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80" r:id="rId3"/>
    <p:sldId id="258" r:id="rId4"/>
    <p:sldId id="260" r:id="rId5"/>
    <p:sldId id="262" r:id="rId6"/>
    <p:sldId id="263" r:id="rId7"/>
    <p:sldId id="264" r:id="rId8"/>
    <p:sldId id="265" r:id="rId9"/>
    <p:sldId id="266" r:id="rId10"/>
    <p:sldId id="267" r:id="rId11"/>
    <p:sldId id="268" r:id="rId12"/>
    <p:sldId id="269" r:id="rId13"/>
    <p:sldId id="270" r:id="rId14"/>
    <p:sldId id="271" r:id="rId15"/>
    <p:sldId id="272"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24" r:id="rId35"/>
    <p:sldId id="316" r:id="rId36"/>
    <p:sldId id="317" r:id="rId37"/>
    <p:sldId id="320" r:id="rId38"/>
    <p:sldId id="318" r:id="rId39"/>
    <p:sldId id="321" r:id="rId40"/>
    <p:sldId id="319" r:id="rId41"/>
    <p:sldId id="273" r:id="rId42"/>
    <p:sldId id="274" r:id="rId43"/>
    <p:sldId id="275" r:id="rId44"/>
    <p:sldId id="276" r:id="rId45"/>
    <p:sldId id="277" r:id="rId46"/>
    <p:sldId id="278" r:id="rId47"/>
    <p:sldId id="279" r:id="rId48"/>
    <p:sldId id="282" r:id="rId49"/>
    <p:sldId id="325" r:id="rId50"/>
    <p:sldId id="283" r:id="rId51"/>
    <p:sldId id="284" r:id="rId52"/>
    <p:sldId id="285" r:id="rId53"/>
    <p:sldId id="286" r:id="rId54"/>
    <p:sldId id="287" r:id="rId55"/>
    <p:sldId id="289" r:id="rId56"/>
    <p:sldId id="290" r:id="rId57"/>
    <p:sldId id="323" r:id="rId58"/>
    <p:sldId id="292" r:id="rId59"/>
    <p:sldId id="294" r:id="rId60"/>
    <p:sldId id="293" r:id="rId61"/>
    <p:sldId id="322" r:id="rId62"/>
    <p:sldId id="296"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BDC91-B526-1E8D-4F07-908FBDC1A72F}" name="Adams, Valerie" initials="VA" userId="S::vadams@ahfa.com::7024087a-4d10-4403-88ec-40058aa57c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8DF75-A6D6-4AF1-820E-3755474909E8}" v="6" dt="2023-11-14T16:14:25.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7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4EC01-D8C0-4917-8960-616CE334E6D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79BB1BE-17EC-4A50-860A-ADCC8BE132D8}">
      <dgm:prSet phldrT="[Text]"/>
      <dgm:spPr/>
      <dgm:t>
        <a:bodyPr/>
        <a:lstStyle/>
        <a:p>
          <a:r>
            <a:rPr lang="en-US" dirty="0"/>
            <a:t>IRS</a:t>
          </a:r>
        </a:p>
      </dgm:t>
    </dgm:pt>
    <dgm:pt modelId="{E12B7CAA-271E-4895-B091-484215FC5497}" type="parTrans" cxnId="{E52DC3CC-85F1-4F1A-B14D-FFF303D8E7BB}">
      <dgm:prSet/>
      <dgm:spPr/>
      <dgm:t>
        <a:bodyPr/>
        <a:lstStyle/>
        <a:p>
          <a:endParaRPr lang="en-US"/>
        </a:p>
      </dgm:t>
    </dgm:pt>
    <dgm:pt modelId="{7F77F00C-37A6-48BC-9B38-546414CE9547}" type="sibTrans" cxnId="{E52DC3CC-85F1-4F1A-B14D-FFF303D8E7BB}">
      <dgm:prSet/>
      <dgm:spPr/>
      <dgm:t>
        <a:bodyPr/>
        <a:lstStyle/>
        <a:p>
          <a:endParaRPr lang="en-US"/>
        </a:p>
      </dgm:t>
    </dgm:pt>
    <dgm:pt modelId="{7C59A8A5-B01A-466B-837E-77738D0268C7}">
      <dgm:prSet phldrT="[Text]"/>
      <dgm:spPr/>
      <dgm:t>
        <a:bodyPr/>
        <a:lstStyle/>
        <a:p>
          <a:r>
            <a:rPr lang="en-US" dirty="0"/>
            <a:t>Generate Housing Credits</a:t>
          </a:r>
        </a:p>
      </dgm:t>
    </dgm:pt>
    <dgm:pt modelId="{F593C1AE-9700-47D5-A506-B7BF5ACD22DB}" type="parTrans" cxnId="{73665CC2-CD7C-4CF4-9E27-2EBC89992875}">
      <dgm:prSet/>
      <dgm:spPr/>
      <dgm:t>
        <a:bodyPr/>
        <a:lstStyle/>
        <a:p>
          <a:endParaRPr lang="en-US"/>
        </a:p>
      </dgm:t>
    </dgm:pt>
    <dgm:pt modelId="{B5CD79BC-5304-4FCE-B847-42D4DDB40EE4}" type="sibTrans" cxnId="{73665CC2-CD7C-4CF4-9E27-2EBC89992875}">
      <dgm:prSet/>
      <dgm:spPr/>
      <dgm:t>
        <a:bodyPr/>
        <a:lstStyle/>
        <a:p>
          <a:endParaRPr lang="en-US"/>
        </a:p>
      </dgm:t>
    </dgm:pt>
    <dgm:pt modelId="{9153DB60-2614-476C-ABBD-8DAE767D822C}">
      <dgm:prSet phldrT="[Text]"/>
      <dgm:spPr/>
      <dgm:t>
        <a:bodyPr/>
        <a:lstStyle/>
        <a:p>
          <a:r>
            <a:rPr lang="en-US" dirty="0"/>
            <a:t>AHFA</a:t>
          </a:r>
        </a:p>
      </dgm:t>
    </dgm:pt>
    <dgm:pt modelId="{6EEC9BFF-4A26-40D8-A9E8-FAC33A82F02D}" type="parTrans" cxnId="{A8C1BC7D-4632-4FBD-8F59-D2BC8485A758}">
      <dgm:prSet/>
      <dgm:spPr/>
      <dgm:t>
        <a:bodyPr/>
        <a:lstStyle/>
        <a:p>
          <a:endParaRPr lang="en-US"/>
        </a:p>
      </dgm:t>
    </dgm:pt>
    <dgm:pt modelId="{C2C2AA88-3442-48AA-A3EC-6CCDCC89E848}" type="sibTrans" cxnId="{A8C1BC7D-4632-4FBD-8F59-D2BC8485A758}">
      <dgm:prSet/>
      <dgm:spPr/>
      <dgm:t>
        <a:bodyPr/>
        <a:lstStyle/>
        <a:p>
          <a:endParaRPr lang="en-US"/>
        </a:p>
      </dgm:t>
    </dgm:pt>
    <dgm:pt modelId="{49D31688-C6D3-42CF-BD3F-BBBDD26D4A05}">
      <dgm:prSet phldrT="[Text]"/>
      <dgm:spPr/>
      <dgm:t>
        <a:bodyPr/>
        <a:lstStyle/>
        <a:p>
          <a:r>
            <a:rPr lang="en-US" dirty="0"/>
            <a:t>Award Housing Credits</a:t>
          </a:r>
        </a:p>
      </dgm:t>
    </dgm:pt>
    <dgm:pt modelId="{DF928881-709C-4545-B313-3DBBEBE94BFC}" type="parTrans" cxnId="{B7105993-634D-4340-B3DB-50639EF1270B}">
      <dgm:prSet/>
      <dgm:spPr/>
      <dgm:t>
        <a:bodyPr/>
        <a:lstStyle/>
        <a:p>
          <a:endParaRPr lang="en-US"/>
        </a:p>
      </dgm:t>
    </dgm:pt>
    <dgm:pt modelId="{03D79694-93E5-4655-9091-73EB338EFA3A}" type="sibTrans" cxnId="{B7105993-634D-4340-B3DB-50639EF1270B}">
      <dgm:prSet/>
      <dgm:spPr/>
      <dgm:t>
        <a:bodyPr/>
        <a:lstStyle/>
        <a:p>
          <a:endParaRPr lang="en-US"/>
        </a:p>
      </dgm:t>
    </dgm:pt>
    <dgm:pt modelId="{0FC54E74-9985-48DC-8E5D-AEBCBF3A4645}">
      <dgm:prSet phldrT="[Text]"/>
      <dgm:spPr/>
      <dgm:t>
        <a:bodyPr/>
        <a:lstStyle/>
        <a:p>
          <a:r>
            <a:rPr lang="en-US" dirty="0"/>
            <a:t>Applicant / Owner</a:t>
          </a:r>
        </a:p>
      </dgm:t>
    </dgm:pt>
    <dgm:pt modelId="{539D04AD-4D23-459B-A087-D48AF1BA2488}" type="parTrans" cxnId="{16D87227-5F00-4757-8CB0-030500789156}">
      <dgm:prSet/>
      <dgm:spPr/>
      <dgm:t>
        <a:bodyPr/>
        <a:lstStyle/>
        <a:p>
          <a:endParaRPr lang="en-US"/>
        </a:p>
      </dgm:t>
    </dgm:pt>
    <dgm:pt modelId="{C62800FA-C8F2-43FC-9D25-3F70E1D4B60A}" type="sibTrans" cxnId="{16D87227-5F00-4757-8CB0-030500789156}">
      <dgm:prSet/>
      <dgm:spPr/>
      <dgm:t>
        <a:bodyPr/>
        <a:lstStyle/>
        <a:p>
          <a:endParaRPr lang="en-US"/>
        </a:p>
      </dgm:t>
    </dgm:pt>
    <dgm:pt modelId="{0DA02278-9EC2-4C3F-BA08-FBCFC955983E}">
      <dgm:prSet phldrT="[Text]"/>
      <dgm:spPr/>
      <dgm:t>
        <a:bodyPr/>
        <a:lstStyle/>
        <a:p>
          <a:r>
            <a:rPr lang="en-US" dirty="0"/>
            <a:t>Apply for Housing Credits</a:t>
          </a:r>
        </a:p>
      </dgm:t>
    </dgm:pt>
    <dgm:pt modelId="{8C0056A9-E997-48AD-801C-352CBC3DA10C}" type="parTrans" cxnId="{6F4B9911-706E-473B-AA5B-4A1B1DEC987A}">
      <dgm:prSet/>
      <dgm:spPr/>
      <dgm:t>
        <a:bodyPr/>
        <a:lstStyle/>
        <a:p>
          <a:endParaRPr lang="en-US"/>
        </a:p>
      </dgm:t>
    </dgm:pt>
    <dgm:pt modelId="{8BBCB755-2E71-43EC-A348-6CDC6BD1952E}" type="sibTrans" cxnId="{6F4B9911-706E-473B-AA5B-4A1B1DEC987A}">
      <dgm:prSet/>
      <dgm:spPr/>
      <dgm:t>
        <a:bodyPr/>
        <a:lstStyle/>
        <a:p>
          <a:endParaRPr lang="en-US"/>
        </a:p>
      </dgm:t>
    </dgm:pt>
    <dgm:pt modelId="{C9041C3B-3898-483B-83BD-B2AAAF63859B}" type="pres">
      <dgm:prSet presAssocID="{00B4EC01-D8C0-4917-8960-616CE334E6D6}" presName="rootnode" presStyleCnt="0">
        <dgm:presLayoutVars>
          <dgm:chMax/>
          <dgm:chPref/>
          <dgm:dir/>
          <dgm:animLvl val="lvl"/>
        </dgm:presLayoutVars>
      </dgm:prSet>
      <dgm:spPr/>
    </dgm:pt>
    <dgm:pt modelId="{33C75092-0BBD-4996-BDB9-A7E6F2293480}" type="pres">
      <dgm:prSet presAssocID="{E79BB1BE-17EC-4A50-860A-ADCC8BE132D8}" presName="composite" presStyleCnt="0"/>
      <dgm:spPr/>
    </dgm:pt>
    <dgm:pt modelId="{352389F3-ACE7-44D3-8254-F992B537C465}" type="pres">
      <dgm:prSet presAssocID="{E79BB1BE-17EC-4A50-860A-ADCC8BE132D8}" presName="bentUpArrow1" presStyleLbl="alignImgPlace1" presStyleIdx="0" presStyleCnt="2"/>
      <dgm:spPr/>
    </dgm:pt>
    <dgm:pt modelId="{48B6B731-3438-4240-8B63-595DC8643A3A}" type="pres">
      <dgm:prSet presAssocID="{E79BB1BE-17EC-4A50-860A-ADCC8BE132D8}" presName="ParentText" presStyleLbl="node1" presStyleIdx="0" presStyleCnt="3">
        <dgm:presLayoutVars>
          <dgm:chMax val="1"/>
          <dgm:chPref val="1"/>
          <dgm:bulletEnabled val="1"/>
        </dgm:presLayoutVars>
      </dgm:prSet>
      <dgm:spPr/>
    </dgm:pt>
    <dgm:pt modelId="{E4ACEE50-4E83-4A0F-87DC-D72889357454}" type="pres">
      <dgm:prSet presAssocID="{E79BB1BE-17EC-4A50-860A-ADCC8BE132D8}" presName="ChildText" presStyleLbl="revTx" presStyleIdx="0" presStyleCnt="3">
        <dgm:presLayoutVars>
          <dgm:chMax val="0"/>
          <dgm:chPref val="0"/>
          <dgm:bulletEnabled val="1"/>
        </dgm:presLayoutVars>
      </dgm:prSet>
      <dgm:spPr/>
    </dgm:pt>
    <dgm:pt modelId="{E89E4BC4-FD70-421F-9DDD-59846D730176}" type="pres">
      <dgm:prSet presAssocID="{7F77F00C-37A6-48BC-9B38-546414CE9547}" presName="sibTrans" presStyleCnt="0"/>
      <dgm:spPr/>
    </dgm:pt>
    <dgm:pt modelId="{AD03F90C-724C-4FF7-8B06-DB8968F75C7F}" type="pres">
      <dgm:prSet presAssocID="{9153DB60-2614-476C-ABBD-8DAE767D822C}" presName="composite" presStyleCnt="0"/>
      <dgm:spPr/>
    </dgm:pt>
    <dgm:pt modelId="{8F00A029-B2C7-4593-9047-A43DD8F70373}" type="pres">
      <dgm:prSet presAssocID="{9153DB60-2614-476C-ABBD-8DAE767D822C}" presName="bentUpArrow1" presStyleLbl="alignImgPlace1" presStyleIdx="1" presStyleCnt="2"/>
      <dgm:spPr/>
    </dgm:pt>
    <dgm:pt modelId="{C1096FF9-909C-4C78-8520-8FBCA9EC18F5}" type="pres">
      <dgm:prSet presAssocID="{9153DB60-2614-476C-ABBD-8DAE767D822C}" presName="ParentText" presStyleLbl="node1" presStyleIdx="1" presStyleCnt="3">
        <dgm:presLayoutVars>
          <dgm:chMax val="1"/>
          <dgm:chPref val="1"/>
          <dgm:bulletEnabled val="1"/>
        </dgm:presLayoutVars>
      </dgm:prSet>
      <dgm:spPr/>
    </dgm:pt>
    <dgm:pt modelId="{DEFBD557-033C-4815-B6A1-8784349E1478}" type="pres">
      <dgm:prSet presAssocID="{9153DB60-2614-476C-ABBD-8DAE767D822C}" presName="ChildText" presStyleLbl="revTx" presStyleIdx="1" presStyleCnt="3">
        <dgm:presLayoutVars>
          <dgm:chMax val="0"/>
          <dgm:chPref val="0"/>
          <dgm:bulletEnabled val="1"/>
        </dgm:presLayoutVars>
      </dgm:prSet>
      <dgm:spPr/>
    </dgm:pt>
    <dgm:pt modelId="{C1B2ECA4-DC90-47FB-92CC-A4B7F39DACAB}" type="pres">
      <dgm:prSet presAssocID="{C2C2AA88-3442-48AA-A3EC-6CCDCC89E848}" presName="sibTrans" presStyleCnt="0"/>
      <dgm:spPr/>
    </dgm:pt>
    <dgm:pt modelId="{ABFCD55A-5989-4BDC-9850-A5C10BD1E61D}" type="pres">
      <dgm:prSet presAssocID="{0FC54E74-9985-48DC-8E5D-AEBCBF3A4645}" presName="composite" presStyleCnt="0"/>
      <dgm:spPr/>
    </dgm:pt>
    <dgm:pt modelId="{832E40D9-753E-4A68-9233-B8114C08C8A7}" type="pres">
      <dgm:prSet presAssocID="{0FC54E74-9985-48DC-8E5D-AEBCBF3A4645}" presName="ParentText" presStyleLbl="node1" presStyleIdx="2" presStyleCnt="3">
        <dgm:presLayoutVars>
          <dgm:chMax val="1"/>
          <dgm:chPref val="1"/>
          <dgm:bulletEnabled val="1"/>
        </dgm:presLayoutVars>
      </dgm:prSet>
      <dgm:spPr/>
    </dgm:pt>
    <dgm:pt modelId="{4EB5F5F9-DC35-4925-B47E-6A2DD557FDEC}" type="pres">
      <dgm:prSet presAssocID="{0FC54E74-9985-48DC-8E5D-AEBCBF3A4645}" presName="FinalChildText" presStyleLbl="revTx" presStyleIdx="2" presStyleCnt="3">
        <dgm:presLayoutVars>
          <dgm:chMax val="0"/>
          <dgm:chPref val="0"/>
          <dgm:bulletEnabled val="1"/>
        </dgm:presLayoutVars>
      </dgm:prSet>
      <dgm:spPr/>
    </dgm:pt>
  </dgm:ptLst>
  <dgm:cxnLst>
    <dgm:cxn modelId="{6F4B9911-706E-473B-AA5B-4A1B1DEC987A}" srcId="{0FC54E74-9985-48DC-8E5D-AEBCBF3A4645}" destId="{0DA02278-9EC2-4C3F-BA08-FBCFC955983E}" srcOrd="0" destOrd="0" parTransId="{8C0056A9-E997-48AD-801C-352CBC3DA10C}" sibTransId="{8BBCB755-2E71-43EC-A348-6CDC6BD1952E}"/>
    <dgm:cxn modelId="{676E291A-6C92-4175-A21F-BA38B8362612}" type="presOf" srcId="{7C59A8A5-B01A-466B-837E-77738D0268C7}" destId="{E4ACEE50-4E83-4A0F-87DC-D72889357454}" srcOrd="0" destOrd="0" presId="urn:microsoft.com/office/officeart/2005/8/layout/StepDownProcess"/>
    <dgm:cxn modelId="{61FCDD26-47BA-4CDD-A076-E3763474862A}" type="presOf" srcId="{9153DB60-2614-476C-ABBD-8DAE767D822C}" destId="{C1096FF9-909C-4C78-8520-8FBCA9EC18F5}" srcOrd="0" destOrd="0" presId="urn:microsoft.com/office/officeart/2005/8/layout/StepDownProcess"/>
    <dgm:cxn modelId="{16D87227-5F00-4757-8CB0-030500789156}" srcId="{00B4EC01-D8C0-4917-8960-616CE334E6D6}" destId="{0FC54E74-9985-48DC-8E5D-AEBCBF3A4645}" srcOrd="2" destOrd="0" parTransId="{539D04AD-4D23-459B-A087-D48AF1BA2488}" sibTransId="{C62800FA-C8F2-43FC-9D25-3F70E1D4B60A}"/>
    <dgm:cxn modelId="{2332EF2D-15BD-4B4E-BFF1-588D1FCE2F19}" type="presOf" srcId="{0DA02278-9EC2-4C3F-BA08-FBCFC955983E}" destId="{4EB5F5F9-DC35-4925-B47E-6A2DD557FDEC}" srcOrd="0" destOrd="0" presId="urn:microsoft.com/office/officeart/2005/8/layout/StepDownProcess"/>
    <dgm:cxn modelId="{10EDF045-2142-4A2B-88B9-E46F52DA08DF}" type="presOf" srcId="{00B4EC01-D8C0-4917-8960-616CE334E6D6}" destId="{C9041C3B-3898-483B-83BD-B2AAAF63859B}" srcOrd="0" destOrd="0" presId="urn:microsoft.com/office/officeart/2005/8/layout/StepDownProcess"/>
    <dgm:cxn modelId="{AD3BC76F-F625-4BED-9499-41C740CB7FA4}" type="presOf" srcId="{0FC54E74-9985-48DC-8E5D-AEBCBF3A4645}" destId="{832E40D9-753E-4A68-9233-B8114C08C8A7}" srcOrd="0" destOrd="0" presId="urn:microsoft.com/office/officeart/2005/8/layout/StepDownProcess"/>
    <dgm:cxn modelId="{A8C1BC7D-4632-4FBD-8F59-D2BC8485A758}" srcId="{00B4EC01-D8C0-4917-8960-616CE334E6D6}" destId="{9153DB60-2614-476C-ABBD-8DAE767D822C}" srcOrd="1" destOrd="0" parTransId="{6EEC9BFF-4A26-40D8-A9E8-FAC33A82F02D}" sibTransId="{C2C2AA88-3442-48AA-A3EC-6CCDCC89E848}"/>
    <dgm:cxn modelId="{B7105993-634D-4340-B3DB-50639EF1270B}" srcId="{9153DB60-2614-476C-ABBD-8DAE767D822C}" destId="{49D31688-C6D3-42CF-BD3F-BBBDD26D4A05}" srcOrd="0" destOrd="0" parTransId="{DF928881-709C-4545-B313-3DBBEBE94BFC}" sibTransId="{03D79694-93E5-4655-9091-73EB338EFA3A}"/>
    <dgm:cxn modelId="{B18ADEBE-32BE-4B96-9A71-E98A8A2BA0B0}" type="presOf" srcId="{49D31688-C6D3-42CF-BD3F-BBBDD26D4A05}" destId="{DEFBD557-033C-4815-B6A1-8784349E1478}" srcOrd="0" destOrd="0" presId="urn:microsoft.com/office/officeart/2005/8/layout/StepDownProcess"/>
    <dgm:cxn modelId="{73665CC2-CD7C-4CF4-9E27-2EBC89992875}" srcId="{E79BB1BE-17EC-4A50-860A-ADCC8BE132D8}" destId="{7C59A8A5-B01A-466B-837E-77738D0268C7}" srcOrd="0" destOrd="0" parTransId="{F593C1AE-9700-47D5-A506-B7BF5ACD22DB}" sibTransId="{B5CD79BC-5304-4FCE-B847-42D4DDB40EE4}"/>
    <dgm:cxn modelId="{54F2FBC5-6D8C-4E83-A4A4-3CBF411A7CAD}" type="presOf" srcId="{E79BB1BE-17EC-4A50-860A-ADCC8BE132D8}" destId="{48B6B731-3438-4240-8B63-595DC8643A3A}" srcOrd="0" destOrd="0" presId="urn:microsoft.com/office/officeart/2005/8/layout/StepDownProcess"/>
    <dgm:cxn modelId="{E52DC3CC-85F1-4F1A-B14D-FFF303D8E7BB}" srcId="{00B4EC01-D8C0-4917-8960-616CE334E6D6}" destId="{E79BB1BE-17EC-4A50-860A-ADCC8BE132D8}" srcOrd="0" destOrd="0" parTransId="{E12B7CAA-271E-4895-B091-484215FC5497}" sibTransId="{7F77F00C-37A6-48BC-9B38-546414CE9547}"/>
    <dgm:cxn modelId="{AC67F279-96AE-4147-A195-5886858724FE}" type="presParOf" srcId="{C9041C3B-3898-483B-83BD-B2AAAF63859B}" destId="{33C75092-0BBD-4996-BDB9-A7E6F2293480}" srcOrd="0" destOrd="0" presId="urn:microsoft.com/office/officeart/2005/8/layout/StepDownProcess"/>
    <dgm:cxn modelId="{3B996D0D-B8A2-4EA5-B6D1-86B9E2B93D2F}" type="presParOf" srcId="{33C75092-0BBD-4996-BDB9-A7E6F2293480}" destId="{352389F3-ACE7-44D3-8254-F992B537C465}" srcOrd="0" destOrd="0" presId="urn:microsoft.com/office/officeart/2005/8/layout/StepDownProcess"/>
    <dgm:cxn modelId="{F40840C3-0622-4B73-A695-F4CB4F1E3453}" type="presParOf" srcId="{33C75092-0BBD-4996-BDB9-A7E6F2293480}" destId="{48B6B731-3438-4240-8B63-595DC8643A3A}" srcOrd="1" destOrd="0" presId="urn:microsoft.com/office/officeart/2005/8/layout/StepDownProcess"/>
    <dgm:cxn modelId="{FDED3DF9-D44E-48E8-A809-F9841428F5A9}" type="presParOf" srcId="{33C75092-0BBD-4996-BDB9-A7E6F2293480}" destId="{E4ACEE50-4E83-4A0F-87DC-D72889357454}" srcOrd="2" destOrd="0" presId="urn:microsoft.com/office/officeart/2005/8/layout/StepDownProcess"/>
    <dgm:cxn modelId="{4665AE1A-0311-47DD-B56E-870D0BF912AC}" type="presParOf" srcId="{C9041C3B-3898-483B-83BD-B2AAAF63859B}" destId="{E89E4BC4-FD70-421F-9DDD-59846D730176}" srcOrd="1" destOrd="0" presId="urn:microsoft.com/office/officeart/2005/8/layout/StepDownProcess"/>
    <dgm:cxn modelId="{39ABC4C9-E2F5-4997-B7E0-DF7BFA516543}" type="presParOf" srcId="{C9041C3B-3898-483B-83BD-B2AAAF63859B}" destId="{AD03F90C-724C-4FF7-8B06-DB8968F75C7F}" srcOrd="2" destOrd="0" presId="urn:microsoft.com/office/officeart/2005/8/layout/StepDownProcess"/>
    <dgm:cxn modelId="{A8C184E1-2FD9-4A6D-A2E0-15D0A55BFF47}" type="presParOf" srcId="{AD03F90C-724C-4FF7-8B06-DB8968F75C7F}" destId="{8F00A029-B2C7-4593-9047-A43DD8F70373}" srcOrd="0" destOrd="0" presId="urn:microsoft.com/office/officeart/2005/8/layout/StepDownProcess"/>
    <dgm:cxn modelId="{19540A66-79E2-4E13-B748-9C663FEF038F}" type="presParOf" srcId="{AD03F90C-724C-4FF7-8B06-DB8968F75C7F}" destId="{C1096FF9-909C-4C78-8520-8FBCA9EC18F5}" srcOrd="1" destOrd="0" presId="urn:microsoft.com/office/officeart/2005/8/layout/StepDownProcess"/>
    <dgm:cxn modelId="{D9DC7F9E-B80D-49BA-A8FF-30B5235C20A1}" type="presParOf" srcId="{AD03F90C-724C-4FF7-8B06-DB8968F75C7F}" destId="{DEFBD557-033C-4815-B6A1-8784349E1478}" srcOrd="2" destOrd="0" presId="urn:microsoft.com/office/officeart/2005/8/layout/StepDownProcess"/>
    <dgm:cxn modelId="{A43F9DA2-4A53-41F0-9F4C-743AC0CE4252}" type="presParOf" srcId="{C9041C3B-3898-483B-83BD-B2AAAF63859B}" destId="{C1B2ECA4-DC90-47FB-92CC-A4B7F39DACAB}" srcOrd="3" destOrd="0" presId="urn:microsoft.com/office/officeart/2005/8/layout/StepDownProcess"/>
    <dgm:cxn modelId="{EB886C45-2371-4091-B043-C1A9278A4843}" type="presParOf" srcId="{C9041C3B-3898-483B-83BD-B2AAAF63859B}" destId="{ABFCD55A-5989-4BDC-9850-A5C10BD1E61D}" srcOrd="4" destOrd="0" presId="urn:microsoft.com/office/officeart/2005/8/layout/StepDownProcess"/>
    <dgm:cxn modelId="{0B01868A-133C-4E98-8E27-B5E3A240B62E}" type="presParOf" srcId="{ABFCD55A-5989-4BDC-9850-A5C10BD1E61D}" destId="{832E40D9-753E-4A68-9233-B8114C08C8A7}" srcOrd="0" destOrd="0" presId="urn:microsoft.com/office/officeart/2005/8/layout/StepDownProcess"/>
    <dgm:cxn modelId="{C6B1486A-90BA-4E0F-B1F6-A9535D5ED588}" type="presParOf" srcId="{ABFCD55A-5989-4BDC-9850-A5C10BD1E61D}" destId="{4EB5F5F9-DC35-4925-B47E-6A2DD557FDE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3DAB9-EA0D-4DEB-9431-92CDD5DA3C09}"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AE4799-6637-4271-884F-6AE2BE8FEA6E}">
      <dgm:prSet custT="1"/>
      <dgm:spPr/>
      <dgm:t>
        <a:bodyPr/>
        <a:lstStyle/>
        <a:p>
          <a:pPr>
            <a:defRPr b="1"/>
          </a:pPr>
          <a:r>
            <a:rPr lang="en-US" sz="2200" dirty="0"/>
            <a:t>New Construction of Rental Housing which may include:</a:t>
          </a:r>
        </a:p>
      </dgm:t>
    </dgm:pt>
    <dgm:pt modelId="{08454C1B-242A-438F-A9B9-EB624CC9D6E0}" type="parTrans" cxnId="{72E69F12-A6A4-4B55-B903-6CCE5E19C1BD}">
      <dgm:prSet/>
      <dgm:spPr/>
      <dgm:t>
        <a:bodyPr/>
        <a:lstStyle/>
        <a:p>
          <a:endParaRPr lang="en-US"/>
        </a:p>
      </dgm:t>
    </dgm:pt>
    <dgm:pt modelId="{D977AB16-87BF-4E33-84D4-2E685A7809AE}" type="sibTrans" cxnId="{72E69F12-A6A4-4B55-B903-6CCE5E19C1BD}">
      <dgm:prSet/>
      <dgm:spPr/>
      <dgm:t>
        <a:bodyPr/>
        <a:lstStyle/>
        <a:p>
          <a:endParaRPr lang="en-US"/>
        </a:p>
      </dgm:t>
    </dgm:pt>
    <dgm:pt modelId="{12C93E44-2E89-4892-A8E5-879E9D683933}">
      <dgm:prSet custT="1"/>
      <dgm:spPr/>
      <dgm:t>
        <a:bodyPr/>
        <a:lstStyle/>
        <a:p>
          <a:pPr>
            <a:buFont typeface="Arial" panose="020B0604020202020204" pitchFamily="34" charset="0"/>
            <a:buChar char="•"/>
          </a:pPr>
          <a:r>
            <a:rPr lang="en-US" sz="2200" dirty="0"/>
            <a:t>-Single Family Homes</a:t>
          </a:r>
        </a:p>
      </dgm:t>
    </dgm:pt>
    <dgm:pt modelId="{1AAE1205-5CB6-4FB2-9D03-E77FDFFC6FD1}" type="parTrans" cxnId="{B72A9592-681C-421E-A7F3-1FC48AE1FE6E}">
      <dgm:prSet/>
      <dgm:spPr/>
      <dgm:t>
        <a:bodyPr/>
        <a:lstStyle/>
        <a:p>
          <a:endParaRPr lang="en-US"/>
        </a:p>
      </dgm:t>
    </dgm:pt>
    <dgm:pt modelId="{13880656-F96F-4CC6-9826-61551B0F7C27}" type="sibTrans" cxnId="{B72A9592-681C-421E-A7F3-1FC48AE1FE6E}">
      <dgm:prSet/>
      <dgm:spPr/>
      <dgm:t>
        <a:bodyPr/>
        <a:lstStyle/>
        <a:p>
          <a:endParaRPr lang="en-US"/>
        </a:p>
      </dgm:t>
    </dgm:pt>
    <dgm:pt modelId="{5C8ABDE3-5B46-4B26-88D4-4F39AE5A7C58}">
      <dgm:prSet custT="1"/>
      <dgm:spPr/>
      <dgm:t>
        <a:bodyPr/>
        <a:lstStyle/>
        <a:p>
          <a:pPr>
            <a:buFont typeface="Arial" panose="020B0604020202020204" pitchFamily="34" charset="0"/>
            <a:buChar char="•"/>
          </a:pPr>
          <a:r>
            <a:rPr lang="en-US" sz="2200" dirty="0"/>
            <a:t>-Duplexes</a:t>
          </a:r>
        </a:p>
      </dgm:t>
    </dgm:pt>
    <dgm:pt modelId="{C40C4FDD-E456-496F-A51A-A113E0A26B7D}" type="parTrans" cxnId="{C0A86287-79A6-4E17-9CC4-4185FB710EF3}">
      <dgm:prSet/>
      <dgm:spPr/>
      <dgm:t>
        <a:bodyPr/>
        <a:lstStyle/>
        <a:p>
          <a:endParaRPr lang="en-US"/>
        </a:p>
      </dgm:t>
    </dgm:pt>
    <dgm:pt modelId="{D0EC38A3-9061-478C-894A-FAF977B9EFD5}" type="sibTrans" cxnId="{C0A86287-79A6-4E17-9CC4-4185FB710EF3}">
      <dgm:prSet/>
      <dgm:spPr/>
      <dgm:t>
        <a:bodyPr/>
        <a:lstStyle/>
        <a:p>
          <a:endParaRPr lang="en-US"/>
        </a:p>
      </dgm:t>
    </dgm:pt>
    <dgm:pt modelId="{1514DBA0-2D2F-4C67-ACFB-F751556CE341}">
      <dgm:prSet custT="1"/>
      <dgm:spPr/>
      <dgm:t>
        <a:bodyPr/>
        <a:lstStyle/>
        <a:p>
          <a:pPr>
            <a:buFont typeface="Arial" panose="020B0604020202020204" pitchFamily="34" charset="0"/>
            <a:buChar char="•"/>
          </a:pPr>
          <a:r>
            <a:rPr lang="en-US" sz="2200" dirty="0"/>
            <a:t>-Multifamily Residential</a:t>
          </a:r>
        </a:p>
      </dgm:t>
    </dgm:pt>
    <dgm:pt modelId="{C01E3466-5311-476F-8F15-46E9862BB284}" type="parTrans" cxnId="{621352CF-6D6D-488F-8DCB-8632C05B15CC}">
      <dgm:prSet/>
      <dgm:spPr/>
      <dgm:t>
        <a:bodyPr/>
        <a:lstStyle/>
        <a:p>
          <a:endParaRPr lang="en-US"/>
        </a:p>
      </dgm:t>
    </dgm:pt>
    <dgm:pt modelId="{9B059831-9FB6-4456-B073-CD164FF70AF8}" type="sibTrans" cxnId="{621352CF-6D6D-488F-8DCB-8632C05B15CC}">
      <dgm:prSet/>
      <dgm:spPr/>
      <dgm:t>
        <a:bodyPr/>
        <a:lstStyle/>
        <a:p>
          <a:endParaRPr lang="en-US"/>
        </a:p>
      </dgm:t>
    </dgm:pt>
    <dgm:pt modelId="{F6A4E4A5-9127-416A-9D2E-D560B66C5BEF}">
      <dgm:prSet custT="1"/>
      <dgm:spPr/>
      <dgm:t>
        <a:bodyPr/>
        <a:lstStyle/>
        <a:p>
          <a:pPr>
            <a:defRPr b="1"/>
          </a:pPr>
          <a:r>
            <a:rPr lang="en-US" sz="2200" dirty="0"/>
            <a:t>Must meet AHFA’s Design Quality Standards and Construction Manual for construction of attached new construction rental units or single-family rental homes.</a:t>
          </a:r>
        </a:p>
      </dgm:t>
    </dgm:pt>
    <dgm:pt modelId="{60926528-E0DE-4F84-B1E0-A448A5C2BA94}" type="parTrans" cxnId="{93AFF921-10A0-40D0-BDE4-F5EFE5181958}">
      <dgm:prSet/>
      <dgm:spPr/>
      <dgm:t>
        <a:bodyPr/>
        <a:lstStyle/>
        <a:p>
          <a:endParaRPr lang="en-US"/>
        </a:p>
      </dgm:t>
    </dgm:pt>
    <dgm:pt modelId="{C720DC39-1838-4F6C-A865-E4202B860A69}" type="sibTrans" cxnId="{93AFF921-10A0-40D0-BDE4-F5EFE5181958}">
      <dgm:prSet/>
      <dgm:spPr/>
      <dgm:t>
        <a:bodyPr/>
        <a:lstStyle/>
        <a:p>
          <a:endParaRPr lang="en-US"/>
        </a:p>
      </dgm:t>
    </dgm:pt>
    <dgm:pt modelId="{F12270E0-7D92-4C0D-9B2B-D2C892383F20}" type="pres">
      <dgm:prSet presAssocID="{7503DAB9-EA0D-4DEB-9431-92CDD5DA3C09}" presName="root" presStyleCnt="0">
        <dgm:presLayoutVars>
          <dgm:dir/>
          <dgm:resizeHandles val="exact"/>
        </dgm:presLayoutVars>
      </dgm:prSet>
      <dgm:spPr/>
    </dgm:pt>
    <dgm:pt modelId="{E6CF9895-BC7C-466F-AA21-989959E203E3}" type="pres">
      <dgm:prSet presAssocID="{34AE4799-6637-4271-884F-6AE2BE8FEA6E}" presName="compNode" presStyleCnt="0"/>
      <dgm:spPr/>
    </dgm:pt>
    <dgm:pt modelId="{EE4C54FB-B642-4ACC-8825-AC017B92B455}" type="pres">
      <dgm:prSet presAssocID="{34AE4799-6637-4271-884F-6AE2BE8FEA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D0A63622-C5BA-45DB-898D-3B4026CE7173}" type="pres">
      <dgm:prSet presAssocID="{34AE4799-6637-4271-884F-6AE2BE8FEA6E}" presName="iconSpace" presStyleCnt="0"/>
      <dgm:spPr/>
    </dgm:pt>
    <dgm:pt modelId="{2DBB223D-9F92-4186-931F-202AB277CCF6}" type="pres">
      <dgm:prSet presAssocID="{34AE4799-6637-4271-884F-6AE2BE8FEA6E}" presName="parTx" presStyleLbl="revTx" presStyleIdx="0" presStyleCnt="4">
        <dgm:presLayoutVars>
          <dgm:chMax val="0"/>
          <dgm:chPref val="0"/>
        </dgm:presLayoutVars>
      </dgm:prSet>
      <dgm:spPr/>
    </dgm:pt>
    <dgm:pt modelId="{7DA07E34-91D0-4952-B8E2-995E28674128}" type="pres">
      <dgm:prSet presAssocID="{34AE4799-6637-4271-884F-6AE2BE8FEA6E}" presName="txSpace" presStyleCnt="0"/>
      <dgm:spPr/>
    </dgm:pt>
    <dgm:pt modelId="{D4C96087-151B-4DE4-A173-EE88A55A98CB}" type="pres">
      <dgm:prSet presAssocID="{34AE4799-6637-4271-884F-6AE2BE8FEA6E}" presName="desTx" presStyleLbl="revTx" presStyleIdx="1" presStyleCnt="4" custLinFactNeighborX="-1596" custLinFactNeighborY="-76021">
        <dgm:presLayoutVars/>
      </dgm:prSet>
      <dgm:spPr/>
    </dgm:pt>
    <dgm:pt modelId="{8AAAE12D-1A4C-4F91-8280-270F4F75AD7E}" type="pres">
      <dgm:prSet presAssocID="{D977AB16-87BF-4E33-84D4-2E685A7809AE}" presName="sibTrans" presStyleCnt="0"/>
      <dgm:spPr/>
    </dgm:pt>
    <dgm:pt modelId="{7EC4B211-6A73-4ABE-A87A-2BA5620AA792}" type="pres">
      <dgm:prSet presAssocID="{F6A4E4A5-9127-416A-9D2E-D560B66C5BEF}" presName="compNode" presStyleCnt="0"/>
      <dgm:spPr/>
    </dgm:pt>
    <dgm:pt modelId="{8442D577-7BFE-48DE-96C7-EF570C9D2AD7}" type="pres">
      <dgm:prSet presAssocID="{F6A4E4A5-9127-416A-9D2E-D560B66C5B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1FF37356-617F-4712-BE79-99B89B61F9D1}" type="pres">
      <dgm:prSet presAssocID="{F6A4E4A5-9127-416A-9D2E-D560B66C5BEF}" presName="iconSpace" presStyleCnt="0"/>
      <dgm:spPr/>
    </dgm:pt>
    <dgm:pt modelId="{98CF6305-6503-46DA-A1B8-6858FB3E7167}" type="pres">
      <dgm:prSet presAssocID="{F6A4E4A5-9127-416A-9D2E-D560B66C5BEF}" presName="parTx" presStyleLbl="revTx" presStyleIdx="2" presStyleCnt="4">
        <dgm:presLayoutVars>
          <dgm:chMax val="0"/>
          <dgm:chPref val="0"/>
        </dgm:presLayoutVars>
      </dgm:prSet>
      <dgm:spPr/>
    </dgm:pt>
    <dgm:pt modelId="{73B7B15A-CFB9-4A80-B0C2-F7596DECD446}" type="pres">
      <dgm:prSet presAssocID="{F6A4E4A5-9127-416A-9D2E-D560B66C5BEF}" presName="txSpace" presStyleCnt="0"/>
      <dgm:spPr/>
    </dgm:pt>
    <dgm:pt modelId="{F8214FA8-F6B0-49AF-9D08-1D696317FA0E}" type="pres">
      <dgm:prSet presAssocID="{F6A4E4A5-9127-416A-9D2E-D560B66C5BEF}" presName="desTx" presStyleLbl="revTx" presStyleIdx="3" presStyleCnt="4">
        <dgm:presLayoutVars/>
      </dgm:prSet>
      <dgm:spPr/>
    </dgm:pt>
  </dgm:ptLst>
  <dgm:cxnLst>
    <dgm:cxn modelId="{72E69F12-A6A4-4B55-B903-6CCE5E19C1BD}" srcId="{7503DAB9-EA0D-4DEB-9431-92CDD5DA3C09}" destId="{34AE4799-6637-4271-884F-6AE2BE8FEA6E}" srcOrd="0" destOrd="0" parTransId="{08454C1B-242A-438F-A9B9-EB624CC9D6E0}" sibTransId="{D977AB16-87BF-4E33-84D4-2E685A7809AE}"/>
    <dgm:cxn modelId="{93AFF921-10A0-40D0-BDE4-F5EFE5181958}" srcId="{7503DAB9-EA0D-4DEB-9431-92CDD5DA3C09}" destId="{F6A4E4A5-9127-416A-9D2E-D560B66C5BEF}" srcOrd="1" destOrd="0" parTransId="{60926528-E0DE-4F84-B1E0-A448A5C2BA94}" sibTransId="{C720DC39-1838-4F6C-A865-E4202B860A69}"/>
    <dgm:cxn modelId="{BB0CF847-E708-44A3-AB54-221AE653F7AC}" type="presOf" srcId="{34AE4799-6637-4271-884F-6AE2BE8FEA6E}" destId="{2DBB223D-9F92-4186-931F-202AB277CCF6}" srcOrd="0" destOrd="0" presId="urn:microsoft.com/office/officeart/2018/2/layout/IconLabelDescriptionList"/>
    <dgm:cxn modelId="{10E8604F-28D0-43DA-A44A-ABF6490AE13D}" type="presOf" srcId="{7503DAB9-EA0D-4DEB-9431-92CDD5DA3C09}" destId="{F12270E0-7D92-4C0D-9B2B-D2C892383F20}" srcOrd="0" destOrd="0" presId="urn:microsoft.com/office/officeart/2018/2/layout/IconLabelDescriptionList"/>
    <dgm:cxn modelId="{C0A86287-79A6-4E17-9CC4-4185FB710EF3}" srcId="{34AE4799-6637-4271-884F-6AE2BE8FEA6E}" destId="{5C8ABDE3-5B46-4B26-88D4-4F39AE5A7C58}" srcOrd="1" destOrd="0" parTransId="{C40C4FDD-E456-496F-A51A-A113E0A26B7D}" sibTransId="{D0EC38A3-9061-478C-894A-FAF977B9EFD5}"/>
    <dgm:cxn modelId="{B72A9592-681C-421E-A7F3-1FC48AE1FE6E}" srcId="{34AE4799-6637-4271-884F-6AE2BE8FEA6E}" destId="{12C93E44-2E89-4892-A8E5-879E9D683933}" srcOrd="0" destOrd="0" parTransId="{1AAE1205-5CB6-4FB2-9D03-E77FDFFC6FD1}" sibTransId="{13880656-F96F-4CC6-9826-61551B0F7C27}"/>
    <dgm:cxn modelId="{199EECAD-7BC2-4845-BCDA-DEC948015679}" type="presOf" srcId="{5C8ABDE3-5B46-4B26-88D4-4F39AE5A7C58}" destId="{D4C96087-151B-4DE4-A173-EE88A55A98CB}" srcOrd="0" destOrd="1" presId="urn:microsoft.com/office/officeart/2018/2/layout/IconLabelDescriptionList"/>
    <dgm:cxn modelId="{621352CF-6D6D-488F-8DCB-8632C05B15CC}" srcId="{34AE4799-6637-4271-884F-6AE2BE8FEA6E}" destId="{1514DBA0-2D2F-4C67-ACFB-F751556CE341}" srcOrd="2" destOrd="0" parTransId="{C01E3466-5311-476F-8F15-46E9862BB284}" sibTransId="{9B059831-9FB6-4456-B073-CD164FF70AF8}"/>
    <dgm:cxn modelId="{BDA212D5-0F27-47AD-BD6B-205ED6E5612E}" type="presOf" srcId="{1514DBA0-2D2F-4C67-ACFB-F751556CE341}" destId="{D4C96087-151B-4DE4-A173-EE88A55A98CB}" srcOrd="0" destOrd="2" presId="urn:microsoft.com/office/officeart/2018/2/layout/IconLabelDescriptionList"/>
    <dgm:cxn modelId="{0B7342DA-0C50-44BB-8497-CD47A69BF449}" type="presOf" srcId="{F6A4E4A5-9127-416A-9D2E-D560B66C5BEF}" destId="{98CF6305-6503-46DA-A1B8-6858FB3E7167}" srcOrd="0" destOrd="0" presId="urn:microsoft.com/office/officeart/2018/2/layout/IconLabelDescriptionList"/>
    <dgm:cxn modelId="{4898D9FD-D63C-4194-8FB0-835933B3A433}" type="presOf" srcId="{12C93E44-2E89-4892-A8E5-879E9D683933}" destId="{D4C96087-151B-4DE4-A173-EE88A55A98CB}" srcOrd="0" destOrd="0" presId="urn:microsoft.com/office/officeart/2018/2/layout/IconLabelDescriptionList"/>
    <dgm:cxn modelId="{FE343B57-A544-4386-A31B-B589F294F6C9}" type="presParOf" srcId="{F12270E0-7D92-4C0D-9B2B-D2C892383F20}" destId="{E6CF9895-BC7C-466F-AA21-989959E203E3}" srcOrd="0" destOrd="0" presId="urn:microsoft.com/office/officeart/2018/2/layout/IconLabelDescriptionList"/>
    <dgm:cxn modelId="{81E608A6-D448-4E7A-ABD5-DABFB07AB6FE}" type="presParOf" srcId="{E6CF9895-BC7C-466F-AA21-989959E203E3}" destId="{EE4C54FB-B642-4ACC-8825-AC017B92B455}" srcOrd="0" destOrd="0" presId="urn:microsoft.com/office/officeart/2018/2/layout/IconLabelDescriptionList"/>
    <dgm:cxn modelId="{73891830-A36B-45A9-A7B8-B0F121B9271D}" type="presParOf" srcId="{E6CF9895-BC7C-466F-AA21-989959E203E3}" destId="{D0A63622-C5BA-45DB-898D-3B4026CE7173}" srcOrd="1" destOrd="0" presId="urn:microsoft.com/office/officeart/2018/2/layout/IconLabelDescriptionList"/>
    <dgm:cxn modelId="{087453EB-E969-4142-8DC4-C315D1C3BCA6}" type="presParOf" srcId="{E6CF9895-BC7C-466F-AA21-989959E203E3}" destId="{2DBB223D-9F92-4186-931F-202AB277CCF6}" srcOrd="2" destOrd="0" presId="urn:microsoft.com/office/officeart/2018/2/layout/IconLabelDescriptionList"/>
    <dgm:cxn modelId="{49513A8A-CD3A-41DC-97EC-976772DD9203}" type="presParOf" srcId="{E6CF9895-BC7C-466F-AA21-989959E203E3}" destId="{7DA07E34-91D0-4952-B8E2-995E28674128}" srcOrd="3" destOrd="0" presId="urn:microsoft.com/office/officeart/2018/2/layout/IconLabelDescriptionList"/>
    <dgm:cxn modelId="{00FA9991-2AD6-429D-A618-819A255BE811}" type="presParOf" srcId="{E6CF9895-BC7C-466F-AA21-989959E203E3}" destId="{D4C96087-151B-4DE4-A173-EE88A55A98CB}" srcOrd="4" destOrd="0" presId="urn:microsoft.com/office/officeart/2018/2/layout/IconLabelDescriptionList"/>
    <dgm:cxn modelId="{9BEB0FAD-9027-43E9-AF4D-5A25BFAECA18}" type="presParOf" srcId="{F12270E0-7D92-4C0D-9B2B-D2C892383F20}" destId="{8AAAE12D-1A4C-4F91-8280-270F4F75AD7E}" srcOrd="1" destOrd="0" presId="urn:microsoft.com/office/officeart/2018/2/layout/IconLabelDescriptionList"/>
    <dgm:cxn modelId="{0C253521-243A-4DF9-B9A9-1159A4918B73}" type="presParOf" srcId="{F12270E0-7D92-4C0D-9B2B-D2C892383F20}" destId="{7EC4B211-6A73-4ABE-A87A-2BA5620AA792}" srcOrd="2" destOrd="0" presId="urn:microsoft.com/office/officeart/2018/2/layout/IconLabelDescriptionList"/>
    <dgm:cxn modelId="{2522A32F-A23E-4152-953B-AA65A3B562D3}" type="presParOf" srcId="{7EC4B211-6A73-4ABE-A87A-2BA5620AA792}" destId="{8442D577-7BFE-48DE-96C7-EF570C9D2AD7}" srcOrd="0" destOrd="0" presId="urn:microsoft.com/office/officeart/2018/2/layout/IconLabelDescriptionList"/>
    <dgm:cxn modelId="{1FD7D800-5C04-4A6F-95C8-3E444CAEBAA7}" type="presParOf" srcId="{7EC4B211-6A73-4ABE-A87A-2BA5620AA792}" destId="{1FF37356-617F-4712-BE79-99B89B61F9D1}" srcOrd="1" destOrd="0" presId="urn:microsoft.com/office/officeart/2018/2/layout/IconLabelDescriptionList"/>
    <dgm:cxn modelId="{D4D97E2B-F5A1-467A-A273-1A4983A9B18D}" type="presParOf" srcId="{7EC4B211-6A73-4ABE-A87A-2BA5620AA792}" destId="{98CF6305-6503-46DA-A1B8-6858FB3E7167}" srcOrd="2" destOrd="0" presId="urn:microsoft.com/office/officeart/2018/2/layout/IconLabelDescriptionList"/>
    <dgm:cxn modelId="{97F6F29E-3AE1-4008-893E-F23360A43138}" type="presParOf" srcId="{7EC4B211-6A73-4ABE-A87A-2BA5620AA792}" destId="{73B7B15A-CFB9-4A80-B0C2-F7596DECD446}" srcOrd="3" destOrd="0" presId="urn:microsoft.com/office/officeart/2018/2/layout/IconLabelDescriptionList"/>
    <dgm:cxn modelId="{CEAAFCD2-A995-47B5-B981-F710D2EE911E}" type="presParOf" srcId="{7EC4B211-6A73-4ABE-A87A-2BA5620AA792}" destId="{F8214FA8-F6B0-49AF-9D08-1D696317FA0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389F3-ACE7-44D3-8254-F992B537C465}">
      <dsp:nvSpPr>
        <dsp:cNvPr id="0" name=""/>
        <dsp:cNvSpPr/>
      </dsp:nvSpPr>
      <dsp:spPr>
        <a:xfrm rot="5400000">
          <a:off x="2082216" y="1229119"/>
          <a:ext cx="1087049" cy="123756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B6B731-3438-4240-8B63-595DC8643A3A}">
      <dsp:nvSpPr>
        <dsp:cNvPr id="0" name=""/>
        <dsp:cNvSpPr/>
      </dsp:nvSpPr>
      <dsp:spPr>
        <a:xfrm>
          <a:off x="1794214" y="24102"/>
          <a:ext cx="1829952" cy="12809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IRS</a:t>
          </a:r>
        </a:p>
      </dsp:txBody>
      <dsp:txXfrm>
        <a:off x="1856754" y="86642"/>
        <a:ext cx="1704872" cy="1155827"/>
      </dsp:txXfrm>
    </dsp:sp>
    <dsp:sp modelId="{E4ACEE50-4E83-4A0F-87DC-D72889357454}">
      <dsp:nvSpPr>
        <dsp:cNvPr id="0" name=""/>
        <dsp:cNvSpPr/>
      </dsp:nvSpPr>
      <dsp:spPr>
        <a:xfrm>
          <a:off x="3624166" y="146266"/>
          <a:ext cx="1330932" cy="103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Generate Housing Credits</a:t>
          </a:r>
        </a:p>
      </dsp:txBody>
      <dsp:txXfrm>
        <a:off x="3624166" y="146266"/>
        <a:ext cx="1330932" cy="1035285"/>
      </dsp:txXfrm>
    </dsp:sp>
    <dsp:sp modelId="{8F00A029-B2C7-4593-9047-A43DD8F70373}">
      <dsp:nvSpPr>
        <dsp:cNvPr id="0" name=""/>
        <dsp:cNvSpPr/>
      </dsp:nvSpPr>
      <dsp:spPr>
        <a:xfrm rot="5400000">
          <a:off x="3599441" y="2668000"/>
          <a:ext cx="1087049" cy="123756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096FF9-909C-4C78-8520-8FBCA9EC18F5}">
      <dsp:nvSpPr>
        <dsp:cNvPr id="0" name=""/>
        <dsp:cNvSpPr/>
      </dsp:nvSpPr>
      <dsp:spPr>
        <a:xfrm>
          <a:off x="3311438" y="1462983"/>
          <a:ext cx="1829952" cy="12809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AHFA</a:t>
          </a:r>
        </a:p>
      </dsp:txBody>
      <dsp:txXfrm>
        <a:off x="3373978" y="1525523"/>
        <a:ext cx="1704872" cy="1155827"/>
      </dsp:txXfrm>
    </dsp:sp>
    <dsp:sp modelId="{DEFBD557-033C-4815-B6A1-8784349E1478}">
      <dsp:nvSpPr>
        <dsp:cNvPr id="0" name=""/>
        <dsp:cNvSpPr/>
      </dsp:nvSpPr>
      <dsp:spPr>
        <a:xfrm>
          <a:off x="5141391" y="1585147"/>
          <a:ext cx="1330932" cy="103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Award Housing Credits</a:t>
          </a:r>
        </a:p>
      </dsp:txBody>
      <dsp:txXfrm>
        <a:off x="5141391" y="1585147"/>
        <a:ext cx="1330932" cy="1035285"/>
      </dsp:txXfrm>
    </dsp:sp>
    <dsp:sp modelId="{832E40D9-753E-4A68-9233-B8114C08C8A7}">
      <dsp:nvSpPr>
        <dsp:cNvPr id="0" name=""/>
        <dsp:cNvSpPr/>
      </dsp:nvSpPr>
      <dsp:spPr>
        <a:xfrm>
          <a:off x="4828663" y="2901865"/>
          <a:ext cx="1829952" cy="12809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Applicant / Owner</a:t>
          </a:r>
        </a:p>
      </dsp:txBody>
      <dsp:txXfrm>
        <a:off x="4891203" y="2964405"/>
        <a:ext cx="1704872" cy="1155827"/>
      </dsp:txXfrm>
    </dsp:sp>
    <dsp:sp modelId="{4EB5F5F9-DC35-4925-B47E-6A2DD557FDEC}">
      <dsp:nvSpPr>
        <dsp:cNvPr id="0" name=""/>
        <dsp:cNvSpPr/>
      </dsp:nvSpPr>
      <dsp:spPr>
        <a:xfrm>
          <a:off x="6658615" y="3024029"/>
          <a:ext cx="1330932" cy="103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Apply for Housing Credits</a:t>
          </a:r>
        </a:p>
      </dsp:txBody>
      <dsp:txXfrm>
        <a:off x="6658615" y="3024029"/>
        <a:ext cx="1330932" cy="103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C54FB-B642-4ACC-8825-AC017B92B455}">
      <dsp:nvSpPr>
        <dsp:cNvPr id="0" name=""/>
        <dsp:cNvSpPr/>
      </dsp:nvSpPr>
      <dsp:spPr>
        <a:xfrm>
          <a:off x="203255" y="0"/>
          <a:ext cx="1509048" cy="14234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BB223D-9F92-4186-931F-202AB277CCF6}">
      <dsp:nvSpPr>
        <dsp:cNvPr id="0" name=""/>
        <dsp:cNvSpPr/>
      </dsp:nvSpPr>
      <dsp:spPr>
        <a:xfrm>
          <a:off x="203255" y="1595214"/>
          <a:ext cx="4311566" cy="1450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dirty="0"/>
            <a:t>New Construction of Rental Housing which may include:</a:t>
          </a:r>
        </a:p>
      </dsp:txBody>
      <dsp:txXfrm>
        <a:off x="203255" y="1595214"/>
        <a:ext cx="4311566" cy="1450328"/>
      </dsp:txXfrm>
    </dsp:sp>
    <dsp:sp modelId="{D4C96087-151B-4DE4-A173-EE88A55A98CB}">
      <dsp:nvSpPr>
        <dsp:cNvPr id="0" name=""/>
        <dsp:cNvSpPr/>
      </dsp:nvSpPr>
      <dsp:spPr>
        <a:xfrm>
          <a:off x="134443" y="2279841"/>
          <a:ext cx="4311566" cy="111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-Single Family Homes</a:t>
          </a:r>
        </a:p>
        <a:p>
          <a:pPr marL="0" lvl="0" indent="0" algn="l" defTabSz="977900">
            <a:lnSpc>
              <a:spcPct val="90000"/>
            </a:lnSpc>
            <a:spcBef>
              <a:spcPct val="0"/>
            </a:spcBef>
            <a:spcAft>
              <a:spcPct val="35000"/>
            </a:spcAft>
            <a:buFont typeface="Arial" panose="020B0604020202020204" pitchFamily="34" charset="0"/>
            <a:buNone/>
          </a:pPr>
          <a:r>
            <a:rPr lang="en-US" sz="2200" kern="1200" dirty="0"/>
            <a:t>-Duplexes</a:t>
          </a:r>
        </a:p>
        <a:p>
          <a:pPr marL="0" lvl="0" indent="0" algn="l" defTabSz="977900">
            <a:lnSpc>
              <a:spcPct val="90000"/>
            </a:lnSpc>
            <a:spcBef>
              <a:spcPct val="0"/>
            </a:spcBef>
            <a:spcAft>
              <a:spcPct val="35000"/>
            </a:spcAft>
            <a:buFont typeface="Arial" panose="020B0604020202020204" pitchFamily="34" charset="0"/>
            <a:buNone/>
          </a:pPr>
          <a:r>
            <a:rPr lang="en-US" sz="2200" kern="1200" dirty="0"/>
            <a:t>-Multifamily Residential</a:t>
          </a:r>
        </a:p>
      </dsp:txBody>
      <dsp:txXfrm>
        <a:off x="134443" y="2279841"/>
        <a:ext cx="4311566" cy="1112288"/>
      </dsp:txXfrm>
    </dsp:sp>
    <dsp:sp modelId="{8442D577-7BFE-48DE-96C7-EF570C9D2AD7}">
      <dsp:nvSpPr>
        <dsp:cNvPr id="0" name=""/>
        <dsp:cNvSpPr/>
      </dsp:nvSpPr>
      <dsp:spPr>
        <a:xfrm>
          <a:off x="5269346" y="0"/>
          <a:ext cx="1509048" cy="14234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CF6305-6503-46DA-A1B8-6858FB3E7167}">
      <dsp:nvSpPr>
        <dsp:cNvPr id="0" name=""/>
        <dsp:cNvSpPr/>
      </dsp:nvSpPr>
      <dsp:spPr>
        <a:xfrm>
          <a:off x="5269346" y="1595214"/>
          <a:ext cx="4311566" cy="1450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dirty="0"/>
            <a:t>Must meet AHFA’s Design Quality Standards and Construction Manual for construction of attached new construction rental units or single-family rental homes.</a:t>
          </a:r>
        </a:p>
      </dsp:txBody>
      <dsp:txXfrm>
        <a:off x="5269346" y="1595214"/>
        <a:ext cx="4311566" cy="1450328"/>
      </dsp:txXfrm>
    </dsp:sp>
    <dsp:sp modelId="{F8214FA8-F6B0-49AF-9D08-1D696317FA0E}">
      <dsp:nvSpPr>
        <dsp:cNvPr id="0" name=""/>
        <dsp:cNvSpPr/>
      </dsp:nvSpPr>
      <dsp:spPr>
        <a:xfrm>
          <a:off x="5269346" y="3125414"/>
          <a:ext cx="4311566" cy="111228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FD2BF81-0353-4196-9FBD-ED067A2DA6F1}" type="datetimeFigureOut">
              <a:rPr lang="en-US" smtClean="0"/>
              <a:t>2/13/2024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842D6D-E603-4B98-A5E1-3ABAB5B6B889}" type="slidenum">
              <a:rPr lang="en-US" smtClean="0"/>
              <a:t>‹#›</a:t>
            </a:fld>
            <a:endParaRPr lang="en-US"/>
          </a:p>
        </p:txBody>
      </p:sp>
    </p:spTree>
    <p:extLst>
      <p:ext uri="{BB962C8B-B14F-4D97-AF65-F5344CB8AC3E}">
        <p14:creationId xmlns:p14="http://schemas.microsoft.com/office/powerpoint/2010/main" val="425581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5298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19574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FD491CA-A754-4F43-BAB0-D319812C160C}" type="datetimeFigureOut">
              <a:rPr lang="en-US" smtClean="0"/>
              <a:t>2/13/2024</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69587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81560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FD491CA-A754-4F43-BAB0-D319812C160C}" type="datetimeFigureOut">
              <a:rPr lang="en-US" smtClean="0"/>
              <a:t>2/13/2024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8879D9D-F39E-4961-B665-482F4CD78A02}" type="slidenum">
              <a:rPr lang="en-US" smtClean="0"/>
              <a:t>‹#›</a:t>
            </a:fld>
            <a:endParaRPr lang="en-US"/>
          </a:p>
        </p:txBody>
      </p:sp>
    </p:spTree>
    <p:extLst>
      <p:ext uri="{BB962C8B-B14F-4D97-AF65-F5344CB8AC3E}">
        <p14:creationId xmlns:p14="http://schemas.microsoft.com/office/powerpoint/2010/main" val="5556239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D491CA-A754-4F43-BAB0-D319812C160C}"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41875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D491CA-A754-4F43-BAB0-D319812C160C}" type="datetimeFigureOut">
              <a:rPr lang="en-US" smtClean="0"/>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60963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491CA-A754-4F43-BAB0-D319812C160C}" type="datetimeFigureOut">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70264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491CA-A754-4F43-BAB0-D319812C160C}" type="datetimeFigureOut">
              <a:rPr lang="en-US" smtClean="0"/>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60780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491CA-A754-4F43-BAB0-D319812C160C}"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49306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491CA-A754-4F43-BAB0-D319812C160C}"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57825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FD491CA-A754-4F43-BAB0-D319812C160C}" type="datetimeFigureOut">
              <a:rPr lang="en-US" smtClean="0"/>
              <a:t>2/13/2024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8879D9D-F39E-4961-B665-482F4CD78A02}" type="slidenum">
              <a:rPr lang="en-US" smtClean="0"/>
              <a:t>‹#›</a:t>
            </a:fld>
            <a:endParaRPr lang="en-US"/>
          </a:p>
        </p:txBody>
      </p:sp>
    </p:spTree>
    <p:extLst>
      <p:ext uri="{BB962C8B-B14F-4D97-AF65-F5344CB8AC3E}">
        <p14:creationId xmlns:p14="http://schemas.microsoft.com/office/powerpoint/2010/main" val="1149307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hud.gov/sites/dfiles/OCHCO/documents/2021-10cpdn.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ahfa.com/multifamily/multifamily-programs/housing-trust-fund"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hfa.com/multifamily/multifamily-programs/multifamily-bonds"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hyperlink" Target="https://www.ahfa.com/multifamily/multifamily-programs/multifamily-bond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visitor.r20.constantcontact.com/manage/optin?v=001dK75S0ad1J03KAmT1BvWJe3iOwTBF1eOkGgxXPHO54YvSE2voOIfEMEDX3Wox05GzyjwcQtsC0MVxvU2Sw6XPs0nScgTXtxoSdSbSDzIDT6aADQf_w9_GDc7FSK-Nazy0C-qoEaFrB4Vvf5It2GMMPA42e1Ehrtn5vm4Lnlu-_os-g5lClp5UBSL2pz-2TQq"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https://www.ahfa.com/investors/annual-reports" TargetMode="External"/><Relationship Id="rId2" Type="http://schemas.openxmlformats.org/officeDocument/2006/relationships/hyperlink" Target="http://www.ahfa.com/" TargetMode="External"/><Relationship Id="rId1" Type="http://schemas.openxmlformats.org/officeDocument/2006/relationships/slideLayout" Target="../slideLayouts/slideLayout2.xml"/><Relationship Id="rId5" Type="http://schemas.openxmlformats.org/officeDocument/2006/relationships/hyperlink" Target="https://www.ahfa.com/multifamily/multifamily-notices" TargetMode="External"/><Relationship Id="rId4" Type="http://schemas.openxmlformats.org/officeDocument/2006/relationships/hyperlink" Target="https://www.ahfa.com/new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2416-DB23-61AE-89E7-DBB0DD8DAD62}"/>
              </a:ext>
            </a:extLst>
          </p:cNvPr>
          <p:cNvSpPr>
            <a:spLocks noGrp="1"/>
          </p:cNvSpPr>
          <p:nvPr>
            <p:ph type="ctrTitle"/>
          </p:nvPr>
        </p:nvSpPr>
        <p:spPr/>
        <p:txBody>
          <a:bodyPr/>
          <a:lstStyle/>
          <a:p>
            <a:r>
              <a:rPr lang="en-US" dirty="0"/>
              <a:t>AHFA Multifamily Essentials</a:t>
            </a:r>
          </a:p>
        </p:txBody>
      </p:sp>
      <p:sp>
        <p:nvSpPr>
          <p:cNvPr id="3" name="Subtitle 2">
            <a:extLst>
              <a:ext uri="{FF2B5EF4-FFF2-40B4-BE49-F238E27FC236}">
                <a16:creationId xmlns:a16="http://schemas.microsoft.com/office/drawing/2014/main" id="{FBEA95AD-3C6C-E726-C8E1-5DDC5AB88995}"/>
              </a:ext>
            </a:extLst>
          </p:cNvPr>
          <p:cNvSpPr>
            <a:spLocks noGrp="1"/>
          </p:cNvSpPr>
          <p:nvPr>
            <p:ph type="subTitle" idx="1"/>
          </p:nvPr>
        </p:nvSpPr>
        <p:spPr/>
        <p:txBody>
          <a:bodyPr/>
          <a:lstStyle/>
          <a:p>
            <a:r>
              <a:rPr lang="en-US" dirty="0"/>
              <a:t>An Introduction to the Low-Income Housing Tax Credit, HOME, HOME-ARP, National Housing Trust Fund (HTF) and Multifamily Bond Programs in Alabama</a:t>
            </a:r>
          </a:p>
        </p:txBody>
      </p:sp>
    </p:spTree>
    <p:extLst>
      <p:ext uri="{BB962C8B-B14F-4D97-AF65-F5344CB8AC3E}">
        <p14:creationId xmlns:p14="http://schemas.microsoft.com/office/powerpoint/2010/main" val="88251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A258-EBD9-7049-8370-0D316A8ED9DD}"/>
              </a:ext>
            </a:extLst>
          </p:cNvPr>
          <p:cNvSpPr>
            <a:spLocks noGrp="1"/>
          </p:cNvSpPr>
          <p:nvPr>
            <p:ph type="title"/>
          </p:nvPr>
        </p:nvSpPr>
        <p:spPr/>
        <p:txBody>
          <a:bodyPr/>
          <a:lstStyle/>
          <a:p>
            <a:r>
              <a:rPr lang="en-US" dirty="0"/>
              <a:t>Housing Credit Overview</a:t>
            </a:r>
          </a:p>
        </p:txBody>
      </p:sp>
      <p:sp>
        <p:nvSpPr>
          <p:cNvPr id="3" name="Content Placeholder 2">
            <a:extLst>
              <a:ext uri="{FF2B5EF4-FFF2-40B4-BE49-F238E27FC236}">
                <a16:creationId xmlns:a16="http://schemas.microsoft.com/office/drawing/2014/main" id="{3943519A-C0B4-AE2E-C901-52945520C6FD}"/>
              </a:ext>
            </a:extLst>
          </p:cNvPr>
          <p:cNvSpPr>
            <a:spLocks noGrp="1"/>
          </p:cNvSpPr>
          <p:nvPr>
            <p:ph idx="1"/>
          </p:nvPr>
        </p:nvSpPr>
        <p:spPr/>
        <p:txBody>
          <a:bodyPr>
            <a:normAutofit/>
          </a:bodyPr>
          <a:lstStyle/>
          <a:p>
            <a:r>
              <a:rPr lang="en-US" dirty="0"/>
              <a:t>Internal Revenue Service (IRS) allocates funds to states on a per capita basis. </a:t>
            </a:r>
          </a:p>
          <a:p>
            <a:pPr lvl="1"/>
            <a:r>
              <a:rPr lang="en-US" sz="2200" dirty="0"/>
              <a:t>Rates are adjusted annually for inflation.</a:t>
            </a:r>
          </a:p>
          <a:p>
            <a:r>
              <a:rPr lang="en-US" dirty="0"/>
              <a:t>Investors purchase housing credits in qualified properties that have received state award.</a:t>
            </a:r>
          </a:p>
          <a:p>
            <a:pPr lvl="1"/>
            <a:r>
              <a:rPr lang="en-US" sz="2200" dirty="0"/>
              <a:t>Creates cash equity for owners that reduces project development debt burden. </a:t>
            </a:r>
          </a:p>
          <a:p>
            <a:pPr lvl="1"/>
            <a:r>
              <a:rPr lang="en-US" sz="2200" dirty="0"/>
              <a:t>The owner agrees to rent a specific number of units to qualified tenants at specified rents. </a:t>
            </a:r>
          </a:p>
          <a:p>
            <a:pPr lvl="1"/>
            <a:r>
              <a:rPr lang="en-US" sz="2200" dirty="0"/>
              <a:t>Two levels of tax credits are available: </a:t>
            </a:r>
          </a:p>
          <a:p>
            <a:pPr lvl="2"/>
            <a:r>
              <a:rPr lang="en-US" sz="2200" dirty="0"/>
              <a:t>9% Credits for New Construction or Rehabilitation</a:t>
            </a:r>
          </a:p>
          <a:p>
            <a:pPr lvl="2"/>
            <a:r>
              <a:rPr lang="en-US" sz="2200" dirty="0"/>
              <a:t>4% Credits for Acquisition or Multifamily Bond Financing</a:t>
            </a:r>
          </a:p>
          <a:p>
            <a:endParaRPr lang="en-US" dirty="0"/>
          </a:p>
        </p:txBody>
      </p:sp>
    </p:spTree>
    <p:extLst>
      <p:ext uri="{BB962C8B-B14F-4D97-AF65-F5344CB8AC3E}">
        <p14:creationId xmlns:p14="http://schemas.microsoft.com/office/powerpoint/2010/main" val="203124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D1F3-D929-00D1-5DB6-F44ECD4A1485}"/>
              </a:ext>
            </a:extLst>
          </p:cNvPr>
          <p:cNvSpPr>
            <a:spLocks noGrp="1"/>
          </p:cNvSpPr>
          <p:nvPr>
            <p:ph type="title"/>
          </p:nvPr>
        </p:nvSpPr>
        <p:spPr/>
        <p:txBody>
          <a:bodyPr/>
          <a:lstStyle/>
          <a:p>
            <a:r>
              <a:rPr lang="en-US" dirty="0"/>
              <a:t>Housing credit overview</a:t>
            </a:r>
          </a:p>
        </p:txBody>
      </p:sp>
      <p:graphicFrame>
        <p:nvGraphicFramePr>
          <p:cNvPr id="4" name="Content Placeholder 3">
            <a:extLst>
              <a:ext uri="{FF2B5EF4-FFF2-40B4-BE49-F238E27FC236}">
                <a16:creationId xmlns:a16="http://schemas.microsoft.com/office/drawing/2014/main" id="{3B6372C1-06A9-8E62-C51E-9D71C10705BA}"/>
              </a:ext>
            </a:extLst>
          </p:cNvPr>
          <p:cNvGraphicFramePr>
            <a:graphicFrameLocks noGrp="1"/>
          </p:cNvGraphicFramePr>
          <p:nvPr>
            <p:ph idx="1"/>
            <p:extLst>
              <p:ext uri="{D42A27DB-BD31-4B8C-83A1-F6EECF244321}">
                <p14:modId xmlns:p14="http://schemas.microsoft.com/office/powerpoint/2010/main" val="2614626579"/>
              </p:ext>
            </p:extLst>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10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1A13-B190-B976-5ADD-BFB9054CB6F6}"/>
              </a:ext>
            </a:extLst>
          </p:cNvPr>
          <p:cNvSpPr>
            <a:spLocks noGrp="1"/>
          </p:cNvSpPr>
          <p:nvPr>
            <p:ph type="title"/>
          </p:nvPr>
        </p:nvSpPr>
        <p:spPr/>
        <p:txBody>
          <a:bodyPr/>
          <a:lstStyle/>
          <a:p>
            <a:r>
              <a:rPr lang="en-US" dirty="0"/>
              <a:t>Housing Credit Overview</a:t>
            </a:r>
            <a:br>
              <a:rPr lang="en-US" dirty="0"/>
            </a:br>
            <a:r>
              <a:rPr lang="en-US" sz="3200" dirty="0"/>
              <a:t>Ownership requirements</a:t>
            </a:r>
            <a:endParaRPr lang="en-US" dirty="0"/>
          </a:p>
        </p:txBody>
      </p:sp>
      <p:sp>
        <p:nvSpPr>
          <p:cNvPr id="3" name="Content Placeholder 2">
            <a:extLst>
              <a:ext uri="{FF2B5EF4-FFF2-40B4-BE49-F238E27FC236}">
                <a16:creationId xmlns:a16="http://schemas.microsoft.com/office/drawing/2014/main" id="{4F4133A0-A5A7-8607-8036-C8E36CD6908F}"/>
              </a:ext>
            </a:extLst>
          </p:cNvPr>
          <p:cNvSpPr>
            <a:spLocks noGrp="1"/>
          </p:cNvSpPr>
          <p:nvPr>
            <p:ph idx="1"/>
          </p:nvPr>
        </p:nvSpPr>
        <p:spPr/>
        <p:txBody>
          <a:bodyPr>
            <a:normAutofit/>
          </a:bodyPr>
          <a:lstStyle/>
          <a:p>
            <a:r>
              <a:rPr lang="en-US" dirty="0"/>
              <a:t>Initial 15-year compliance period</a:t>
            </a:r>
          </a:p>
          <a:p>
            <a:r>
              <a:rPr lang="en-US" dirty="0"/>
              <a:t>Housing Credits are subject to recapture penalties</a:t>
            </a:r>
          </a:p>
          <a:p>
            <a:r>
              <a:rPr lang="en-US" dirty="0"/>
              <a:t>Owner (a corporation, nonprofit, or individual) partners with investors (generally a corporation or individual) </a:t>
            </a:r>
          </a:p>
          <a:p>
            <a:r>
              <a:rPr lang="en-US" dirty="0"/>
              <a:t>Housing Credits are sold to the investors in exchange for cash equity </a:t>
            </a:r>
          </a:p>
          <a:p>
            <a:pPr lvl="1"/>
            <a:r>
              <a:rPr lang="en-US" dirty="0"/>
              <a:t>Investors, usually the Limited Partnership (LP), benefit from the Housing Credits</a:t>
            </a:r>
          </a:p>
          <a:p>
            <a:pPr lvl="1"/>
            <a:r>
              <a:rPr lang="en-US" dirty="0"/>
              <a:t>The Development benefits from the cash infusion received from the sale of Housing Credits </a:t>
            </a:r>
          </a:p>
          <a:p>
            <a:r>
              <a:rPr lang="en-US" dirty="0"/>
              <a:t>Investors generally transfer the LP interest to the GP at the end of the initial 15-year compliance period</a:t>
            </a:r>
          </a:p>
          <a:p>
            <a:endParaRPr lang="en-US" dirty="0"/>
          </a:p>
        </p:txBody>
      </p:sp>
    </p:spTree>
    <p:extLst>
      <p:ext uri="{BB962C8B-B14F-4D97-AF65-F5344CB8AC3E}">
        <p14:creationId xmlns:p14="http://schemas.microsoft.com/office/powerpoint/2010/main" val="393895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549-E439-79F6-1DFE-F6AC2F02D50A}"/>
              </a:ext>
            </a:extLst>
          </p:cNvPr>
          <p:cNvSpPr>
            <a:spLocks noGrp="1"/>
          </p:cNvSpPr>
          <p:nvPr>
            <p:ph type="title"/>
          </p:nvPr>
        </p:nvSpPr>
        <p:spPr/>
        <p:txBody>
          <a:bodyPr/>
          <a:lstStyle/>
          <a:p>
            <a:r>
              <a:rPr lang="en-US" dirty="0"/>
              <a:t>Housing Credit Overview</a:t>
            </a:r>
            <a:br>
              <a:rPr lang="en-US" dirty="0"/>
            </a:br>
            <a:r>
              <a:rPr lang="en-US" sz="3200" dirty="0"/>
              <a:t>restrictive covenants</a:t>
            </a:r>
            <a:endParaRPr lang="en-US" dirty="0"/>
          </a:p>
        </p:txBody>
      </p:sp>
      <p:sp>
        <p:nvSpPr>
          <p:cNvPr id="3" name="Content Placeholder 2">
            <a:extLst>
              <a:ext uri="{FF2B5EF4-FFF2-40B4-BE49-F238E27FC236}">
                <a16:creationId xmlns:a16="http://schemas.microsoft.com/office/drawing/2014/main" id="{A9763B2A-BA48-8461-DCA5-A032579D6131}"/>
              </a:ext>
            </a:extLst>
          </p:cNvPr>
          <p:cNvSpPr>
            <a:spLocks noGrp="1"/>
          </p:cNvSpPr>
          <p:nvPr>
            <p:ph idx="1"/>
          </p:nvPr>
        </p:nvSpPr>
        <p:spPr/>
        <p:txBody>
          <a:bodyPr/>
          <a:lstStyle/>
          <a:p>
            <a:r>
              <a:rPr lang="en-US" dirty="0"/>
              <a:t>Term of Restrictions</a:t>
            </a:r>
          </a:p>
          <a:p>
            <a:pPr lvl="1"/>
            <a:r>
              <a:rPr lang="en-US" sz="2200" dirty="0"/>
              <a:t>Properties developed 1986-1989 had a 15-year compliance period.</a:t>
            </a:r>
          </a:p>
          <a:p>
            <a:pPr lvl="1"/>
            <a:r>
              <a:rPr lang="en-US" sz="2200" dirty="0"/>
              <a:t>Properties developed since 1990 have at least a 30-year affordability period.</a:t>
            </a:r>
          </a:p>
          <a:p>
            <a:pPr lvl="2"/>
            <a:r>
              <a:rPr lang="en-US" sz="2200" dirty="0"/>
              <a:t>15-year compliance period</a:t>
            </a:r>
          </a:p>
          <a:p>
            <a:pPr lvl="2"/>
            <a:r>
              <a:rPr lang="en-US" sz="2200" dirty="0"/>
              <a:t>15-year extended use period </a:t>
            </a:r>
          </a:p>
          <a:p>
            <a:pPr lvl="2"/>
            <a:r>
              <a:rPr lang="en-US" sz="2200" dirty="0"/>
              <a:t>Additional Extended Use</a:t>
            </a:r>
          </a:p>
          <a:p>
            <a:r>
              <a:rPr lang="en-US" dirty="0"/>
              <a:t>Restrictions are recorded against the property</a:t>
            </a:r>
          </a:p>
          <a:p>
            <a:endParaRPr lang="en-US" dirty="0"/>
          </a:p>
        </p:txBody>
      </p:sp>
    </p:spTree>
    <p:extLst>
      <p:ext uri="{BB962C8B-B14F-4D97-AF65-F5344CB8AC3E}">
        <p14:creationId xmlns:p14="http://schemas.microsoft.com/office/powerpoint/2010/main" val="324592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5F37-CD82-DA38-EE14-B5308ADDE0B1}"/>
              </a:ext>
            </a:extLst>
          </p:cNvPr>
          <p:cNvSpPr>
            <a:spLocks noGrp="1"/>
          </p:cNvSpPr>
          <p:nvPr>
            <p:ph type="title"/>
          </p:nvPr>
        </p:nvSpPr>
        <p:spPr/>
        <p:txBody>
          <a:bodyPr/>
          <a:lstStyle/>
          <a:p>
            <a:r>
              <a:rPr lang="en-US" dirty="0"/>
              <a:t>Housing credit overview</a:t>
            </a:r>
            <a:br>
              <a:rPr lang="en-US" dirty="0"/>
            </a:br>
            <a:r>
              <a:rPr lang="en-US" sz="3200" dirty="0"/>
              <a:t>Income and rent restrictions</a:t>
            </a:r>
          </a:p>
        </p:txBody>
      </p:sp>
      <p:sp>
        <p:nvSpPr>
          <p:cNvPr id="3" name="Content Placeholder 2">
            <a:extLst>
              <a:ext uri="{FF2B5EF4-FFF2-40B4-BE49-F238E27FC236}">
                <a16:creationId xmlns:a16="http://schemas.microsoft.com/office/drawing/2014/main" id="{D8F63243-0E0A-E934-FFF6-05DE93F64C6B}"/>
              </a:ext>
            </a:extLst>
          </p:cNvPr>
          <p:cNvSpPr>
            <a:spLocks noGrp="1"/>
          </p:cNvSpPr>
          <p:nvPr>
            <p:ph idx="1"/>
          </p:nvPr>
        </p:nvSpPr>
        <p:spPr/>
        <p:txBody>
          <a:bodyPr>
            <a:normAutofit/>
          </a:bodyPr>
          <a:lstStyle/>
          <a:p>
            <a:r>
              <a:rPr lang="en-US" dirty="0"/>
              <a:t>An owner must choose one of three occupancy restrictions:</a:t>
            </a:r>
          </a:p>
          <a:p>
            <a:pPr lvl="1"/>
            <a:r>
              <a:rPr lang="en-US" sz="2200" dirty="0"/>
              <a:t>At least 20% of residential rental units shall be rent &amp; income restricted at 50% of AMI*.</a:t>
            </a:r>
          </a:p>
          <a:p>
            <a:pPr lvl="1"/>
            <a:r>
              <a:rPr lang="en-US" sz="2200" dirty="0"/>
              <a:t>At least 40% of residential rental units shall be rent &amp; income restricted at 60% of AMI.</a:t>
            </a:r>
          </a:p>
          <a:p>
            <a:pPr lvl="1"/>
            <a:r>
              <a:rPr lang="en-US" sz="2200" dirty="0"/>
              <a:t>Most applicants select 100% of the rental residential units to be rent restricted at the 60% rent level or less as defined by the rent limits published by HUD and occupied by individuals whose income is 60% or less of the AMI.</a:t>
            </a:r>
          </a:p>
          <a:p>
            <a:pPr marL="0" indent="0">
              <a:buNone/>
            </a:pPr>
            <a:r>
              <a:rPr lang="en-US" dirty="0"/>
              <a:t> </a:t>
            </a:r>
          </a:p>
          <a:p>
            <a:pPr marL="0" indent="0">
              <a:buNone/>
            </a:pPr>
            <a:endParaRPr lang="en-US" dirty="0"/>
          </a:p>
          <a:p>
            <a:pPr marL="0" indent="0">
              <a:buNone/>
            </a:pPr>
            <a:r>
              <a:rPr lang="en-US" sz="1200" dirty="0"/>
              <a:t>*</a:t>
            </a:r>
            <a:r>
              <a:rPr lang="en-US" sz="1400" dirty="0"/>
              <a:t>AMI: Area Median Income</a:t>
            </a:r>
          </a:p>
          <a:p>
            <a:endParaRPr lang="en-US" dirty="0"/>
          </a:p>
        </p:txBody>
      </p:sp>
    </p:spTree>
    <p:extLst>
      <p:ext uri="{BB962C8B-B14F-4D97-AF65-F5344CB8AC3E}">
        <p14:creationId xmlns:p14="http://schemas.microsoft.com/office/powerpoint/2010/main" val="44406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a:lstStyle/>
          <a:p>
            <a:r>
              <a:rPr lang="en-US" dirty="0" err="1"/>
              <a:t>Ahfa’s</a:t>
            </a:r>
            <a:r>
              <a:rPr lang="en-US" dirty="0"/>
              <a:t> national housing trust fund program (</a:t>
            </a:r>
            <a:r>
              <a:rPr lang="en-US" dirty="0" err="1"/>
              <a:t>htf</a:t>
            </a:r>
            <a:r>
              <a:rPr lang="en-US" dirty="0"/>
              <a:t>)</a:t>
            </a:r>
          </a:p>
        </p:txBody>
      </p:sp>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344129" y="2046914"/>
            <a:ext cx="7336316" cy="4809628"/>
          </a:xfrm>
        </p:spPr>
        <p:txBody>
          <a:bodyPr>
            <a:normAutofit fontScale="92500" lnSpcReduction="20000"/>
          </a:bodyPr>
          <a:lstStyle/>
          <a:p>
            <a:pPr marL="0" indent="0">
              <a:buNone/>
            </a:pPr>
            <a:r>
              <a:rPr lang="en-US" b="0" i="0" dirty="0">
                <a:effectLst/>
                <a:latin typeface="Neue Swift"/>
              </a:rPr>
              <a:t>The National Housing Trust Fund (HTF) was established by Congress under Title I of the Housing and Economic Recovery Act of 2008. HTF is a formula grant program to be administered by the states. For 2024, HUD allocated to the State of Alabama a grant of $3.4 million. AHFA’s proposal, designed pursuant to HUD guidance, targets Extremely Low-Income populations (ELI), with a preference to homeless and at-risk of becoming homeless veterans of the U.S. armed forces. Data as of 2017 reflects that of the 369,962 veterans living in the state an estimated 29,047 veterans in Alabama fall into the ELI category. In 2018, there were approximately 339 homeless veterans statewide, and with the housing cost burden, this number could increase.</a:t>
            </a:r>
            <a:endParaRPr lang="en-US" dirty="0">
              <a:latin typeface="Neue Swift"/>
            </a:endParaRPr>
          </a:p>
          <a:p>
            <a:pPr marL="0" indent="0">
              <a:buNone/>
            </a:pPr>
            <a:r>
              <a:rPr lang="en-US" b="0" i="0" dirty="0">
                <a:effectLst/>
                <a:latin typeface="Neue Swift"/>
              </a:rPr>
              <a:t>AHFA proposes a National HTF Allocation Plan (the Plan) using a competitive application cycle and point scoring system similar to, but more concise than, the Low-Income Housing Tax Credit program. The Plan is designed to provide funds to develop new construction of decent, safe and sanitary rental housing, with an initial preference for ELI homeless or transitioning veterans located primarily in underserved rural areas</a:t>
            </a:r>
            <a:r>
              <a:rPr lang="en-US" sz="1600" b="0" i="0" dirty="0">
                <a:effectLst/>
                <a:latin typeface="Neue Swift"/>
              </a:rPr>
              <a:t>.</a:t>
            </a:r>
            <a:endParaRPr lang="en-US" sz="1600" dirty="0"/>
          </a:p>
        </p:txBody>
      </p:sp>
      <p:pic>
        <p:nvPicPr>
          <p:cNvPr id="8" name="Picture 7">
            <a:extLst>
              <a:ext uri="{FF2B5EF4-FFF2-40B4-BE49-F238E27FC236}">
                <a16:creationId xmlns:a16="http://schemas.microsoft.com/office/drawing/2014/main" id="{2AEE19B2-998F-CBD8-C297-7B1C77C9485B}"/>
              </a:ext>
            </a:extLst>
          </p:cNvPr>
          <p:cNvPicPr>
            <a:picLocks noChangeAspect="1"/>
          </p:cNvPicPr>
          <p:nvPr/>
        </p:nvPicPr>
        <p:blipFill>
          <a:blip r:embed="rId2"/>
          <a:stretch>
            <a:fillRect/>
          </a:stretch>
        </p:blipFill>
        <p:spPr>
          <a:xfrm>
            <a:off x="7977673" y="1636065"/>
            <a:ext cx="2712098" cy="5220477"/>
          </a:xfrm>
          <a:prstGeom prst="rect">
            <a:avLst/>
          </a:prstGeom>
        </p:spPr>
      </p:pic>
    </p:spTree>
    <p:extLst>
      <p:ext uri="{BB962C8B-B14F-4D97-AF65-F5344CB8AC3E}">
        <p14:creationId xmlns:p14="http://schemas.microsoft.com/office/powerpoint/2010/main" val="391990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0EFA-EFF3-63F9-5B0D-3B0985FF9ADB}"/>
              </a:ext>
            </a:extLst>
          </p:cNvPr>
          <p:cNvSpPr>
            <a:spLocks noGrp="1"/>
          </p:cNvSpPr>
          <p:nvPr>
            <p:ph type="ctrTitle"/>
          </p:nvPr>
        </p:nvSpPr>
        <p:spPr/>
        <p:txBody>
          <a:bodyPr>
            <a:normAutofit fontScale="90000"/>
          </a:bodyPr>
          <a:lstStyle/>
          <a:p>
            <a:r>
              <a:rPr lang="en-US" dirty="0"/>
              <a:t>HOME investment Partnerships Program (HOME)</a:t>
            </a:r>
            <a:br>
              <a:rPr lang="en-US" dirty="0"/>
            </a:br>
            <a:r>
              <a:rPr lang="en-US" dirty="0"/>
              <a:t>Overview</a:t>
            </a:r>
          </a:p>
        </p:txBody>
      </p:sp>
    </p:spTree>
    <p:extLst>
      <p:ext uri="{BB962C8B-B14F-4D97-AF65-F5344CB8AC3E}">
        <p14:creationId xmlns:p14="http://schemas.microsoft.com/office/powerpoint/2010/main" val="972679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88EF-EB0C-E369-7B83-7D63FEBD9037}"/>
              </a:ext>
            </a:extLst>
          </p:cNvPr>
          <p:cNvSpPr>
            <a:spLocks noGrp="1"/>
          </p:cNvSpPr>
          <p:nvPr>
            <p:ph type="title"/>
          </p:nvPr>
        </p:nvSpPr>
        <p:spPr/>
        <p:txBody>
          <a:bodyPr/>
          <a:lstStyle/>
          <a:p>
            <a:r>
              <a:rPr lang="en-US" dirty="0"/>
              <a:t>HOME Overview </a:t>
            </a:r>
            <a:br>
              <a:rPr lang="en-US" dirty="0"/>
            </a:br>
            <a:r>
              <a:rPr lang="en-US" sz="3200" dirty="0"/>
              <a:t>Federal</a:t>
            </a:r>
            <a:endParaRPr lang="en-US" dirty="0"/>
          </a:p>
        </p:txBody>
      </p:sp>
      <p:sp>
        <p:nvSpPr>
          <p:cNvPr id="3" name="Content Placeholder 2">
            <a:extLst>
              <a:ext uri="{FF2B5EF4-FFF2-40B4-BE49-F238E27FC236}">
                <a16:creationId xmlns:a16="http://schemas.microsoft.com/office/drawing/2014/main" id="{4B99348F-FC25-5193-7EAD-0813F7548169}"/>
              </a:ext>
            </a:extLst>
          </p:cNvPr>
          <p:cNvSpPr>
            <a:spLocks noGrp="1"/>
          </p:cNvSpPr>
          <p:nvPr>
            <p:ph idx="1"/>
          </p:nvPr>
        </p:nvSpPr>
        <p:spPr>
          <a:xfrm>
            <a:off x="1081548" y="2011680"/>
            <a:ext cx="9905451" cy="4448114"/>
          </a:xfrm>
        </p:spPr>
        <p:txBody>
          <a:bodyPr>
            <a:normAutofit fontScale="92500" lnSpcReduction="10000"/>
          </a:bodyPr>
          <a:lstStyle/>
          <a:p>
            <a:r>
              <a:rPr lang="en-US" sz="2400" dirty="0"/>
              <a:t>Governing Agency</a:t>
            </a:r>
          </a:p>
          <a:p>
            <a:pPr lvl="1">
              <a:spcBef>
                <a:spcPts val="0"/>
              </a:spcBef>
              <a:spcAft>
                <a:spcPts val="600"/>
              </a:spcAft>
            </a:pPr>
            <a:r>
              <a:rPr lang="en-US" sz="2400" dirty="0"/>
              <a:t>US Department of Housing and Urban Development (HUD)</a:t>
            </a:r>
          </a:p>
          <a:p>
            <a:r>
              <a:rPr lang="en-US" sz="2400" dirty="0"/>
              <a:t>Law: </a:t>
            </a:r>
          </a:p>
          <a:p>
            <a:pPr lvl="1">
              <a:spcBef>
                <a:spcPts val="0"/>
              </a:spcBef>
              <a:spcAft>
                <a:spcPts val="600"/>
              </a:spcAft>
            </a:pPr>
            <a:r>
              <a:rPr lang="en-US" sz="2400" dirty="0"/>
              <a:t>TITLE II of the Cranston-Gonzalez National Affordable Housing Act </a:t>
            </a:r>
          </a:p>
          <a:p>
            <a:r>
              <a:rPr lang="en-US" sz="2400" dirty="0"/>
              <a:t>Regulations:</a:t>
            </a:r>
          </a:p>
          <a:p>
            <a:pPr lvl="1">
              <a:spcBef>
                <a:spcPts val="0"/>
              </a:spcBef>
            </a:pPr>
            <a:r>
              <a:rPr lang="en-US" sz="2400" dirty="0"/>
              <a:t>TITLE 24 CFR, Subtitle A., Part 92 – HOME Investment Partnerships Program, Final Rule </a:t>
            </a:r>
          </a:p>
          <a:p>
            <a:pPr lvl="1"/>
            <a:r>
              <a:rPr lang="en-US" sz="2400" dirty="0"/>
              <a:t>TITLE 24 CFR, Parts 5, 91, 92, et al. Affirmatively Furthering Fair Housing; Final Rule</a:t>
            </a:r>
          </a:p>
          <a:p>
            <a:r>
              <a:rPr lang="en-US" sz="2400" dirty="0"/>
              <a:t>Policy</a:t>
            </a:r>
          </a:p>
          <a:p>
            <a:pPr lvl="1">
              <a:spcBef>
                <a:spcPts val="0"/>
              </a:spcBef>
              <a:spcAft>
                <a:spcPts val="600"/>
              </a:spcAft>
            </a:pPr>
            <a:r>
              <a:rPr lang="en-US" sz="2400" dirty="0"/>
              <a:t>CPD Notices</a:t>
            </a:r>
          </a:p>
          <a:p>
            <a:r>
              <a:rPr lang="en-US" sz="2400" dirty="0"/>
              <a:t>States are Permitted to Determine How the Program is Administered.</a:t>
            </a:r>
          </a:p>
          <a:p>
            <a:endParaRPr lang="en-US" dirty="0"/>
          </a:p>
        </p:txBody>
      </p:sp>
    </p:spTree>
    <p:extLst>
      <p:ext uri="{BB962C8B-B14F-4D97-AF65-F5344CB8AC3E}">
        <p14:creationId xmlns:p14="http://schemas.microsoft.com/office/powerpoint/2010/main" val="23320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5A89-FA6F-9F9C-9879-A95228634C69}"/>
              </a:ext>
            </a:extLst>
          </p:cNvPr>
          <p:cNvSpPr>
            <a:spLocks noGrp="1"/>
          </p:cNvSpPr>
          <p:nvPr>
            <p:ph type="title"/>
          </p:nvPr>
        </p:nvSpPr>
        <p:spPr/>
        <p:txBody>
          <a:bodyPr/>
          <a:lstStyle/>
          <a:p>
            <a:r>
              <a:rPr lang="en-US" dirty="0"/>
              <a:t>HOME Overview </a:t>
            </a:r>
            <a:br>
              <a:rPr lang="en-US" dirty="0"/>
            </a:br>
            <a:r>
              <a:rPr lang="en-US" sz="2800" dirty="0"/>
              <a:t>Federal</a:t>
            </a:r>
            <a:endParaRPr lang="en-US" dirty="0"/>
          </a:p>
        </p:txBody>
      </p:sp>
      <p:sp>
        <p:nvSpPr>
          <p:cNvPr id="3" name="Content Placeholder 2">
            <a:extLst>
              <a:ext uri="{FF2B5EF4-FFF2-40B4-BE49-F238E27FC236}">
                <a16:creationId xmlns:a16="http://schemas.microsoft.com/office/drawing/2014/main" id="{89A06A3D-DA57-A9F0-9995-1753F6AE0928}"/>
              </a:ext>
            </a:extLst>
          </p:cNvPr>
          <p:cNvSpPr>
            <a:spLocks noGrp="1"/>
          </p:cNvSpPr>
          <p:nvPr>
            <p:ph idx="1"/>
          </p:nvPr>
        </p:nvSpPr>
        <p:spPr/>
        <p:txBody>
          <a:bodyPr/>
          <a:lstStyle/>
          <a:p>
            <a:r>
              <a:rPr lang="en-US" dirty="0"/>
              <a:t>HOME Program started in 1992</a:t>
            </a:r>
          </a:p>
          <a:p>
            <a:r>
              <a:rPr lang="en-US" dirty="0"/>
              <a:t>HOME has produced over one million units</a:t>
            </a:r>
          </a:p>
          <a:p>
            <a:r>
              <a:rPr lang="en-US" dirty="0"/>
              <a:t>Congress cut funding 38% in 2012 and imposed tighter restrictions on the Program in FY12 and FY13</a:t>
            </a:r>
          </a:p>
          <a:p>
            <a:r>
              <a:rPr lang="en-US" dirty="0"/>
              <a:t>HOME Final Rule was published and became effective in 2013</a:t>
            </a:r>
          </a:p>
          <a:p>
            <a:r>
              <a:rPr lang="en-US" dirty="0"/>
              <a:t>The Affirmatively Furthering Fair Housing Final Rule was published and became effective in 2015</a:t>
            </a:r>
          </a:p>
          <a:p>
            <a:r>
              <a:rPr lang="en-US" dirty="0"/>
              <a:t>Further cuts to the Program are expected</a:t>
            </a:r>
          </a:p>
        </p:txBody>
      </p:sp>
    </p:spTree>
    <p:extLst>
      <p:ext uri="{BB962C8B-B14F-4D97-AF65-F5344CB8AC3E}">
        <p14:creationId xmlns:p14="http://schemas.microsoft.com/office/powerpoint/2010/main" val="89799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421A-29A7-20EE-C5A4-86DA145E1854}"/>
              </a:ext>
            </a:extLst>
          </p:cNvPr>
          <p:cNvSpPr>
            <a:spLocks noGrp="1"/>
          </p:cNvSpPr>
          <p:nvPr>
            <p:ph type="title"/>
          </p:nvPr>
        </p:nvSpPr>
        <p:spPr/>
        <p:txBody>
          <a:bodyPr/>
          <a:lstStyle/>
          <a:p>
            <a:r>
              <a:rPr lang="en-US" dirty="0"/>
              <a:t>HOME Overview </a:t>
            </a:r>
            <a:br>
              <a:rPr lang="en-US" dirty="0"/>
            </a:br>
            <a:r>
              <a:rPr lang="en-US" sz="3200" dirty="0"/>
              <a:t>Participating Jurisdictions (PJs)</a:t>
            </a:r>
            <a:endParaRPr lang="en-US" dirty="0"/>
          </a:p>
        </p:txBody>
      </p:sp>
      <p:sp>
        <p:nvSpPr>
          <p:cNvPr id="3" name="Content Placeholder 2">
            <a:extLst>
              <a:ext uri="{FF2B5EF4-FFF2-40B4-BE49-F238E27FC236}">
                <a16:creationId xmlns:a16="http://schemas.microsoft.com/office/drawing/2014/main" id="{C61C0A75-C0C7-E687-353C-86BCB5812BE3}"/>
              </a:ext>
            </a:extLst>
          </p:cNvPr>
          <p:cNvSpPr>
            <a:spLocks noGrp="1"/>
          </p:cNvSpPr>
          <p:nvPr>
            <p:ph idx="1"/>
          </p:nvPr>
        </p:nvSpPr>
        <p:spPr/>
        <p:txBody>
          <a:bodyPr>
            <a:normAutofit lnSpcReduction="10000"/>
          </a:bodyPr>
          <a:lstStyle/>
          <a:p>
            <a:r>
              <a:rPr lang="en-US" dirty="0"/>
              <a:t>State PJ</a:t>
            </a:r>
          </a:p>
          <a:p>
            <a:pPr lvl="1"/>
            <a:r>
              <a:rPr lang="en-US" sz="2200" dirty="0"/>
              <a:t>Alabama Housing Finance Authority</a:t>
            </a:r>
          </a:p>
          <a:p>
            <a:pPr lvl="1"/>
            <a:r>
              <a:rPr lang="en-US" sz="2200" dirty="0"/>
              <a:t>States receive 40% of the total HOME funding </a:t>
            </a:r>
          </a:p>
          <a:p>
            <a:endParaRPr lang="en-US" dirty="0"/>
          </a:p>
          <a:p>
            <a:r>
              <a:rPr lang="en-US" dirty="0"/>
              <a:t>City/County PJs</a:t>
            </a:r>
          </a:p>
          <a:p>
            <a:pPr lvl="1"/>
            <a:r>
              <a:rPr lang="en-US" sz="2200" dirty="0"/>
              <a:t>Localities receive 60% of the total HOME funding based on a formula established by HUD.</a:t>
            </a:r>
          </a:p>
          <a:p>
            <a:pPr lvl="1"/>
            <a:r>
              <a:rPr lang="en-US" sz="2200" dirty="0"/>
              <a:t>Various Housing Programs</a:t>
            </a:r>
          </a:p>
          <a:p>
            <a:pPr lvl="2"/>
            <a:r>
              <a:rPr lang="en-US" sz="2200" dirty="0"/>
              <a:t>Homebuyer</a:t>
            </a:r>
          </a:p>
          <a:p>
            <a:pPr lvl="2"/>
            <a:r>
              <a:rPr lang="en-US" sz="2200" dirty="0"/>
              <a:t>Homeowner</a:t>
            </a:r>
          </a:p>
          <a:p>
            <a:pPr lvl="2"/>
            <a:r>
              <a:rPr lang="en-US" sz="2200" dirty="0"/>
              <a:t>Rental Assistance</a:t>
            </a:r>
          </a:p>
          <a:p>
            <a:endParaRPr lang="en-US" dirty="0"/>
          </a:p>
        </p:txBody>
      </p:sp>
    </p:spTree>
    <p:extLst>
      <p:ext uri="{BB962C8B-B14F-4D97-AF65-F5344CB8AC3E}">
        <p14:creationId xmlns:p14="http://schemas.microsoft.com/office/powerpoint/2010/main" val="3442633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EC1C6-AF3F-5A6C-DA86-3F12DB82C6C9}"/>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sz="3400" dirty="0">
                <a:solidFill>
                  <a:schemeClr val="tx2"/>
                </a:solidFill>
              </a:rPr>
              <a:t>2024 </a:t>
            </a:r>
            <a:r>
              <a:rPr lang="en-US" sz="3400" dirty="0" err="1">
                <a:solidFill>
                  <a:schemeClr val="tx2"/>
                </a:solidFill>
              </a:rPr>
              <a:t>Ahfa</a:t>
            </a:r>
            <a:r>
              <a:rPr lang="en-US" sz="3400" dirty="0">
                <a:solidFill>
                  <a:schemeClr val="tx2"/>
                </a:solidFill>
              </a:rPr>
              <a:t> allocation amounts</a:t>
            </a:r>
          </a:p>
        </p:txBody>
      </p:sp>
      <p:sp>
        <p:nvSpPr>
          <p:cNvPr id="3" name="Content Placeholder 2">
            <a:extLst>
              <a:ext uri="{FF2B5EF4-FFF2-40B4-BE49-F238E27FC236}">
                <a16:creationId xmlns:a16="http://schemas.microsoft.com/office/drawing/2014/main" id="{7CBEB107-1227-07ED-AB06-0B36A097CC60}"/>
              </a:ext>
            </a:extLst>
          </p:cNvPr>
          <p:cNvSpPr>
            <a:spLocks noGrp="1"/>
          </p:cNvSpPr>
          <p:nvPr>
            <p:ph sz="half" idx="1"/>
          </p:nvPr>
        </p:nvSpPr>
        <p:spPr>
          <a:xfrm>
            <a:off x="117987" y="1906542"/>
            <a:ext cx="4428388" cy="4206240"/>
          </a:xfrm>
        </p:spPr>
        <p:txBody>
          <a:bodyPr vert="horz" lIns="91440" tIns="45720" rIns="91440" bIns="45720" rtlCol="0">
            <a:noAutofit/>
          </a:bodyPr>
          <a:lstStyle/>
          <a:p>
            <a:r>
              <a:rPr lang="en-US" sz="1800" dirty="0">
                <a:solidFill>
                  <a:schemeClr val="bg1"/>
                </a:solidFill>
              </a:rPr>
              <a:t>Each state’s 9% Housing Credit allocation is subject to a volume cap based on its population limiting the availability of the Credit in each state. In 2024, the state Housing Credit cap was $14.7  million. Volume cap figures are published by the IRS on an annual basis.</a:t>
            </a:r>
          </a:p>
          <a:p>
            <a:r>
              <a:rPr lang="en-US" sz="1800" dirty="0">
                <a:solidFill>
                  <a:schemeClr val="bg1"/>
                </a:solidFill>
              </a:rPr>
              <a:t>The Annual HOME Allocation is established by Congress in each annual budget appropriation.</a:t>
            </a:r>
          </a:p>
          <a:p>
            <a:r>
              <a:rPr lang="en-US" sz="1800" dirty="0">
                <a:solidFill>
                  <a:schemeClr val="bg1"/>
                </a:solidFill>
              </a:rPr>
              <a:t>The Annual HTF Allocation is based on funds contributed by Fannie Mae and Freddie Mac and an equation is used to determine the allocation for each state.</a:t>
            </a:r>
          </a:p>
          <a:p>
            <a:pPr marL="0" indent="0">
              <a:buNone/>
            </a:pPr>
            <a:r>
              <a:rPr lang="en-US" sz="1400" dirty="0">
                <a:solidFill>
                  <a:schemeClr val="bg1"/>
                </a:solidFill>
              </a:rPr>
              <a:t>Please Note: The figures in the table are provided only as examples and are subject to change each year.</a:t>
            </a:r>
          </a:p>
        </p:txBody>
      </p:sp>
      <p:sp>
        <p:nvSpPr>
          <p:cNvPr id="16" name="Rectangle 1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graphicFrame>
        <p:nvGraphicFramePr>
          <p:cNvPr id="5" name="Table 5">
            <a:extLst>
              <a:ext uri="{FF2B5EF4-FFF2-40B4-BE49-F238E27FC236}">
                <a16:creationId xmlns:a16="http://schemas.microsoft.com/office/drawing/2014/main" id="{C8B7701A-A184-942F-E99B-B2C7626C6B8C}"/>
              </a:ext>
            </a:extLst>
          </p:cNvPr>
          <p:cNvGraphicFramePr>
            <a:graphicFrameLocks/>
          </p:cNvGraphicFramePr>
          <p:nvPr>
            <p:extLst>
              <p:ext uri="{D42A27DB-BD31-4B8C-83A1-F6EECF244321}">
                <p14:modId xmlns:p14="http://schemas.microsoft.com/office/powerpoint/2010/main" val="2386039132"/>
              </p:ext>
            </p:extLst>
          </p:nvPr>
        </p:nvGraphicFramePr>
        <p:xfrm>
          <a:off x="4913144" y="562453"/>
          <a:ext cx="6912087" cy="5634843"/>
        </p:xfrm>
        <a:graphic>
          <a:graphicData uri="http://schemas.openxmlformats.org/drawingml/2006/table">
            <a:tbl>
              <a:tblPr firstRow="1" bandRow="1">
                <a:tableStyleId>{5C22544A-7EE6-4342-B048-85BDC9FD1C3A}</a:tableStyleId>
              </a:tblPr>
              <a:tblGrid>
                <a:gridCol w="1099757">
                  <a:extLst>
                    <a:ext uri="{9D8B030D-6E8A-4147-A177-3AD203B41FA5}">
                      <a16:colId xmlns:a16="http://schemas.microsoft.com/office/drawing/2014/main" val="2466213659"/>
                    </a:ext>
                  </a:extLst>
                </a:gridCol>
                <a:gridCol w="1969230">
                  <a:extLst>
                    <a:ext uri="{9D8B030D-6E8A-4147-A177-3AD203B41FA5}">
                      <a16:colId xmlns:a16="http://schemas.microsoft.com/office/drawing/2014/main" val="762215337"/>
                    </a:ext>
                  </a:extLst>
                </a:gridCol>
                <a:gridCol w="1203894">
                  <a:extLst>
                    <a:ext uri="{9D8B030D-6E8A-4147-A177-3AD203B41FA5}">
                      <a16:colId xmlns:a16="http://schemas.microsoft.com/office/drawing/2014/main" val="2951141270"/>
                    </a:ext>
                  </a:extLst>
                </a:gridCol>
                <a:gridCol w="1203894">
                  <a:extLst>
                    <a:ext uri="{9D8B030D-6E8A-4147-A177-3AD203B41FA5}">
                      <a16:colId xmlns:a16="http://schemas.microsoft.com/office/drawing/2014/main" val="2226960523"/>
                    </a:ext>
                  </a:extLst>
                </a:gridCol>
                <a:gridCol w="1435312">
                  <a:extLst>
                    <a:ext uri="{9D8B030D-6E8A-4147-A177-3AD203B41FA5}">
                      <a16:colId xmlns:a16="http://schemas.microsoft.com/office/drawing/2014/main" val="1598114343"/>
                    </a:ext>
                  </a:extLst>
                </a:gridCol>
              </a:tblGrid>
              <a:tr h="949184">
                <a:tc>
                  <a:txBody>
                    <a:bodyPr/>
                    <a:lstStyle/>
                    <a:p>
                      <a:r>
                        <a:rPr lang="en-US" sz="1600">
                          <a:latin typeface="+mn-lt"/>
                        </a:rPr>
                        <a:t>Funding</a:t>
                      </a:r>
                    </a:p>
                  </a:txBody>
                  <a:tcPr marL="53067" marR="53067" marT="26534" marB="26534"/>
                </a:tc>
                <a:tc>
                  <a:txBody>
                    <a:bodyPr/>
                    <a:lstStyle/>
                    <a:p>
                      <a:pPr algn="ctr"/>
                      <a:r>
                        <a:rPr lang="en-US" sz="1600" dirty="0">
                          <a:latin typeface="+mn-lt"/>
                        </a:rPr>
                        <a:t>Housing Credit</a:t>
                      </a:r>
                    </a:p>
                  </a:txBody>
                  <a:tcPr marL="53067" marR="53067" marT="26534" marB="26534"/>
                </a:tc>
                <a:tc>
                  <a:txBody>
                    <a:bodyPr/>
                    <a:lstStyle/>
                    <a:p>
                      <a:pPr algn="ctr"/>
                      <a:r>
                        <a:rPr lang="en-US" sz="1600">
                          <a:latin typeface="+mn-lt"/>
                        </a:rPr>
                        <a:t>HOME</a:t>
                      </a:r>
                    </a:p>
                  </a:txBody>
                  <a:tcPr marL="53067" marR="53067" marT="26534" marB="26534"/>
                </a:tc>
                <a:tc>
                  <a:txBody>
                    <a:bodyPr/>
                    <a:lstStyle/>
                    <a:p>
                      <a:pPr algn="ctr"/>
                      <a:r>
                        <a:rPr lang="en-US" sz="1600">
                          <a:latin typeface="+mn-lt"/>
                        </a:rPr>
                        <a:t>HOME- ARP</a:t>
                      </a:r>
                    </a:p>
                  </a:txBody>
                  <a:tcPr marL="53067" marR="53067" marT="26534" marB="26534"/>
                </a:tc>
                <a:tc>
                  <a:txBody>
                    <a:bodyPr/>
                    <a:lstStyle/>
                    <a:p>
                      <a:pPr algn="ctr"/>
                      <a:r>
                        <a:rPr lang="en-US" sz="1600" dirty="0">
                          <a:latin typeface="+mn-lt"/>
                        </a:rPr>
                        <a:t>National Housing Trust Fund (HTF)</a:t>
                      </a:r>
                    </a:p>
                  </a:txBody>
                  <a:tcPr marL="53067" marR="53067" marT="26534" marB="26534"/>
                </a:tc>
                <a:extLst>
                  <a:ext uri="{0D108BD9-81ED-4DB2-BD59-A6C34878D82A}">
                    <a16:rowId xmlns:a16="http://schemas.microsoft.com/office/drawing/2014/main" val="2248433062"/>
                  </a:ext>
                </a:extLst>
              </a:tr>
              <a:tr h="1732460">
                <a:tc>
                  <a:txBody>
                    <a:bodyPr/>
                    <a:lstStyle/>
                    <a:p>
                      <a:r>
                        <a:rPr lang="en-US" sz="1600" dirty="0">
                          <a:latin typeface="+mn-lt"/>
                          <a:ea typeface="Cambria" panose="02040503050406030204" pitchFamily="18" charset="0"/>
                        </a:rPr>
                        <a:t>Allocation (estimated)</a:t>
                      </a: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$14.7M*</a:t>
                      </a:r>
                    </a:p>
                    <a:p>
                      <a:pPr algn="ctr"/>
                      <a:endParaRPr lang="en-US" sz="1600" dirty="0">
                        <a:latin typeface="+mn-lt"/>
                        <a:ea typeface="Cambria" panose="02040503050406030204" pitchFamily="18"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mn-lt"/>
                          <a:ea typeface="Cambria" panose="02040503050406030204" pitchFamily="18" charset="0"/>
                          <a:cs typeface="Calibri" panose="020F0502020204030204" pitchFamily="34" charset="0"/>
                        </a:rPr>
                        <a:t>$6.8M</a:t>
                      </a:r>
                      <a:r>
                        <a:rPr lang="en-US" sz="1600" b="1" baseline="0" dirty="0">
                          <a:latin typeface="+mn-lt"/>
                          <a:ea typeface="Cambria" panose="02040503050406030204" pitchFamily="18" charset="0"/>
                          <a:cs typeface="Calibri" panose="020F0502020204030204" pitchFamily="34" charset="0"/>
                        </a:rPr>
                        <a:t> Remaining</a:t>
                      </a:r>
                      <a:endParaRPr lang="en-US" sz="1600" b="1" dirty="0">
                        <a:latin typeface="+mn-lt"/>
                        <a:ea typeface="Cambria" panose="02040503050406030204" pitchFamily="18" charset="0"/>
                        <a:cs typeface="Calibri" panose="020F0502020204030204" pitchFamily="34" charset="0"/>
                      </a:endParaRPr>
                    </a:p>
                    <a:p>
                      <a:pPr algn="ctr"/>
                      <a:endParaRPr lang="en-US" sz="1600" dirty="0">
                        <a:highlight>
                          <a:srgbClr val="FFFF00"/>
                        </a:highlight>
                        <a:latin typeface="+mn-lt"/>
                        <a:ea typeface="Cambria" panose="02040503050406030204" pitchFamily="18" charset="0"/>
                        <a:cs typeface="Calibri" panose="020F0502020204030204" pitchFamily="34" charset="0"/>
                      </a:endParaRPr>
                    </a:p>
                  </a:txBody>
                  <a:tcPr marL="53067" marR="53067" marT="26534" marB="2653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mn-lt"/>
                          <a:ea typeface="Cambria" panose="02040503050406030204" pitchFamily="18" charset="0"/>
                          <a:cs typeface="Calibri" panose="020F0502020204030204" pitchFamily="34" charset="0"/>
                        </a:rPr>
                        <a:t>$12.2 M</a:t>
                      </a:r>
                    </a:p>
                    <a:p>
                      <a:pPr algn="ctr"/>
                      <a:endParaRPr lang="en-US" sz="1600" dirty="0">
                        <a:latin typeface="+mn-lt"/>
                        <a:ea typeface="Cambria" panose="02040503050406030204" pitchFamily="18" charset="0"/>
                        <a:cs typeface="Calibri" panose="020F0502020204030204" pitchFamily="34" charset="0"/>
                      </a:endParaRPr>
                    </a:p>
                  </a:txBody>
                  <a:tcPr marL="53067" marR="53067" marT="26534" marB="26534"/>
                </a:tc>
                <a:tc>
                  <a:txBody>
                    <a:bodyPr/>
                    <a:lstStyle/>
                    <a:p>
                      <a:pPr algn="ctr"/>
                      <a:r>
                        <a:rPr lang="en-US" sz="1600" b="1" dirty="0">
                          <a:latin typeface="+mn-lt"/>
                          <a:ea typeface="Cambria" panose="02040503050406030204" pitchFamily="18" charset="0"/>
                          <a:cs typeface="Calibri" panose="020F0502020204030204" pitchFamily="34" charset="0"/>
                        </a:rPr>
                        <a:t>$34 M</a:t>
                      </a:r>
                    </a:p>
                  </a:txBody>
                  <a:tcPr marL="53067" marR="53067" marT="26534" marB="26534"/>
                </a:tc>
                <a:tc>
                  <a:txBody>
                    <a:bodyPr/>
                    <a:lstStyle/>
                    <a:p>
                      <a:pPr algn="ctr"/>
                      <a:r>
                        <a:rPr lang="en-US" sz="1600" b="1" dirty="0">
                          <a:latin typeface="+mn-lt"/>
                          <a:ea typeface="Cambria" panose="02040503050406030204" pitchFamily="18" charset="0"/>
                          <a:cs typeface="Calibri" panose="020F0502020204030204" pitchFamily="34" charset="0"/>
                        </a:rPr>
                        <a:t>$3.4 M </a:t>
                      </a:r>
                    </a:p>
                    <a:p>
                      <a:pPr algn="ctr"/>
                      <a:endParaRPr lang="en-US" sz="1600" b="0" dirty="0">
                        <a:highlight>
                          <a:srgbClr val="FFFF00"/>
                        </a:highlight>
                        <a:latin typeface="+mn-lt"/>
                        <a:ea typeface="Cambria" panose="02040503050406030204" pitchFamily="18" charset="0"/>
                        <a:cs typeface="Calibri" panose="020F0502020204030204" pitchFamily="34" charset="0"/>
                      </a:endParaRPr>
                    </a:p>
                    <a:p>
                      <a:pPr algn="ctr"/>
                      <a:endParaRPr lang="en-US" sz="1600" b="0" dirty="0">
                        <a:highlight>
                          <a:srgbClr val="FFFF00"/>
                        </a:highlight>
                        <a:latin typeface="+mn-lt"/>
                        <a:ea typeface="Cambria" panose="02040503050406030204" pitchFamily="18" charset="0"/>
                        <a:cs typeface="Calibri" panose="020F0502020204030204" pitchFamily="34" charset="0"/>
                      </a:endParaRPr>
                    </a:p>
                  </a:txBody>
                  <a:tcPr marL="53067" marR="53067" marT="26534" marB="26534"/>
                </a:tc>
                <a:extLst>
                  <a:ext uri="{0D108BD9-81ED-4DB2-BD59-A6C34878D82A}">
                    <a16:rowId xmlns:a16="http://schemas.microsoft.com/office/drawing/2014/main" val="2353360608"/>
                  </a:ext>
                </a:extLst>
              </a:tr>
              <a:tr h="661310">
                <a:tc>
                  <a:txBody>
                    <a:bodyPr/>
                    <a:lstStyle/>
                    <a:p>
                      <a:r>
                        <a:rPr lang="en-US" sz="1600">
                          <a:latin typeface="+mn-lt"/>
                          <a:ea typeface="Cambria" panose="02040503050406030204" pitchFamily="18" charset="0"/>
                        </a:rPr>
                        <a:t>Set Asides</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Non-profit</a:t>
                      </a:r>
                      <a:r>
                        <a:rPr lang="en-US" sz="1600" baseline="0">
                          <a:latin typeface="+mn-lt"/>
                          <a:ea typeface="Cambria" panose="02040503050406030204" pitchFamily="18" charset="0"/>
                          <a:cs typeface="Calibri" panose="020F0502020204030204" pitchFamily="34" charset="0"/>
                        </a:rPr>
                        <a:t> 10%</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CHDO 15%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Qualifying Populations</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None</a:t>
                      </a:r>
                    </a:p>
                  </a:txBody>
                  <a:tcPr marL="53067" marR="53067" marT="26534" marB="26534"/>
                </a:tc>
                <a:extLst>
                  <a:ext uri="{0D108BD9-81ED-4DB2-BD59-A6C34878D82A}">
                    <a16:rowId xmlns:a16="http://schemas.microsoft.com/office/drawing/2014/main" val="3497589423"/>
                  </a:ext>
                </a:extLst>
              </a:tr>
              <a:tr h="393521">
                <a:tc>
                  <a:txBody>
                    <a:bodyPr/>
                    <a:lstStyle/>
                    <a:p>
                      <a:r>
                        <a:rPr lang="en-US" sz="1600">
                          <a:latin typeface="+mn-lt"/>
                          <a:ea typeface="Cambria" panose="02040503050406030204" pitchFamily="18" charset="0"/>
                        </a:rPr>
                        <a:t>Caps</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15%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25%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None</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$1.35M</a:t>
                      </a:r>
                    </a:p>
                  </a:txBody>
                  <a:tcPr marL="53067" marR="53067" marT="26534" marB="26534"/>
                </a:tc>
                <a:extLst>
                  <a:ext uri="{0D108BD9-81ED-4DB2-BD59-A6C34878D82A}">
                    <a16:rowId xmlns:a16="http://schemas.microsoft.com/office/drawing/2014/main" val="3686732595"/>
                  </a:ext>
                </a:extLst>
              </a:tr>
              <a:tr h="949184">
                <a:tc>
                  <a:txBody>
                    <a:bodyPr/>
                    <a:lstStyle/>
                    <a:p>
                      <a:r>
                        <a:rPr lang="en-US" sz="1600">
                          <a:latin typeface="+mn-lt"/>
                          <a:ea typeface="Cambria" panose="02040503050406030204" pitchFamily="18" charset="0"/>
                        </a:rPr>
                        <a:t>Uses</a:t>
                      </a:r>
                    </a:p>
                  </a:txBody>
                  <a:tcPr marL="53067" marR="53067" marT="26534" marB="26534"/>
                </a:tc>
                <a:tc>
                  <a:txBody>
                    <a:bodyPr/>
                    <a:lstStyle/>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New Construction</a:t>
                      </a:r>
                    </a:p>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Acquisition /Rehab</a:t>
                      </a:r>
                    </a:p>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Adaptive</a:t>
                      </a:r>
                      <a:r>
                        <a:rPr lang="en-US" sz="1600" baseline="0" dirty="0">
                          <a:latin typeface="+mn-lt"/>
                          <a:ea typeface="Cambria" panose="02040503050406030204" pitchFamily="18" charset="0"/>
                          <a:cs typeface="Calibri" panose="020F0502020204030204" pitchFamily="34" charset="0"/>
                        </a:rPr>
                        <a:t> Reuse</a:t>
                      </a:r>
                      <a:endParaRPr lang="en-US" sz="1600" dirty="0">
                        <a:latin typeface="+mn-lt"/>
                        <a:ea typeface="Cambria" panose="02040503050406030204" pitchFamily="18" charset="0"/>
                        <a:cs typeface="Calibri" panose="020F0502020204030204" pitchFamily="34" charset="0"/>
                      </a:endParaRP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New Construction</a:t>
                      </a: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New Construction</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New Construction</a:t>
                      </a:r>
                    </a:p>
                  </a:txBody>
                  <a:tcPr marL="53067" marR="53067" marT="26534" marB="26534"/>
                </a:tc>
                <a:extLst>
                  <a:ext uri="{0D108BD9-81ED-4DB2-BD59-A6C34878D82A}">
                    <a16:rowId xmlns:a16="http://schemas.microsoft.com/office/drawing/2014/main" val="1146252628"/>
                  </a:ext>
                </a:extLst>
              </a:tr>
              <a:tr h="949184">
                <a:tc>
                  <a:txBody>
                    <a:bodyPr/>
                    <a:lstStyle/>
                    <a:p>
                      <a:r>
                        <a:rPr lang="en-US" sz="1600">
                          <a:latin typeface="+mn-lt"/>
                          <a:ea typeface="Cambria" panose="02040503050406030204" pitchFamily="18" charset="0"/>
                        </a:rPr>
                        <a:t>Units</a:t>
                      </a: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Min: 12</a:t>
                      </a:r>
                    </a:p>
                    <a:p>
                      <a:pPr algn="ctr"/>
                      <a:r>
                        <a:rPr lang="en-US" sz="1600" dirty="0">
                          <a:latin typeface="+mn-lt"/>
                          <a:ea typeface="Cambria" panose="02040503050406030204" pitchFamily="18" charset="0"/>
                          <a:cs typeface="Calibri" panose="020F0502020204030204" pitchFamily="34" charset="0"/>
                        </a:rPr>
                        <a:t>Max: Cap Based</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Min: 12</a:t>
                      </a:r>
                    </a:p>
                    <a:p>
                      <a:pPr algn="ctr"/>
                      <a:r>
                        <a:rPr lang="en-US" sz="1600">
                          <a:latin typeface="+mn-lt"/>
                          <a:ea typeface="Cambria" panose="02040503050406030204" pitchFamily="18" charset="0"/>
                          <a:cs typeface="Calibri" panose="020F0502020204030204" pitchFamily="34" charset="0"/>
                        </a:rPr>
                        <a:t>Max: 56</a:t>
                      </a:r>
                    </a:p>
                  </a:txBody>
                  <a:tcPr marL="53067" marR="53067" marT="26534" marB="26534"/>
                </a:tc>
                <a:tc>
                  <a:txBody>
                    <a:bodyPr/>
                    <a:lstStyle/>
                    <a:p>
                      <a:pPr algn="ctr"/>
                      <a:endParaRPr lang="en-US" sz="1600" dirty="0">
                        <a:latin typeface="+mn-lt"/>
                        <a:ea typeface="Cambria" panose="02040503050406030204" pitchFamily="18" charset="0"/>
                        <a:cs typeface="Calibri" panose="020F0502020204030204" pitchFamily="34" charset="0"/>
                      </a:endParaRP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Min:</a:t>
                      </a:r>
                      <a:r>
                        <a:rPr lang="en-US" sz="1600" baseline="0" dirty="0">
                          <a:latin typeface="+mn-lt"/>
                          <a:ea typeface="Cambria" panose="02040503050406030204" pitchFamily="18" charset="0"/>
                          <a:cs typeface="Calibri" panose="020F0502020204030204" pitchFamily="34" charset="0"/>
                        </a:rPr>
                        <a:t> 1</a:t>
                      </a:r>
                    </a:p>
                    <a:p>
                      <a:pPr algn="ctr"/>
                      <a:r>
                        <a:rPr lang="en-US" sz="1600" baseline="0" dirty="0">
                          <a:latin typeface="+mn-lt"/>
                          <a:ea typeface="Cambria" panose="02040503050406030204" pitchFamily="18" charset="0"/>
                          <a:cs typeface="Calibri" panose="020F0502020204030204" pitchFamily="34" charset="0"/>
                        </a:rPr>
                        <a:t>Max: $1.35M Cap</a:t>
                      </a:r>
                      <a:endParaRPr lang="en-US" sz="1600" dirty="0">
                        <a:latin typeface="+mn-lt"/>
                        <a:ea typeface="Cambria" panose="02040503050406030204" pitchFamily="18" charset="0"/>
                        <a:cs typeface="Calibri" panose="020F0502020204030204" pitchFamily="34" charset="0"/>
                      </a:endParaRPr>
                    </a:p>
                  </a:txBody>
                  <a:tcPr marL="53067" marR="53067" marT="26534" marB="26534"/>
                </a:tc>
                <a:extLst>
                  <a:ext uri="{0D108BD9-81ED-4DB2-BD59-A6C34878D82A}">
                    <a16:rowId xmlns:a16="http://schemas.microsoft.com/office/drawing/2014/main" val="2387982687"/>
                  </a:ext>
                </a:extLst>
              </a:tr>
            </a:tbl>
          </a:graphicData>
        </a:graphic>
      </p:graphicFrame>
      <p:sp>
        <p:nvSpPr>
          <p:cNvPr id="6" name="TextBox 5">
            <a:extLst>
              <a:ext uri="{FF2B5EF4-FFF2-40B4-BE49-F238E27FC236}">
                <a16:creationId xmlns:a16="http://schemas.microsoft.com/office/drawing/2014/main" id="{35C75119-9924-D7D0-16B6-70DE5C6D86ED}"/>
              </a:ext>
            </a:extLst>
          </p:cNvPr>
          <p:cNvSpPr txBox="1"/>
          <p:nvPr/>
        </p:nvSpPr>
        <p:spPr>
          <a:xfrm>
            <a:off x="5122606" y="6351639"/>
            <a:ext cx="5329084" cy="369332"/>
          </a:xfrm>
          <a:prstGeom prst="rect">
            <a:avLst/>
          </a:prstGeom>
          <a:noFill/>
        </p:spPr>
        <p:txBody>
          <a:bodyPr wrap="square" rtlCol="0">
            <a:spAutoFit/>
          </a:bodyPr>
          <a:lstStyle/>
          <a:p>
            <a:r>
              <a:rPr lang="en-US" dirty="0"/>
              <a:t>*M=Million</a:t>
            </a:r>
          </a:p>
        </p:txBody>
      </p:sp>
    </p:spTree>
    <p:extLst>
      <p:ext uri="{BB962C8B-B14F-4D97-AF65-F5344CB8AC3E}">
        <p14:creationId xmlns:p14="http://schemas.microsoft.com/office/powerpoint/2010/main" val="329862230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1">
            <a:extLst>
              <a:ext uri="{FF2B5EF4-FFF2-40B4-BE49-F238E27FC236}">
                <a16:creationId xmlns:a16="http://schemas.microsoft.com/office/drawing/2014/main" id="{4E59D7C1-6E25-48C3-B420-ED45FFDB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7262" y="0"/>
            <a:ext cx="6064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6374EBE0-04D0-42B1-93D5-4FC7C9EB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2054942"/>
            <a:ext cx="607230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65043-AF09-9628-97E1-B8EDE08391E1}"/>
              </a:ext>
            </a:extLst>
          </p:cNvPr>
          <p:cNvSpPr>
            <a:spLocks noGrp="1"/>
          </p:cNvSpPr>
          <p:nvPr>
            <p:ph type="title"/>
          </p:nvPr>
        </p:nvSpPr>
        <p:spPr>
          <a:xfrm>
            <a:off x="6449950" y="2194560"/>
            <a:ext cx="5418961" cy="1739347"/>
          </a:xfrm>
        </p:spPr>
        <p:txBody>
          <a:bodyPr vert="horz" lIns="91440" tIns="45720" rIns="91440" bIns="45720" rtlCol="0" anchor="ctr">
            <a:normAutofit/>
          </a:bodyPr>
          <a:lstStyle/>
          <a:p>
            <a:pPr algn="ctr">
              <a:lnSpc>
                <a:spcPct val="80000"/>
              </a:lnSpc>
            </a:pPr>
            <a:r>
              <a:rPr lang="en-US" spc="150" dirty="0">
                <a:solidFill>
                  <a:schemeClr val="tx2"/>
                </a:solidFill>
              </a:rPr>
              <a:t>HOME Overview </a:t>
            </a:r>
            <a:br>
              <a:rPr lang="en-US" spc="150" dirty="0">
                <a:solidFill>
                  <a:schemeClr val="tx2"/>
                </a:solidFill>
              </a:rPr>
            </a:br>
            <a:r>
              <a:rPr lang="en-US" spc="150" dirty="0">
                <a:solidFill>
                  <a:schemeClr val="tx2"/>
                </a:solidFill>
              </a:rPr>
              <a:t>Alabama Funding Distribution</a:t>
            </a:r>
          </a:p>
        </p:txBody>
      </p:sp>
      <p:sp>
        <p:nvSpPr>
          <p:cNvPr id="21" name="Rectangle 15">
            <a:extLst>
              <a:ext uri="{FF2B5EF4-FFF2-40B4-BE49-F238E27FC236}">
                <a16:creationId xmlns:a16="http://schemas.microsoft.com/office/drawing/2014/main" id="{E1EAEB6D-60FF-455D-B8CC-2AC963CE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5" name="Picture 4" descr="A diagram of a company&#10;&#10;Description automatically generated">
            <a:extLst>
              <a:ext uri="{FF2B5EF4-FFF2-40B4-BE49-F238E27FC236}">
                <a16:creationId xmlns:a16="http://schemas.microsoft.com/office/drawing/2014/main" id="{5CD14BB3-956F-24A9-E230-F679CD00FD2E}"/>
              </a:ext>
            </a:extLst>
          </p:cNvPr>
          <p:cNvPicPr>
            <a:picLocks noChangeAspect="1"/>
          </p:cNvPicPr>
          <p:nvPr/>
        </p:nvPicPr>
        <p:blipFill rotWithShape="1">
          <a:blip r:embed="rId2"/>
          <a:srcRect l="-1430" b="-1432"/>
          <a:stretch/>
        </p:blipFill>
        <p:spPr>
          <a:xfrm>
            <a:off x="634275" y="1958999"/>
            <a:ext cx="4851141" cy="2898556"/>
          </a:xfrm>
          <a:prstGeom prst="rect">
            <a:avLst/>
          </a:prstGeom>
        </p:spPr>
      </p:pic>
      <p:sp>
        <p:nvSpPr>
          <p:cNvPr id="6" name="Rectangle 5">
            <a:extLst>
              <a:ext uri="{FF2B5EF4-FFF2-40B4-BE49-F238E27FC236}">
                <a16:creationId xmlns:a16="http://schemas.microsoft.com/office/drawing/2014/main" id="{FA4575E6-4360-4647-F31B-DA1B1AF41B38}"/>
              </a:ext>
            </a:extLst>
          </p:cNvPr>
          <p:cNvSpPr/>
          <p:nvPr/>
        </p:nvSpPr>
        <p:spPr>
          <a:xfrm>
            <a:off x="466531" y="3883741"/>
            <a:ext cx="1119673" cy="1073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F18B9A-A0D2-2C51-013F-DC3E0D7EB5FD}"/>
              </a:ext>
            </a:extLst>
          </p:cNvPr>
          <p:cNvSpPr txBox="1"/>
          <p:nvPr/>
        </p:nvSpPr>
        <p:spPr>
          <a:xfrm>
            <a:off x="553673" y="2718033"/>
            <a:ext cx="1761688" cy="710967"/>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3C513528-7D84-DE5D-B59F-C53701B1A53F}"/>
              </a:ext>
            </a:extLst>
          </p:cNvPr>
          <p:cNvPicPr>
            <a:picLocks noChangeAspect="1"/>
          </p:cNvPicPr>
          <p:nvPr/>
        </p:nvPicPr>
        <p:blipFill>
          <a:blip r:embed="rId3"/>
          <a:stretch>
            <a:fillRect/>
          </a:stretch>
        </p:blipFill>
        <p:spPr>
          <a:xfrm>
            <a:off x="323089" y="2781770"/>
            <a:ext cx="2348124" cy="564926"/>
          </a:xfrm>
          <a:prstGeom prst="rect">
            <a:avLst/>
          </a:prstGeom>
        </p:spPr>
      </p:pic>
      <p:sp>
        <p:nvSpPr>
          <p:cNvPr id="9" name="TextBox 8">
            <a:extLst>
              <a:ext uri="{FF2B5EF4-FFF2-40B4-BE49-F238E27FC236}">
                <a16:creationId xmlns:a16="http://schemas.microsoft.com/office/drawing/2014/main" id="{8B6B6F11-755C-D6A6-C73C-EB077A437AD3}"/>
              </a:ext>
            </a:extLst>
          </p:cNvPr>
          <p:cNvSpPr txBox="1"/>
          <p:nvPr/>
        </p:nvSpPr>
        <p:spPr>
          <a:xfrm>
            <a:off x="-1765" y="5452844"/>
            <a:ext cx="6097765" cy="738664"/>
          </a:xfrm>
          <a:prstGeom prst="rect">
            <a:avLst/>
          </a:prstGeom>
          <a:noFill/>
        </p:spPr>
        <p:txBody>
          <a:bodyPr wrap="square" rtlCol="0">
            <a:spAutoFit/>
          </a:bodyPr>
          <a:lstStyle/>
          <a:p>
            <a:r>
              <a:rPr lang="en-US" sz="1400" dirty="0"/>
              <a:t>*AHFA will not accept or consider an application for HOME funds submitted in a city or county that is a HUD approved PJ and receives its own allocation of HOME Funds.</a:t>
            </a:r>
          </a:p>
        </p:txBody>
      </p:sp>
    </p:spTree>
    <p:extLst>
      <p:ext uri="{BB962C8B-B14F-4D97-AF65-F5344CB8AC3E}">
        <p14:creationId xmlns:p14="http://schemas.microsoft.com/office/powerpoint/2010/main" val="408095102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B77D-8A2B-E3DF-B478-0AF23F9AB2DA}"/>
              </a:ext>
            </a:extLst>
          </p:cNvPr>
          <p:cNvSpPr>
            <a:spLocks noGrp="1"/>
          </p:cNvSpPr>
          <p:nvPr>
            <p:ph type="title"/>
          </p:nvPr>
        </p:nvSpPr>
        <p:spPr/>
        <p:txBody>
          <a:bodyPr/>
          <a:lstStyle/>
          <a:p>
            <a:r>
              <a:rPr lang="en-US" dirty="0"/>
              <a:t>HOME Overview</a:t>
            </a:r>
            <a:br>
              <a:rPr lang="en-US" dirty="0"/>
            </a:br>
            <a:r>
              <a:rPr lang="en-US" sz="3200" dirty="0"/>
              <a:t>The CHDO Set-Aside</a:t>
            </a:r>
            <a:endParaRPr lang="en-US" dirty="0"/>
          </a:p>
        </p:txBody>
      </p:sp>
      <p:sp>
        <p:nvSpPr>
          <p:cNvPr id="3" name="Content Placeholder 2">
            <a:extLst>
              <a:ext uri="{FF2B5EF4-FFF2-40B4-BE49-F238E27FC236}">
                <a16:creationId xmlns:a16="http://schemas.microsoft.com/office/drawing/2014/main" id="{98031EAE-F9AB-8593-7E4D-3A1C88993EC8}"/>
              </a:ext>
            </a:extLst>
          </p:cNvPr>
          <p:cNvSpPr>
            <a:spLocks noGrp="1"/>
          </p:cNvSpPr>
          <p:nvPr>
            <p:ph idx="1"/>
          </p:nvPr>
        </p:nvSpPr>
        <p:spPr/>
        <p:txBody>
          <a:bodyPr>
            <a:normAutofit/>
          </a:bodyPr>
          <a:lstStyle/>
          <a:p>
            <a:r>
              <a:rPr lang="en-US" dirty="0"/>
              <a:t>Community Housing Development Organization</a:t>
            </a:r>
          </a:p>
          <a:p>
            <a:pPr lvl="1"/>
            <a:r>
              <a:rPr lang="en-US" sz="2200" dirty="0"/>
              <a:t>Specific type of designation for non-profits</a:t>
            </a:r>
          </a:p>
          <a:p>
            <a:r>
              <a:rPr lang="en-US" dirty="0"/>
              <a:t>15% of the Annual Allocation is reserved for CHDO projects:</a:t>
            </a:r>
          </a:p>
          <a:p>
            <a:pPr lvl="1"/>
            <a:r>
              <a:rPr lang="en-US" sz="2200" dirty="0"/>
              <a:t>Rental Housing</a:t>
            </a:r>
          </a:p>
          <a:p>
            <a:pPr lvl="1"/>
            <a:r>
              <a:rPr lang="en-US" sz="2200" dirty="0"/>
              <a:t>Reservation = project commitment</a:t>
            </a:r>
          </a:p>
          <a:p>
            <a:pPr lvl="1"/>
            <a:r>
              <a:rPr lang="en-US" sz="2200" dirty="0"/>
              <a:t>92.300 definitions: owned/developed</a:t>
            </a:r>
          </a:p>
        </p:txBody>
      </p:sp>
    </p:spTree>
    <p:extLst>
      <p:ext uri="{BB962C8B-B14F-4D97-AF65-F5344CB8AC3E}">
        <p14:creationId xmlns:p14="http://schemas.microsoft.com/office/powerpoint/2010/main" val="651588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5D15-8985-3540-035A-B1A690727038}"/>
              </a:ext>
            </a:extLst>
          </p:cNvPr>
          <p:cNvSpPr>
            <a:spLocks noGrp="1"/>
          </p:cNvSpPr>
          <p:nvPr>
            <p:ph type="title"/>
          </p:nvPr>
        </p:nvSpPr>
        <p:spPr/>
        <p:txBody>
          <a:bodyPr/>
          <a:lstStyle/>
          <a:p>
            <a:r>
              <a:rPr lang="en-US" dirty="0"/>
              <a:t>HOME Overview</a:t>
            </a:r>
            <a:br>
              <a:rPr lang="en-US" dirty="0"/>
            </a:br>
            <a:r>
              <a:rPr lang="en-US" sz="3200" dirty="0"/>
              <a:t>CHDO Certification</a:t>
            </a:r>
            <a:endParaRPr lang="en-US" dirty="0"/>
          </a:p>
        </p:txBody>
      </p:sp>
      <p:sp>
        <p:nvSpPr>
          <p:cNvPr id="3" name="Content Placeholder 2">
            <a:extLst>
              <a:ext uri="{FF2B5EF4-FFF2-40B4-BE49-F238E27FC236}">
                <a16:creationId xmlns:a16="http://schemas.microsoft.com/office/drawing/2014/main" id="{FC4A0900-4C76-0443-94DB-8BF9C196FBF1}"/>
              </a:ext>
            </a:extLst>
          </p:cNvPr>
          <p:cNvSpPr>
            <a:spLocks noGrp="1"/>
          </p:cNvSpPr>
          <p:nvPr>
            <p:ph idx="1"/>
          </p:nvPr>
        </p:nvSpPr>
        <p:spPr/>
        <p:txBody>
          <a:bodyPr/>
          <a:lstStyle/>
          <a:p>
            <a:r>
              <a:rPr lang="en-US" dirty="0"/>
              <a:t>Nonprofit must qualify as CHDO</a:t>
            </a:r>
          </a:p>
          <a:p>
            <a:pPr lvl="1"/>
            <a:r>
              <a:rPr lang="en-US" sz="2200" dirty="0"/>
              <a:t>At time of reservation (commitment)</a:t>
            </a:r>
          </a:p>
          <a:p>
            <a:pPr lvl="1"/>
            <a:r>
              <a:rPr lang="en-US" sz="2200" dirty="0"/>
              <a:t>Must meet CHDO definition (92.2) capacity (staff</a:t>
            </a:r>
            <a:r>
              <a:rPr lang="en-US" dirty="0"/>
              <a:t>)</a:t>
            </a:r>
          </a:p>
          <a:p>
            <a:endParaRPr lang="en-US" dirty="0"/>
          </a:p>
        </p:txBody>
      </p:sp>
      <p:pic>
        <p:nvPicPr>
          <p:cNvPr id="6" name="Picture 5">
            <a:extLst>
              <a:ext uri="{FF2B5EF4-FFF2-40B4-BE49-F238E27FC236}">
                <a16:creationId xmlns:a16="http://schemas.microsoft.com/office/drawing/2014/main" id="{1957019C-4D1E-AE52-3060-0ABF22117C44}"/>
              </a:ext>
            </a:extLst>
          </p:cNvPr>
          <p:cNvPicPr>
            <a:picLocks noChangeAspect="1"/>
          </p:cNvPicPr>
          <p:nvPr/>
        </p:nvPicPr>
        <p:blipFill>
          <a:blip r:embed="rId2"/>
          <a:stretch>
            <a:fillRect/>
          </a:stretch>
        </p:blipFill>
        <p:spPr>
          <a:xfrm>
            <a:off x="2633220" y="3429000"/>
            <a:ext cx="6335009" cy="2248214"/>
          </a:xfrm>
          <a:prstGeom prst="rect">
            <a:avLst/>
          </a:prstGeom>
        </p:spPr>
      </p:pic>
    </p:spTree>
    <p:extLst>
      <p:ext uri="{BB962C8B-B14F-4D97-AF65-F5344CB8AC3E}">
        <p14:creationId xmlns:p14="http://schemas.microsoft.com/office/powerpoint/2010/main" val="3631261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FF124-C420-9128-7DA7-7251ED329ED7}"/>
              </a:ext>
            </a:extLst>
          </p:cNvPr>
          <p:cNvSpPr>
            <a:spLocks noGrp="1"/>
          </p:cNvSpPr>
          <p:nvPr>
            <p:ph type="title"/>
          </p:nvPr>
        </p:nvSpPr>
        <p:spPr/>
        <p:txBody>
          <a:bodyPr/>
          <a:lstStyle/>
          <a:p>
            <a:r>
              <a:rPr lang="en-US" dirty="0"/>
              <a:t>HOME Overview </a:t>
            </a:r>
            <a:br>
              <a:rPr lang="en-US" dirty="0"/>
            </a:br>
            <a:r>
              <a:rPr lang="en-US" sz="3200" dirty="0"/>
              <a:t>Federal</a:t>
            </a:r>
            <a:endParaRPr lang="en-US" dirty="0"/>
          </a:p>
        </p:txBody>
      </p:sp>
      <p:sp>
        <p:nvSpPr>
          <p:cNvPr id="3" name="Content Placeholder 2">
            <a:extLst>
              <a:ext uri="{FF2B5EF4-FFF2-40B4-BE49-F238E27FC236}">
                <a16:creationId xmlns:a16="http://schemas.microsoft.com/office/drawing/2014/main" id="{3F7A9E7C-6A67-ECEA-5037-33EFDA87F4CD}"/>
              </a:ext>
            </a:extLst>
          </p:cNvPr>
          <p:cNvSpPr>
            <a:spLocks noGrp="1"/>
          </p:cNvSpPr>
          <p:nvPr>
            <p:ph idx="1"/>
          </p:nvPr>
        </p:nvSpPr>
        <p:spPr/>
        <p:txBody>
          <a:bodyPr/>
          <a:lstStyle/>
          <a:p>
            <a:r>
              <a:rPr lang="en-US" dirty="0"/>
              <a:t>HOME provides capital funds, not operating. </a:t>
            </a:r>
          </a:p>
          <a:p>
            <a:r>
              <a:rPr lang="en-US" dirty="0"/>
              <a:t>There are deadlines for project completion and unit occupancy.</a:t>
            </a:r>
          </a:p>
          <a:p>
            <a:r>
              <a:rPr lang="en-US" dirty="0"/>
              <a:t>There is a 20-year affordability period.</a:t>
            </a:r>
          </a:p>
          <a:p>
            <a:r>
              <a:rPr lang="en-US" dirty="0"/>
              <a:t>If requirements are not met, the HOME funds must be repaid.   </a:t>
            </a:r>
          </a:p>
          <a:p>
            <a:r>
              <a:rPr lang="en-US" dirty="0"/>
              <a:t>HOME is a Repayable and Foreclosable Loan – Not a Grant Program </a:t>
            </a:r>
          </a:p>
        </p:txBody>
      </p:sp>
    </p:spTree>
    <p:extLst>
      <p:ext uri="{BB962C8B-B14F-4D97-AF65-F5344CB8AC3E}">
        <p14:creationId xmlns:p14="http://schemas.microsoft.com/office/powerpoint/2010/main" val="34748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C079-B2E2-D5DF-C502-5505174E1823}"/>
              </a:ext>
            </a:extLst>
          </p:cNvPr>
          <p:cNvSpPr>
            <a:spLocks noGrp="1"/>
          </p:cNvSpPr>
          <p:nvPr>
            <p:ph type="title"/>
          </p:nvPr>
        </p:nvSpPr>
        <p:spPr/>
        <p:txBody>
          <a:bodyPr/>
          <a:lstStyle/>
          <a:p>
            <a:r>
              <a:rPr lang="en-US" dirty="0"/>
              <a:t>HOME Overview</a:t>
            </a:r>
            <a:br>
              <a:rPr lang="en-US" dirty="0"/>
            </a:br>
            <a:r>
              <a:rPr lang="en-US" sz="3200" dirty="0"/>
              <a:t>Eligible/Ineligible Uses</a:t>
            </a:r>
            <a:endParaRPr lang="en-US" dirty="0"/>
          </a:p>
        </p:txBody>
      </p:sp>
      <p:sp>
        <p:nvSpPr>
          <p:cNvPr id="3" name="Text Placeholder 2">
            <a:extLst>
              <a:ext uri="{FF2B5EF4-FFF2-40B4-BE49-F238E27FC236}">
                <a16:creationId xmlns:a16="http://schemas.microsoft.com/office/drawing/2014/main" id="{EE771C31-DB00-932E-35CC-4C6AAF2DE782}"/>
              </a:ext>
            </a:extLst>
          </p:cNvPr>
          <p:cNvSpPr>
            <a:spLocks noGrp="1"/>
          </p:cNvSpPr>
          <p:nvPr>
            <p:ph type="body" idx="1"/>
          </p:nvPr>
        </p:nvSpPr>
        <p:spPr/>
        <p:txBody>
          <a:bodyPr>
            <a:normAutofit/>
          </a:bodyPr>
          <a:lstStyle/>
          <a:p>
            <a:r>
              <a:rPr lang="en-US" sz="2400" u="sng" dirty="0"/>
              <a:t>Eligible Uses</a:t>
            </a:r>
          </a:p>
        </p:txBody>
      </p:sp>
      <p:sp>
        <p:nvSpPr>
          <p:cNvPr id="4" name="Content Placeholder 3">
            <a:extLst>
              <a:ext uri="{FF2B5EF4-FFF2-40B4-BE49-F238E27FC236}">
                <a16:creationId xmlns:a16="http://schemas.microsoft.com/office/drawing/2014/main" id="{222D2B0F-CFE5-AF5D-BC86-F2F0D2BAEE4B}"/>
              </a:ext>
            </a:extLst>
          </p:cNvPr>
          <p:cNvSpPr>
            <a:spLocks noGrp="1"/>
          </p:cNvSpPr>
          <p:nvPr>
            <p:ph sz="half" idx="2"/>
          </p:nvPr>
        </p:nvSpPr>
        <p:spPr/>
        <p:txBody>
          <a:bodyPr/>
          <a:lstStyle/>
          <a:p>
            <a:r>
              <a:rPr lang="en-US" dirty="0"/>
              <a:t>Acquisition/Site Improvements</a:t>
            </a:r>
          </a:p>
          <a:p>
            <a:r>
              <a:rPr lang="en-US" dirty="0"/>
              <a:t>New Construction</a:t>
            </a:r>
          </a:p>
          <a:p>
            <a:r>
              <a:rPr lang="en-US" dirty="0"/>
              <a:t>Project Soft Costs</a:t>
            </a:r>
          </a:p>
          <a:p>
            <a:endParaRPr lang="en-US" dirty="0"/>
          </a:p>
        </p:txBody>
      </p:sp>
      <p:sp>
        <p:nvSpPr>
          <p:cNvPr id="5" name="Text Placeholder 4">
            <a:extLst>
              <a:ext uri="{FF2B5EF4-FFF2-40B4-BE49-F238E27FC236}">
                <a16:creationId xmlns:a16="http://schemas.microsoft.com/office/drawing/2014/main" id="{C98EC14D-2D25-85FC-C371-6B1AB0B1DB78}"/>
              </a:ext>
            </a:extLst>
          </p:cNvPr>
          <p:cNvSpPr>
            <a:spLocks noGrp="1"/>
          </p:cNvSpPr>
          <p:nvPr>
            <p:ph type="body" sz="quarter" idx="3"/>
          </p:nvPr>
        </p:nvSpPr>
        <p:spPr/>
        <p:txBody>
          <a:bodyPr>
            <a:normAutofit/>
          </a:bodyPr>
          <a:lstStyle/>
          <a:p>
            <a:r>
              <a:rPr lang="en-US" sz="2400" u="sng" dirty="0"/>
              <a:t>Ineligible Uses</a:t>
            </a:r>
          </a:p>
        </p:txBody>
      </p:sp>
      <p:sp>
        <p:nvSpPr>
          <p:cNvPr id="6" name="Content Placeholder 5">
            <a:extLst>
              <a:ext uri="{FF2B5EF4-FFF2-40B4-BE49-F238E27FC236}">
                <a16:creationId xmlns:a16="http://schemas.microsoft.com/office/drawing/2014/main" id="{228EFCD1-79B3-0A48-38B9-CA3899715DD4}"/>
              </a:ext>
            </a:extLst>
          </p:cNvPr>
          <p:cNvSpPr>
            <a:spLocks noGrp="1"/>
          </p:cNvSpPr>
          <p:nvPr>
            <p:ph sz="quarter" idx="4"/>
          </p:nvPr>
        </p:nvSpPr>
        <p:spPr/>
        <p:txBody>
          <a:bodyPr/>
          <a:lstStyle/>
          <a:p>
            <a:r>
              <a:rPr lang="en-US" dirty="0"/>
              <a:t>Non-housing</a:t>
            </a:r>
          </a:p>
          <a:p>
            <a:r>
              <a:rPr lang="en-US" dirty="0"/>
              <a:t>Non-low-income housing</a:t>
            </a:r>
          </a:p>
          <a:p>
            <a:r>
              <a:rPr lang="en-US" dirty="0"/>
              <a:t>Shelters</a:t>
            </a:r>
          </a:p>
          <a:p>
            <a:r>
              <a:rPr lang="en-US" dirty="0"/>
              <a:t>Off-Site Infrastructure</a:t>
            </a:r>
          </a:p>
          <a:p>
            <a:r>
              <a:rPr lang="en-US" dirty="0"/>
              <a:t>Project Reserves</a:t>
            </a:r>
          </a:p>
          <a:p>
            <a:r>
              <a:rPr lang="en-US" dirty="0"/>
              <a:t>Public Housing</a:t>
            </a:r>
          </a:p>
          <a:p>
            <a:endParaRPr lang="en-US" dirty="0"/>
          </a:p>
        </p:txBody>
      </p:sp>
    </p:spTree>
    <p:extLst>
      <p:ext uri="{BB962C8B-B14F-4D97-AF65-F5344CB8AC3E}">
        <p14:creationId xmlns:p14="http://schemas.microsoft.com/office/powerpoint/2010/main" val="3581500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A7FE-E773-D5B5-61EE-68615C7AD255}"/>
              </a:ext>
            </a:extLst>
          </p:cNvPr>
          <p:cNvSpPr>
            <a:spLocks noGrp="1"/>
          </p:cNvSpPr>
          <p:nvPr>
            <p:ph type="title"/>
          </p:nvPr>
        </p:nvSpPr>
        <p:spPr/>
        <p:txBody>
          <a:bodyPr/>
          <a:lstStyle/>
          <a:p>
            <a:r>
              <a:rPr lang="en-US" dirty="0"/>
              <a:t>HOME Overview</a:t>
            </a:r>
            <a:br>
              <a:rPr lang="en-US" dirty="0"/>
            </a:br>
            <a:r>
              <a:rPr lang="en-US" sz="3200" dirty="0"/>
              <a:t>Federal: Project Timeline</a:t>
            </a:r>
            <a:endParaRPr lang="en-US" dirty="0"/>
          </a:p>
        </p:txBody>
      </p:sp>
      <p:sp>
        <p:nvSpPr>
          <p:cNvPr id="3" name="Content Placeholder 2">
            <a:extLst>
              <a:ext uri="{FF2B5EF4-FFF2-40B4-BE49-F238E27FC236}">
                <a16:creationId xmlns:a16="http://schemas.microsoft.com/office/drawing/2014/main" id="{F5D09E7C-44C1-60DA-848B-2448C02E575E}"/>
              </a:ext>
            </a:extLst>
          </p:cNvPr>
          <p:cNvSpPr>
            <a:spLocks noGrp="1"/>
          </p:cNvSpPr>
          <p:nvPr>
            <p:ph idx="1"/>
          </p:nvPr>
        </p:nvSpPr>
        <p:spPr/>
        <p:txBody>
          <a:bodyPr>
            <a:normAutofit lnSpcReduction="10000"/>
          </a:bodyPr>
          <a:lstStyle/>
          <a:p>
            <a:r>
              <a:rPr lang="en-US" dirty="0"/>
              <a:t>Project Deadlines</a:t>
            </a:r>
          </a:p>
          <a:p>
            <a:pPr lvl="1"/>
            <a:r>
              <a:rPr lang="en-US" sz="2200" dirty="0"/>
              <a:t>Initial Draw: within 12 months of set-up in IDIS</a:t>
            </a:r>
          </a:p>
          <a:p>
            <a:pPr lvl="1"/>
            <a:r>
              <a:rPr lang="en-US" sz="2200" dirty="0"/>
              <a:t>Completion: four years* from commitment to completion</a:t>
            </a:r>
          </a:p>
          <a:p>
            <a:pPr lvl="2"/>
            <a:r>
              <a:rPr lang="en-US" sz="2200" dirty="0"/>
              <a:t>Construction Completion and all funds drawn</a:t>
            </a:r>
          </a:p>
          <a:p>
            <a:r>
              <a:rPr lang="en-US" dirty="0"/>
              <a:t>Occupancy: 18 months to rent all units</a:t>
            </a:r>
          </a:p>
          <a:p>
            <a:endParaRPr lang="en-US"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400" dirty="0"/>
          </a:p>
          <a:p>
            <a:pPr marL="0" indent="0">
              <a:buNone/>
            </a:pPr>
            <a:r>
              <a:rPr lang="en-US" sz="1400" dirty="0"/>
              <a:t>*2 years allowed for completion when combined with the Housing Credit Program </a:t>
            </a:r>
          </a:p>
          <a:p>
            <a:endParaRPr lang="en-US" dirty="0"/>
          </a:p>
        </p:txBody>
      </p:sp>
    </p:spTree>
    <p:extLst>
      <p:ext uri="{BB962C8B-B14F-4D97-AF65-F5344CB8AC3E}">
        <p14:creationId xmlns:p14="http://schemas.microsoft.com/office/powerpoint/2010/main" val="3305339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AD914-DF8E-EED0-DCFB-E8C347EB4B98}"/>
              </a:ext>
            </a:extLst>
          </p:cNvPr>
          <p:cNvSpPr>
            <a:spLocks noGrp="1"/>
          </p:cNvSpPr>
          <p:nvPr>
            <p:ph type="title"/>
          </p:nvPr>
        </p:nvSpPr>
        <p:spPr>
          <a:xfrm>
            <a:off x="7865806" y="2194560"/>
            <a:ext cx="4001729" cy="1739347"/>
          </a:xfrm>
        </p:spPr>
        <p:txBody>
          <a:bodyPr vert="horz" lIns="91440" tIns="45720" rIns="91440" bIns="45720" rtlCol="0" anchor="ctr">
            <a:normAutofit fontScale="90000"/>
          </a:bodyPr>
          <a:lstStyle/>
          <a:p>
            <a:pPr algn="ctr">
              <a:lnSpc>
                <a:spcPct val="80000"/>
              </a:lnSpc>
            </a:pPr>
            <a:r>
              <a:rPr lang="en-US" sz="4400" spc="150" dirty="0">
                <a:solidFill>
                  <a:schemeClr val="tx2"/>
                </a:solidFill>
              </a:rPr>
              <a:t>HOME Overview</a:t>
            </a:r>
            <a:br>
              <a:rPr lang="en-US" sz="3000" spc="150" dirty="0">
                <a:solidFill>
                  <a:schemeClr val="tx2"/>
                </a:solidFill>
              </a:rPr>
            </a:br>
            <a:r>
              <a:rPr lang="en-US" sz="3000" spc="150" dirty="0">
                <a:solidFill>
                  <a:schemeClr val="tx2"/>
                </a:solidFill>
              </a:rPr>
              <a:t>Federal: Project Timeline</a:t>
            </a:r>
          </a:p>
        </p:txBody>
      </p:sp>
      <p:sp>
        <p:nvSpPr>
          <p:cNvPr id="30" name="Rectangle 29">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C1601F1E-2548-0F33-351A-10DAC5DE0423}"/>
              </a:ext>
            </a:extLst>
          </p:cNvPr>
          <p:cNvPicPr>
            <a:picLocks noGrp="1" noChangeAspect="1"/>
          </p:cNvPicPr>
          <p:nvPr>
            <p:ph idx="1"/>
          </p:nvPr>
        </p:nvPicPr>
        <p:blipFill>
          <a:blip r:embed="rId2"/>
          <a:stretch>
            <a:fillRect/>
          </a:stretch>
        </p:blipFill>
        <p:spPr>
          <a:xfrm>
            <a:off x="634275" y="1700792"/>
            <a:ext cx="6266001" cy="3414970"/>
          </a:xfrm>
          <a:prstGeom prst="rect">
            <a:avLst/>
          </a:prstGeom>
        </p:spPr>
      </p:pic>
      <p:sp>
        <p:nvSpPr>
          <p:cNvPr id="9" name="Rectangle 8">
            <a:extLst>
              <a:ext uri="{FF2B5EF4-FFF2-40B4-BE49-F238E27FC236}">
                <a16:creationId xmlns:a16="http://schemas.microsoft.com/office/drawing/2014/main" id="{35A196FF-A623-A946-DE5E-F221D28F3DC2}"/>
              </a:ext>
            </a:extLst>
          </p:cNvPr>
          <p:cNvSpPr/>
          <p:nvPr/>
        </p:nvSpPr>
        <p:spPr>
          <a:xfrm>
            <a:off x="429208" y="4012163"/>
            <a:ext cx="951723" cy="14618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0216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A79C-1A90-D3E3-B4EF-B0CDFF29BAFE}"/>
              </a:ext>
            </a:extLst>
          </p:cNvPr>
          <p:cNvSpPr>
            <a:spLocks noGrp="1"/>
          </p:cNvSpPr>
          <p:nvPr>
            <p:ph type="title"/>
          </p:nvPr>
        </p:nvSpPr>
        <p:spPr/>
        <p:txBody>
          <a:bodyPr>
            <a:normAutofit fontScale="90000"/>
          </a:bodyPr>
          <a:lstStyle/>
          <a:p>
            <a:r>
              <a:rPr lang="en-US" sz="4400" dirty="0"/>
              <a:t>HOME Overview</a:t>
            </a:r>
            <a:br>
              <a:rPr lang="en-US" dirty="0"/>
            </a:br>
            <a:r>
              <a:rPr lang="en-US" sz="3600" dirty="0"/>
              <a:t>Cross-Cutting /Other Federal Requirements</a:t>
            </a:r>
            <a:endParaRPr lang="en-US" dirty="0"/>
          </a:p>
        </p:txBody>
      </p:sp>
      <p:sp>
        <p:nvSpPr>
          <p:cNvPr id="3" name="Content Placeholder 2">
            <a:extLst>
              <a:ext uri="{FF2B5EF4-FFF2-40B4-BE49-F238E27FC236}">
                <a16:creationId xmlns:a16="http://schemas.microsoft.com/office/drawing/2014/main" id="{39854AE4-E620-89B3-551F-0266D70074D8}"/>
              </a:ext>
            </a:extLst>
          </p:cNvPr>
          <p:cNvSpPr>
            <a:spLocks noGrp="1"/>
          </p:cNvSpPr>
          <p:nvPr>
            <p:ph idx="1"/>
          </p:nvPr>
        </p:nvSpPr>
        <p:spPr/>
        <p:txBody>
          <a:bodyPr/>
          <a:lstStyle/>
          <a:p>
            <a:r>
              <a:rPr lang="en-US" dirty="0"/>
              <a:t>HOME recipients are responsible for all applicable Federal Requirements</a:t>
            </a:r>
          </a:p>
          <a:p>
            <a:pPr lvl="1"/>
            <a:r>
              <a:rPr lang="en-US" sz="2200" dirty="0"/>
              <a:t>Environmental Review</a:t>
            </a:r>
          </a:p>
          <a:p>
            <a:pPr lvl="1"/>
            <a:r>
              <a:rPr lang="en-US" sz="2200" dirty="0"/>
              <a:t>Relocation: Uniform Relocation Assistance (URA) &amp; The Housing and Development Act  (HCDA) of 1974 S. 104(d)</a:t>
            </a:r>
          </a:p>
          <a:p>
            <a:pPr lvl="1"/>
            <a:r>
              <a:rPr lang="en-US" sz="2200" dirty="0"/>
              <a:t>Labor: Davis Bacon (if 12+ units)</a:t>
            </a:r>
          </a:p>
          <a:p>
            <a:pPr lvl="1"/>
            <a:r>
              <a:rPr lang="en-US" sz="2200" dirty="0"/>
              <a:t>Equal Employment Opportunity (EEO),  Minority and Women- owned Business Enterprise (M/WBE) , Section 3</a:t>
            </a:r>
          </a:p>
          <a:p>
            <a:pPr lvl="1"/>
            <a:r>
              <a:rPr lang="en-US" sz="2200" dirty="0"/>
              <a:t>Fair Housing &amp; Accessibility: Section 504 &amp; Fair Housing Amendments Act (FHAA)</a:t>
            </a:r>
          </a:p>
          <a:p>
            <a:endParaRPr lang="en-US" dirty="0"/>
          </a:p>
        </p:txBody>
      </p:sp>
    </p:spTree>
    <p:extLst>
      <p:ext uri="{BB962C8B-B14F-4D97-AF65-F5344CB8AC3E}">
        <p14:creationId xmlns:p14="http://schemas.microsoft.com/office/powerpoint/2010/main" val="1364316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EB70-5893-7A75-FAC2-2C42054733D6}"/>
              </a:ext>
            </a:extLst>
          </p:cNvPr>
          <p:cNvSpPr>
            <a:spLocks noGrp="1"/>
          </p:cNvSpPr>
          <p:nvPr>
            <p:ph type="title"/>
          </p:nvPr>
        </p:nvSpPr>
        <p:spPr/>
        <p:txBody>
          <a:bodyPr/>
          <a:lstStyle/>
          <a:p>
            <a:r>
              <a:rPr lang="en-US" dirty="0"/>
              <a:t>HOME Overview</a:t>
            </a:r>
            <a:br>
              <a:rPr lang="en-US" dirty="0"/>
            </a:br>
            <a:r>
              <a:rPr lang="en-US" sz="3200" dirty="0"/>
              <a:t>HOME Assisted Units</a:t>
            </a:r>
            <a:endParaRPr lang="en-US" dirty="0"/>
          </a:p>
        </p:txBody>
      </p:sp>
      <p:sp>
        <p:nvSpPr>
          <p:cNvPr id="3" name="Content Placeholder 2">
            <a:extLst>
              <a:ext uri="{FF2B5EF4-FFF2-40B4-BE49-F238E27FC236}">
                <a16:creationId xmlns:a16="http://schemas.microsoft.com/office/drawing/2014/main" id="{ECE05105-B9B0-60D6-C75C-30E832BC36E2}"/>
              </a:ext>
            </a:extLst>
          </p:cNvPr>
          <p:cNvSpPr>
            <a:spLocks noGrp="1"/>
          </p:cNvSpPr>
          <p:nvPr>
            <p:ph idx="1"/>
          </p:nvPr>
        </p:nvSpPr>
        <p:spPr/>
        <p:txBody>
          <a:bodyPr/>
          <a:lstStyle/>
          <a:p>
            <a:r>
              <a:rPr lang="en-US" dirty="0"/>
              <a:t>Any unit that receives HOME funds is considered HOME assisted.</a:t>
            </a:r>
          </a:p>
          <a:p>
            <a:r>
              <a:rPr lang="en-US" dirty="0"/>
              <a:t>HOME units are subject to all HOME requirements, (income restrictions, property standards, affordability period, etc.)</a:t>
            </a:r>
          </a:p>
          <a:p>
            <a:endParaRPr lang="en-US" dirty="0"/>
          </a:p>
        </p:txBody>
      </p:sp>
    </p:spTree>
    <p:extLst>
      <p:ext uri="{BB962C8B-B14F-4D97-AF65-F5344CB8AC3E}">
        <p14:creationId xmlns:p14="http://schemas.microsoft.com/office/powerpoint/2010/main" val="4069263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67B25-8628-019B-FB21-095A21EC02F4}"/>
              </a:ext>
            </a:extLst>
          </p:cNvPr>
          <p:cNvSpPr>
            <a:spLocks noGrp="1"/>
          </p:cNvSpPr>
          <p:nvPr>
            <p:ph type="title"/>
          </p:nvPr>
        </p:nvSpPr>
        <p:spPr>
          <a:xfrm>
            <a:off x="643467" y="1325880"/>
            <a:ext cx="3089437" cy="4206240"/>
          </a:xfrm>
        </p:spPr>
        <p:txBody>
          <a:bodyPr>
            <a:normAutofit/>
          </a:bodyPr>
          <a:lstStyle/>
          <a:p>
            <a:pPr algn="r"/>
            <a:r>
              <a:rPr lang="en-US" dirty="0">
                <a:solidFill>
                  <a:schemeClr val="tx2"/>
                </a:solidFill>
              </a:rPr>
              <a:t>HOME Overview</a:t>
            </a:r>
            <a:br>
              <a:rPr lang="en-US" dirty="0">
                <a:solidFill>
                  <a:schemeClr val="tx2"/>
                </a:solidFill>
              </a:rPr>
            </a:br>
            <a:r>
              <a:rPr lang="en-US" dirty="0">
                <a:solidFill>
                  <a:schemeClr val="tx2"/>
                </a:solidFill>
              </a:rPr>
              <a:t>Program </a:t>
            </a:r>
            <a:r>
              <a:rPr lang="en-US" sz="3200" dirty="0">
                <a:solidFill>
                  <a:schemeClr val="tx2"/>
                </a:solidFill>
              </a:rPr>
              <a:t>Compliance - The 5 P’s of Compliance</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67FC2A-75AF-2053-D5FD-FD853B177369}"/>
              </a:ext>
            </a:extLst>
          </p:cNvPr>
          <p:cNvSpPr>
            <a:spLocks noGrp="1"/>
          </p:cNvSpPr>
          <p:nvPr>
            <p:ph idx="1"/>
          </p:nvPr>
        </p:nvSpPr>
        <p:spPr>
          <a:xfrm>
            <a:off x="4381668" y="1126067"/>
            <a:ext cx="6605331" cy="4605866"/>
          </a:xfrm>
        </p:spPr>
        <p:txBody>
          <a:bodyPr anchor="ctr">
            <a:normAutofit/>
          </a:bodyPr>
          <a:lstStyle/>
          <a:p>
            <a:pPr>
              <a:spcBef>
                <a:spcPts val="700"/>
              </a:spcBef>
              <a:spcAft>
                <a:spcPts val="0"/>
              </a:spcAft>
              <a:buClr>
                <a:srgbClr val="297FD5"/>
              </a:buClr>
              <a:buSzPct val="60000"/>
              <a:defRPr/>
            </a:pPr>
            <a:r>
              <a:rPr kumimoji="0" lang="en-US" b="0" i="0" u="none" strike="noStrike" kern="1200" cap="none" spc="0" normalizeH="0" baseline="0" noProof="0" dirty="0">
                <a:ln>
                  <a:noFill/>
                </a:ln>
                <a:solidFill>
                  <a:schemeClr val="tx2"/>
                </a:solidFill>
                <a:effectLst/>
                <a:uLnTx/>
                <a:uFillTx/>
                <a:ea typeface="+mn-ea"/>
                <a:cs typeface="+mn-cs"/>
              </a:rPr>
              <a:t>Statutory cornerstones for HOME Assisted Units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eople – income</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rice – rent limits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roperty – property standards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eriod – 20-year affordability period</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olicies: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rocess,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rocedures,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aper</a:t>
            </a:r>
          </a:p>
          <a:p>
            <a:pPr marL="822960" lvl="1" indent="-457200">
              <a:spcBef>
                <a:spcPts val="550"/>
              </a:spcBef>
              <a:spcAft>
                <a:spcPts val="0"/>
              </a:spcAft>
              <a:buClr>
                <a:srgbClr val="629DD1"/>
              </a:buClr>
              <a:buSzPct val="70000"/>
              <a:defRPr/>
            </a:pPr>
            <a:endParaRPr lang="en-US" sz="1800" dirty="0">
              <a:solidFill>
                <a:schemeClr val="tx2"/>
              </a:solidFill>
              <a:latin typeface="Calibri"/>
            </a:endParaRPr>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r>
              <a:rPr lang="en-US" sz="1400" dirty="0"/>
              <a:t>Franke, Monte. "HOME Essentials." Lecture, The HFA Institute, J.W. Marriott, Washington D.C., January 10, 2016. </a:t>
            </a:r>
          </a:p>
          <a:p>
            <a:pPr marL="822960" lvl="1" indent="-457200">
              <a:spcBef>
                <a:spcPts val="550"/>
              </a:spcBef>
              <a:spcAft>
                <a:spcPts val="0"/>
              </a:spcAft>
              <a:buClr>
                <a:srgbClr val="629DD1"/>
              </a:buClr>
              <a:buSzPct val="70000"/>
              <a:defRPr/>
            </a:pPr>
            <a:endParaRPr kumimoji="0" lang="en-US" sz="1800" b="0" i="0" u="none" strike="noStrike" kern="1200" cap="none" spc="0" normalizeH="0" baseline="0" noProof="0" dirty="0">
              <a:ln>
                <a:noFill/>
              </a:ln>
              <a:solidFill>
                <a:schemeClr val="tx2"/>
              </a:solidFill>
              <a:effectLst/>
              <a:uLnTx/>
              <a:uFillTx/>
              <a:latin typeface="Calibri"/>
              <a:ea typeface="+mn-ea"/>
              <a:cs typeface="+mn-cs"/>
            </a:endParaRPr>
          </a:p>
          <a:p>
            <a:endParaRPr lang="en-US" sz="1800" dirty="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5625041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a:lstStyle/>
          <a:p>
            <a:r>
              <a:rPr lang="en-US" dirty="0"/>
              <a:t>Low-Income Housing Tax Credit Program (Housing Credit)</a:t>
            </a:r>
          </a:p>
        </p:txBody>
      </p:sp>
      <p:sp>
        <p:nvSpPr>
          <p:cNvPr id="3" name="Text Placeholder 2">
            <a:extLst>
              <a:ext uri="{FF2B5EF4-FFF2-40B4-BE49-F238E27FC236}">
                <a16:creationId xmlns:a16="http://schemas.microsoft.com/office/drawing/2014/main" id="{13B70B64-B008-8AF0-9D2F-E9226444BD56}"/>
              </a:ext>
            </a:extLst>
          </p:cNvPr>
          <p:cNvSpPr>
            <a:spLocks noGrp="1"/>
          </p:cNvSpPr>
          <p:nvPr>
            <p:ph type="body" idx="1"/>
          </p:nvPr>
        </p:nvSpPr>
        <p:spPr>
          <a:xfrm>
            <a:off x="1207008" y="1913470"/>
            <a:ext cx="4754880" cy="743094"/>
          </a:xfrm>
        </p:spPr>
        <p:txBody>
          <a:bodyPr/>
          <a:lstStyle/>
          <a:p>
            <a:r>
              <a:rPr lang="en-US" dirty="0"/>
              <a:t>The Low-Income Housing Tax Credit (LIHTC) program</a:t>
            </a:r>
          </a:p>
        </p:txBody>
      </p:sp>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1207008" y="2656566"/>
            <a:ext cx="4754880" cy="3566160"/>
          </a:xfrm>
        </p:spPr>
        <p:txBody>
          <a:bodyPr/>
          <a:lstStyle/>
          <a:p>
            <a:pPr marL="0" indent="0">
              <a:buNone/>
            </a:pPr>
            <a:r>
              <a:rPr lang="en-US" dirty="0"/>
              <a:t>is the largest production driver of new and rehabilitated affordable rental housing in the nation. Each year, the Internal Revenue Service distributes housing credits to state housing finance agencies. </a:t>
            </a:r>
          </a:p>
        </p:txBody>
      </p:sp>
      <p:pic>
        <p:nvPicPr>
          <p:cNvPr id="7" name="Content Placeholder 6">
            <a:extLst>
              <a:ext uri="{FF2B5EF4-FFF2-40B4-BE49-F238E27FC236}">
                <a16:creationId xmlns:a16="http://schemas.microsoft.com/office/drawing/2014/main" id="{9C72DEC0-CB47-40E7-62F7-6B8BF63EB386}"/>
              </a:ext>
            </a:extLst>
          </p:cNvPr>
          <p:cNvPicPr>
            <a:picLocks noGrp="1" noChangeAspect="1"/>
          </p:cNvPicPr>
          <p:nvPr>
            <p:ph sz="quarter" idx="4"/>
          </p:nvPr>
        </p:nvPicPr>
        <p:blipFill>
          <a:blip r:embed="rId2"/>
          <a:stretch>
            <a:fillRect/>
          </a:stretch>
        </p:blipFill>
        <p:spPr>
          <a:xfrm>
            <a:off x="8070209" y="1789332"/>
            <a:ext cx="2743200" cy="5065712"/>
          </a:xfrm>
        </p:spPr>
      </p:pic>
    </p:spTree>
    <p:extLst>
      <p:ext uri="{BB962C8B-B14F-4D97-AF65-F5344CB8AC3E}">
        <p14:creationId xmlns:p14="http://schemas.microsoft.com/office/powerpoint/2010/main" val="44177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0E81-1CBA-B8AF-EC2F-CE72B745141E}"/>
              </a:ext>
            </a:extLst>
          </p:cNvPr>
          <p:cNvSpPr>
            <a:spLocks noGrp="1"/>
          </p:cNvSpPr>
          <p:nvPr>
            <p:ph type="title"/>
          </p:nvPr>
        </p:nvSpPr>
        <p:spPr/>
        <p:txBody>
          <a:bodyPr>
            <a:normAutofit/>
          </a:bodyPr>
          <a:lstStyle/>
          <a:p>
            <a:r>
              <a:rPr lang="en-US" dirty="0"/>
              <a:t>HOME Overview</a:t>
            </a:r>
            <a:br>
              <a:rPr lang="en-US" dirty="0"/>
            </a:br>
            <a:r>
              <a:rPr lang="en-US" sz="3200" b="1" u="sng" dirty="0">
                <a:solidFill>
                  <a:schemeClr val="bg2">
                    <a:lumMod val="60000"/>
                    <a:lumOff val="40000"/>
                  </a:schemeClr>
                </a:solidFill>
              </a:rPr>
              <a:t>P</a:t>
            </a:r>
            <a:r>
              <a:rPr lang="en-US" sz="3200" dirty="0"/>
              <a:t>eople : Income and Rent Restrictions</a:t>
            </a:r>
            <a:endParaRPr lang="en-US" dirty="0"/>
          </a:p>
        </p:txBody>
      </p:sp>
      <p:sp>
        <p:nvSpPr>
          <p:cNvPr id="3" name="Content Placeholder 2">
            <a:extLst>
              <a:ext uri="{FF2B5EF4-FFF2-40B4-BE49-F238E27FC236}">
                <a16:creationId xmlns:a16="http://schemas.microsoft.com/office/drawing/2014/main" id="{8F2265CF-9711-CB08-D0E9-3C905DCF3D7A}"/>
              </a:ext>
            </a:extLst>
          </p:cNvPr>
          <p:cNvSpPr>
            <a:spLocks noGrp="1"/>
          </p:cNvSpPr>
          <p:nvPr>
            <p:ph idx="1"/>
          </p:nvPr>
        </p:nvSpPr>
        <p:spPr>
          <a:xfrm>
            <a:off x="1065402" y="2011680"/>
            <a:ext cx="9921597" cy="4846320"/>
          </a:xfrm>
        </p:spPr>
        <p:txBody>
          <a:bodyPr>
            <a:normAutofit fontScale="92500" lnSpcReduction="10000"/>
          </a:bodyPr>
          <a:lstStyle/>
          <a:p>
            <a:r>
              <a:rPr lang="en-US" sz="2400" dirty="0"/>
              <a:t>An owner must meet the following occupancy restrictions:</a:t>
            </a:r>
          </a:p>
          <a:p>
            <a:pPr lvl="1"/>
            <a:r>
              <a:rPr lang="en-US" sz="2400" dirty="0"/>
              <a:t>At least twenty percent (20%) of the units are rent restricted at or below the fifty percent (50%) rent level with the remaining eighty percent (80%) of the units restricted at or below the sixty percent (60%) rent level or fair market value whichever is less as defined by the rent limits published by HUD.</a:t>
            </a:r>
          </a:p>
          <a:p>
            <a:pPr lvl="1"/>
            <a:r>
              <a:rPr lang="en-US" sz="2400" dirty="0"/>
              <a:t>At least twenty percent (20%) of the units in this project shall be rent restricted and occupied by individuals whose income is fifty percent (50%) or less of the area median income with the remaining eighty percent (80%) of the units to be rent restricted and occupied by individuals whose income is sixty percent (60%) or less of the area median income. </a:t>
            </a:r>
          </a:p>
          <a:p>
            <a:pPr marL="228600" lvl="1" indent="0">
              <a:buNone/>
            </a:pPr>
            <a:endParaRPr lang="en-US" dirty="0"/>
          </a:p>
          <a:p>
            <a:pPr marL="228600" lvl="1" indent="0">
              <a:buNone/>
            </a:pPr>
            <a:endParaRPr lang="en-US" dirty="0"/>
          </a:p>
          <a:p>
            <a:pPr marL="228600" lvl="1" indent="0">
              <a:buNone/>
            </a:pPr>
            <a:endParaRPr lang="en-US" dirty="0"/>
          </a:p>
          <a:p>
            <a:pPr marL="228600" lvl="1" indent="0">
              <a:buNone/>
            </a:pPr>
            <a:endParaRPr lang="en-US" dirty="0"/>
          </a:p>
          <a:p>
            <a:pPr marL="228600" lvl="1" indent="0" algn="ctr">
              <a:buNone/>
            </a:pPr>
            <a:endParaRPr lang="en-US" sz="1500" dirty="0"/>
          </a:p>
          <a:p>
            <a:pPr marL="228600" lvl="1" indent="0" algn="ctr">
              <a:buNone/>
            </a:pPr>
            <a:r>
              <a:rPr lang="en-US" sz="1500" dirty="0"/>
              <a:t>*More restrictive requirements apply if combined with other sources of funds.</a:t>
            </a:r>
          </a:p>
          <a:p>
            <a:endParaRPr lang="en-US" dirty="0"/>
          </a:p>
        </p:txBody>
      </p:sp>
      <p:pic>
        <p:nvPicPr>
          <p:cNvPr id="5" name="Picture 4">
            <a:extLst>
              <a:ext uri="{FF2B5EF4-FFF2-40B4-BE49-F238E27FC236}">
                <a16:creationId xmlns:a16="http://schemas.microsoft.com/office/drawing/2014/main" id="{B5717071-F757-FE60-BD0C-9E89865B704C}"/>
              </a:ext>
            </a:extLst>
          </p:cNvPr>
          <p:cNvPicPr>
            <a:picLocks noChangeAspect="1"/>
          </p:cNvPicPr>
          <p:nvPr/>
        </p:nvPicPr>
        <p:blipFill>
          <a:blip r:embed="rId2"/>
          <a:stretch>
            <a:fillRect/>
          </a:stretch>
        </p:blipFill>
        <p:spPr>
          <a:xfrm>
            <a:off x="2806300" y="4958669"/>
            <a:ext cx="6439799" cy="1333686"/>
          </a:xfrm>
          <a:prstGeom prst="rect">
            <a:avLst/>
          </a:prstGeom>
        </p:spPr>
      </p:pic>
    </p:spTree>
    <p:extLst>
      <p:ext uri="{BB962C8B-B14F-4D97-AF65-F5344CB8AC3E}">
        <p14:creationId xmlns:p14="http://schemas.microsoft.com/office/powerpoint/2010/main" val="3540485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1FAD-982A-D25F-9959-A4ADAA83C7DA}"/>
              </a:ext>
            </a:extLst>
          </p:cNvPr>
          <p:cNvSpPr>
            <a:spLocks noGrp="1"/>
          </p:cNvSpPr>
          <p:nvPr>
            <p:ph type="title"/>
          </p:nvPr>
        </p:nvSpPr>
        <p:spPr/>
        <p:txBody>
          <a:bodyPr/>
          <a:lstStyle/>
          <a:p>
            <a:r>
              <a:rPr lang="en-US" dirty="0"/>
              <a:t>HOME Overview</a:t>
            </a:r>
            <a:br>
              <a:rPr lang="en-US" dirty="0"/>
            </a:br>
            <a:r>
              <a:rPr lang="en-US" sz="3200" b="1" u="sng" dirty="0">
                <a:solidFill>
                  <a:schemeClr val="bg2">
                    <a:lumMod val="60000"/>
                    <a:lumOff val="40000"/>
                  </a:schemeClr>
                </a:solidFill>
              </a:rPr>
              <a:t>P</a:t>
            </a:r>
            <a:r>
              <a:rPr lang="en-US" sz="3200" dirty="0"/>
              <a:t>rice : Affordability</a:t>
            </a:r>
            <a:endParaRPr lang="en-US" dirty="0"/>
          </a:p>
        </p:txBody>
      </p:sp>
      <p:sp>
        <p:nvSpPr>
          <p:cNvPr id="3" name="Content Placeholder 2">
            <a:extLst>
              <a:ext uri="{FF2B5EF4-FFF2-40B4-BE49-F238E27FC236}">
                <a16:creationId xmlns:a16="http://schemas.microsoft.com/office/drawing/2014/main" id="{AC30F54E-F812-6740-F35F-49180243A1D7}"/>
              </a:ext>
            </a:extLst>
          </p:cNvPr>
          <p:cNvSpPr>
            <a:spLocks noGrp="1"/>
          </p:cNvSpPr>
          <p:nvPr>
            <p:ph idx="1"/>
          </p:nvPr>
        </p:nvSpPr>
        <p:spPr/>
        <p:txBody>
          <a:bodyPr/>
          <a:lstStyle/>
          <a:p>
            <a:r>
              <a:rPr lang="en-US" dirty="0"/>
              <a:t>Rent Limits</a:t>
            </a:r>
          </a:p>
          <a:p>
            <a:pPr lvl="1"/>
            <a:r>
              <a:rPr lang="en-US" sz="2200" dirty="0"/>
              <a:t>HUD publishes annually</a:t>
            </a:r>
          </a:p>
          <a:p>
            <a:pPr lvl="1"/>
            <a:r>
              <a:rPr lang="en-US" sz="2200" dirty="0"/>
              <a:t>All rents adjusted for tenant-paid utility allowances</a:t>
            </a:r>
          </a:p>
          <a:p>
            <a:pPr lvl="1"/>
            <a:r>
              <a:rPr lang="en-US" sz="2200" dirty="0"/>
              <a:t>AHFA must approve rents annually</a:t>
            </a:r>
          </a:p>
          <a:p>
            <a:pPr lvl="1"/>
            <a:r>
              <a:rPr lang="en-US" sz="2200" dirty="0"/>
              <a:t>Limits on fees beyond rent (92.214)</a:t>
            </a:r>
          </a:p>
          <a:p>
            <a:endParaRPr lang="en-US" dirty="0"/>
          </a:p>
        </p:txBody>
      </p:sp>
    </p:spTree>
    <p:extLst>
      <p:ext uri="{BB962C8B-B14F-4D97-AF65-F5344CB8AC3E}">
        <p14:creationId xmlns:p14="http://schemas.microsoft.com/office/powerpoint/2010/main" val="2307366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1C97-0173-00FF-C48D-EC99AC896D74}"/>
              </a:ext>
            </a:extLst>
          </p:cNvPr>
          <p:cNvSpPr>
            <a:spLocks noGrp="1"/>
          </p:cNvSpPr>
          <p:nvPr>
            <p:ph type="title"/>
          </p:nvPr>
        </p:nvSpPr>
        <p:spPr/>
        <p:txBody>
          <a:bodyPr/>
          <a:lstStyle/>
          <a:p>
            <a:r>
              <a:rPr lang="en-US" dirty="0"/>
              <a:t>HOME Overview</a:t>
            </a:r>
            <a:br>
              <a:rPr lang="en-US" dirty="0"/>
            </a:br>
            <a:r>
              <a:rPr lang="en-US" sz="3200" b="1" u="sng" dirty="0">
                <a:solidFill>
                  <a:schemeClr val="bg2">
                    <a:lumMod val="60000"/>
                    <a:lumOff val="40000"/>
                  </a:schemeClr>
                </a:solidFill>
              </a:rPr>
              <a:t>P</a:t>
            </a:r>
            <a:r>
              <a:rPr lang="en-US" sz="3200" dirty="0"/>
              <a:t>roperty : Property Standards</a:t>
            </a:r>
            <a:endParaRPr lang="en-US" dirty="0"/>
          </a:p>
        </p:txBody>
      </p:sp>
      <p:sp>
        <p:nvSpPr>
          <p:cNvPr id="3" name="Content Placeholder 2">
            <a:extLst>
              <a:ext uri="{FF2B5EF4-FFF2-40B4-BE49-F238E27FC236}">
                <a16:creationId xmlns:a16="http://schemas.microsoft.com/office/drawing/2014/main" id="{9D6056B4-557C-9CCE-7E21-C1A17A2D0DE4}"/>
              </a:ext>
            </a:extLst>
          </p:cNvPr>
          <p:cNvSpPr>
            <a:spLocks noGrp="1"/>
          </p:cNvSpPr>
          <p:nvPr>
            <p:ph idx="1"/>
          </p:nvPr>
        </p:nvSpPr>
        <p:spPr/>
        <p:txBody>
          <a:bodyPr/>
          <a:lstStyle/>
          <a:p>
            <a:r>
              <a:rPr lang="en-US" dirty="0"/>
              <a:t>All HOME-assisted units (HAUs) must meet property standards to ensure decent &amp; sustainable housing</a:t>
            </a:r>
          </a:p>
          <a:p>
            <a:r>
              <a:rPr lang="en-US" dirty="0"/>
              <a:t>All HAUs must meet applicable state/local codes (or model codes in absence)</a:t>
            </a:r>
          </a:p>
          <a:p>
            <a:r>
              <a:rPr lang="en-US" dirty="0"/>
              <a:t>Applicable for the full affordability period</a:t>
            </a:r>
          </a:p>
          <a:p>
            <a:pPr lvl="1"/>
            <a:r>
              <a:rPr lang="en-US" dirty="0"/>
              <a:t>Owners certify annually</a:t>
            </a:r>
          </a:p>
          <a:p>
            <a:r>
              <a:rPr lang="en-US" dirty="0"/>
              <a:t>Additional HUD standards</a:t>
            </a:r>
          </a:p>
          <a:p>
            <a:pPr lvl="1"/>
            <a:r>
              <a:rPr lang="en-US" dirty="0"/>
              <a:t>Federal requirements (e.g., Lead Based Paint (LBP), accessibility)</a:t>
            </a:r>
          </a:p>
          <a:p>
            <a:endParaRPr lang="en-US" dirty="0"/>
          </a:p>
        </p:txBody>
      </p:sp>
    </p:spTree>
    <p:extLst>
      <p:ext uri="{BB962C8B-B14F-4D97-AF65-F5344CB8AC3E}">
        <p14:creationId xmlns:p14="http://schemas.microsoft.com/office/powerpoint/2010/main" val="4080443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6659-ECB9-BDEC-C460-19FED34F3513}"/>
              </a:ext>
            </a:extLst>
          </p:cNvPr>
          <p:cNvSpPr>
            <a:spLocks noGrp="1"/>
          </p:cNvSpPr>
          <p:nvPr>
            <p:ph type="title"/>
          </p:nvPr>
        </p:nvSpPr>
        <p:spPr/>
        <p:txBody>
          <a:bodyPr/>
          <a:lstStyle/>
          <a:p>
            <a:r>
              <a:rPr lang="en-US" dirty="0"/>
              <a:t>HOME Overview</a:t>
            </a:r>
            <a:br>
              <a:rPr lang="en-US" dirty="0"/>
            </a:br>
            <a:r>
              <a:rPr lang="en-US" sz="3200" b="1" u="sng" dirty="0">
                <a:solidFill>
                  <a:schemeClr val="bg2">
                    <a:lumMod val="60000"/>
                    <a:lumOff val="40000"/>
                  </a:schemeClr>
                </a:solidFill>
              </a:rPr>
              <a:t>P</a:t>
            </a:r>
            <a:r>
              <a:rPr lang="en-US" sz="3200" dirty="0"/>
              <a:t>eriod – Affordability Period</a:t>
            </a:r>
            <a:endParaRPr lang="en-US" dirty="0"/>
          </a:p>
        </p:txBody>
      </p:sp>
      <p:sp>
        <p:nvSpPr>
          <p:cNvPr id="3" name="Content Placeholder 2">
            <a:extLst>
              <a:ext uri="{FF2B5EF4-FFF2-40B4-BE49-F238E27FC236}">
                <a16:creationId xmlns:a16="http://schemas.microsoft.com/office/drawing/2014/main" id="{F7F77871-33D5-A8A5-8843-676D6B8AA2E4}"/>
              </a:ext>
            </a:extLst>
          </p:cNvPr>
          <p:cNvSpPr>
            <a:spLocks noGrp="1"/>
          </p:cNvSpPr>
          <p:nvPr>
            <p:ph idx="1"/>
          </p:nvPr>
        </p:nvSpPr>
        <p:spPr/>
        <p:txBody>
          <a:bodyPr>
            <a:normAutofit/>
          </a:bodyPr>
          <a:lstStyle/>
          <a:p>
            <a:r>
              <a:rPr lang="en-US" dirty="0"/>
              <a:t>Deed restriction (Land Use Restrictive Covenant)</a:t>
            </a:r>
          </a:p>
          <a:p>
            <a:r>
              <a:rPr lang="en-US" dirty="0"/>
              <a:t>20-year Affordability period for New Construction Rental</a:t>
            </a:r>
          </a:p>
          <a:p>
            <a:r>
              <a:rPr lang="en-US" dirty="0"/>
              <a:t>During Affordability Period (reviewed annually):</a:t>
            </a:r>
          </a:p>
          <a:p>
            <a:pPr lvl="1"/>
            <a:r>
              <a:rPr lang="en-US" dirty="0"/>
              <a:t>92.252(f)(2): owners must provide info to PJ.</a:t>
            </a:r>
          </a:p>
          <a:p>
            <a:pPr lvl="2"/>
            <a:r>
              <a:rPr lang="en-US" dirty="0"/>
              <a:t>Certify property standards</a:t>
            </a:r>
          </a:p>
          <a:p>
            <a:pPr lvl="1"/>
            <a:r>
              <a:rPr lang="en-US" dirty="0"/>
              <a:t>92.504(d): on-site sample of files &amp; property inspections.</a:t>
            </a:r>
          </a:p>
          <a:p>
            <a:pPr lvl="2"/>
            <a:r>
              <a:rPr lang="en-US" dirty="0"/>
              <a:t>Within 12 months of completion &amp; every 3* years.</a:t>
            </a:r>
          </a:p>
          <a:p>
            <a:pPr lvl="1"/>
            <a:r>
              <a:rPr lang="en-US" dirty="0"/>
              <a:t>92.504(d)(2): annual financial oversight</a:t>
            </a:r>
          </a:p>
          <a:p>
            <a:pPr marL="228600" lvl="1" indent="0">
              <a:buNone/>
            </a:pPr>
            <a:endParaRPr lang="en-US" dirty="0"/>
          </a:p>
          <a:p>
            <a:r>
              <a:rPr lang="en-US" sz="1800" dirty="0"/>
              <a:t>*AHFA conducts annual onsite inspections.</a:t>
            </a:r>
          </a:p>
          <a:p>
            <a:endParaRPr lang="en-US" dirty="0"/>
          </a:p>
        </p:txBody>
      </p:sp>
    </p:spTree>
    <p:extLst>
      <p:ext uri="{BB962C8B-B14F-4D97-AF65-F5344CB8AC3E}">
        <p14:creationId xmlns:p14="http://schemas.microsoft.com/office/powerpoint/2010/main" val="66559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48633-A65C-8225-940B-F55DA068C4CE}"/>
              </a:ext>
            </a:extLst>
          </p:cNvPr>
          <p:cNvSpPr>
            <a:spLocks noGrp="1"/>
          </p:cNvSpPr>
          <p:nvPr>
            <p:ph type="title"/>
          </p:nvPr>
        </p:nvSpPr>
        <p:spPr>
          <a:xfrm>
            <a:off x="403124" y="5063422"/>
            <a:ext cx="11145408" cy="903925"/>
          </a:xfrm>
        </p:spPr>
        <p:txBody>
          <a:bodyPr vert="horz" lIns="91440" tIns="45720" rIns="91440" bIns="45720" rtlCol="0" anchor="b">
            <a:normAutofit fontScale="90000"/>
          </a:bodyPr>
          <a:lstStyle/>
          <a:p>
            <a:pPr algn="ctr">
              <a:lnSpc>
                <a:spcPct val="80000"/>
              </a:lnSpc>
            </a:pPr>
            <a:r>
              <a:rPr lang="en-US" spc="150" dirty="0">
                <a:solidFill>
                  <a:schemeClr val="tx2"/>
                </a:solidFill>
              </a:rPr>
              <a:t>HOME Overview</a:t>
            </a:r>
            <a:br>
              <a:rPr lang="en-US" sz="2200" spc="150" dirty="0">
                <a:solidFill>
                  <a:schemeClr val="tx2"/>
                </a:solidFill>
              </a:rPr>
            </a:br>
            <a:r>
              <a:rPr lang="en-US" sz="3600" b="1" u="sng" spc="150" dirty="0">
                <a:solidFill>
                  <a:schemeClr val="tx2"/>
                </a:solidFill>
              </a:rPr>
              <a:t>P</a:t>
            </a:r>
            <a:r>
              <a:rPr lang="en-US" sz="3600" spc="150" dirty="0">
                <a:solidFill>
                  <a:schemeClr val="tx2"/>
                </a:solidFill>
              </a:rPr>
              <a:t>olicies: </a:t>
            </a:r>
            <a:r>
              <a:rPr lang="en-US" sz="3600" b="1" u="sng" spc="150" dirty="0">
                <a:solidFill>
                  <a:schemeClr val="tx2"/>
                </a:solidFill>
              </a:rPr>
              <a:t>p</a:t>
            </a:r>
            <a:r>
              <a:rPr lang="en-US" sz="3600" spc="150" dirty="0">
                <a:solidFill>
                  <a:schemeClr val="tx2"/>
                </a:solidFill>
              </a:rPr>
              <a:t>rocess, </a:t>
            </a:r>
            <a:r>
              <a:rPr lang="en-US" sz="3600" b="1" u="sng" spc="150" dirty="0">
                <a:solidFill>
                  <a:schemeClr val="tx2"/>
                </a:solidFill>
              </a:rPr>
              <a:t>p</a:t>
            </a:r>
            <a:r>
              <a:rPr lang="en-US" sz="3600" spc="150" dirty="0">
                <a:solidFill>
                  <a:schemeClr val="tx2"/>
                </a:solidFill>
              </a:rPr>
              <a:t>rocedures, </a:t>
            </a:r>
            <a:r>
              <a:rPr lang="en-US" sz="3600" b="1" u="sng" spc="150" dirty="0">
                <a:solidFill>
                  <a:schemeClr val="tx2"/>
                </a:solidFill>
              </a:rPr>
              <a:t>p</a:t>
            </a:r>
            <a:r>
              <a:rPr lang="en-US" sz="3600" spc="150" dirty="0">
                <a:solidFill>
                  <a:schemeClr val="tx2"/>
                </a:solidFill>
              </a:rPr>
              <a:t>aper</a:t>
            </a:r>
          </a:p>
        </p:txBody>
      </p:sp>
      <p:sp>
        <p:nvSpPr>
          <p:cNvPr id="13" name="Rectangle 12">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022E32-8AF8-4037-E874-410452A1A0ED}"/>
              </a:ext>
            </a:extLst>
          </p:cNvPr>
          <p:cNvSpPr txBox="1"/>
          <p:nvPr/>
        </p:nvSpPr>
        <p:spPr>
          <a:xfrm>
            <a:off x="889233" y="956345"/>
            <a:ext cx="10352015" cy="3323987"/>
          </a:xfrm>
          <a:prstGeom prst="rect">
            <a:avLst/>
          </a:prstGeom>
          <a:noFill/>
        </p:spPr>
        <p:txBody>
          <a:bodyPr wrap="square" rtlCol="0">
            <a:spAutoFit/>
          </a:bodyPr>
          <a:lstStyle/>
          <a:p>
            <a:pPr marL="285750" indent="-285750">
              <a:buFont typeface="Arial" panose="020B0604020202020204" pitchFamily="34" charset="0"/>
              <a:buChar char="•"/>
            </a:pPr>
            <a:r>
              <a:rPr lang="en-US" sz="2200" dirty="0"/>
              <a:t>Written Agreements</a:t>
            </a:r>
            <a:r>
              <a:rPr lang="en-US" sz="2200" dirty="0">
                <a:sym typeface="Wingdings" panose="05000000000000000000" pitchFamily="2" charset="2"/>
              </a:rPr>
              <a:t> Unit Mix, occupancy requirements, initial rents, deadlines, affordability start</a:t>
            </a:r>
          </a:p>
          <a:p>
            <a:pPr marL="285750" indent="-285750">
              <a:buFont typeface="Arial" panose="020B0604020202020204" pitchFamily="34" charset="0"/>
              <a:buChar char="•"/>
            </a:pPr>
            <a:r>
              <a:rPr lang="en-US" sz="2200" dirty="0">
                <a:sym typeface="Wingdings" panose="05000000000000000000" pitchFamily="2" charset="2"/>
              </a:rPr>
              <a:t>Affirmative Marketing Plan Special outreach to those lease likely to apply</a:t>
            </a:r>
          </a:p>
          <a:p>
            <a:pPr marL="285750" indent="-285750">
              <a:buFont typeface="Arial" panose="020B0604020202020204" pitchFamily="34" charset="0"/>
              <a:buChar char="•"/>
            </a:pPr>
            <a:r>
              <a:rPr lang="en-US" sz="2200" dirty="0">
                <a:sym typeface="Wingdings" panose="05000000000000000000" pitchFamily="2" charset="2"/>
              </a:rPr>
              <a:t>Tenant Selection Plan Preferences, selection policies, and procedures for intake, processing, grievances, waitlist</a:t>
            </a:r>
          </a:p>
          <a:p>
            <a:pPr marL="285750" indent="-285750">
              <a:buFont typeface="Arial" panose="020B0604020202020204" pitchFamily="34" charset="0"/>
              <a:buChar char="•"/>
            </a:pPr>
            <a:r>
              <a:rPr lang="en-US" sz="2200" dirty="0">
                <a:sym typeface="Wingdings" panose="05000000000000000000" pitchFamily="2" charset="2"/>
              </a:rPr>
              <a:t>Lease Hud Lease Addendum* must be included in tenant leases</a:t>
            </a:r>
          </a:p>
          <a:p>
            <a:pPr marL="285750" indent="-285750">
              <a:buFont typeface="Arial" panose="020B0604020202020204" pitchFamily="34" charset="0"/>
              <a:buChar char="•"/>
            </a:pPr>
            <a:r>
              <a:rPr lang="en-US" sz="2200" dirty="0">
                <a:sym typeface="Wingdings" panose="05000000000000000000" pitchFamily="2" charset="2"/>
              </a:rPr>
              <a:t>Tenant Participation Plan (CHDOs only) Fair lease &amp; grievance procedures, tenant participation in management decisions</a:t>
            </a:r>
          </a:p>
          <a:p>
            <a:pPr marL="285750" indent="-285750">
              <a:buFont typeface="Arial" panose="020B0604020202020204" pitchFamily="34" charset="0"/>
              <a:buChar char="•"/>
            </a:pPr>
            <a:endParaRPr lang="en-US" sz="1400" dirty="0">
              <a:sym typeface="Wingdings" panose="05000000000000000000" pitchFamily="2" charset="2"/>
            </a:endParaRPr>
          </a:p>
          <a:p>
            <a:r>
              <a:rPr lang="en-US" sz="1400" dirty="0">
                <a:sym typeface="Wingdings" panose="05000000000000000000" pitchFamily="2" charset="2"/>
              </a:rPr>
              <a:t>*Provided as Addendum to AHFA HOME Written Agreement</a:t>
            </a:r>
            <a:endParaRPr lang="en-US" sz="1400" dirty="0"/>
          </a:p>
        </p:txBody>
      </p:sp>
    </p:spTree>
    <p:extLst>
      <p:ext uri="{BB962C8B-B14F-4D97-AF65-F5344CB8AC3E}">
        <p14:creationId xmlns:p14="http://schemas.microsoft.com/office/powerpoint/2010/main" val="86288228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4409-0426-C716-B6ED-1C801C2B2B26}"/>
              </a:ext>
            </a:extLst>
          </p:cNvPr>
          <p:cNvSpPr>
            <a:spLocks noGrp="1"/>
          </p:cNvSpPr>
          <p:nvPr>
            <p:ph type="title"/>
          </p:nvPr>
        </p:nvSpPr>
        <p:spPr/>
        <p:txBody>
          <a:bodyPr/>
          <a:lstStyle/>
          <a:p>
            <a:r>
              <a:rPr lang="en-US" dirty="0"/>
              <a:t>HOME- American Rescue Plan (HOME- ARP)</a:t>
            </a:r>
          </a:p>
        </p:txBody>
      </p:sp>
      <p:sp>
        <p:nvSpPr>
          <p:cNvPr id="3" name="Text Placeholder 2">
            <a:extLst>
              <a:ext uri="{FF2B5EF4-FFF2-40B4-BE49-F238E27FC236}">
                <a16:creationId xmlns:a16="http://schemas.microsoft.com/office/drawing/2014/main" id="{6071C0F5-DF0A-CF02-EC25-EF063E89F898}"/>
              </a:ext>
            </a:extLst>
          </p:cNvPr>
          <p:cNvSpPr>
            <a:spLocks noGrp="1"/>
          </p:cNvSpPr>
          <p:nvPr>
            <p:ph type="body" idx="1"/>
          </p:nvPr>
        </p:nvSpPr>
        <p:spPr/>
        <p:txBody>
          <a:bodyPr/>
          <a:lstStyle/>
          <a:p>
            <a:r>
              <a:rPr lang="en-US" dirty="0"/>
              <a:t>A SUBSTANTIAL AMENDMENT TO THE 2021 HOME ACTION PLAN</a:t>
            </a:r>
          </a:p>
        </p:txBody>
      </p:sp>
    </p:spTree>
    <p:extLst>
      <p:ext uri="{BB962C8B-B14F-4D97-AF65-F5344CB8AC3E}">
        <p14:creationId xmlns:p14="http://schemas.microsoft.com/office/powerpoint/2010/main" val="2947845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A548-1A34-27C9-A874-F677F9539354}"/>
              </a:ext>
            </a:extLst>
          </p:cNvPr>
          <p:cNvSpPr>
            <a:spLocks noGrp="1"/>
          </p:cNvSpPr>
          <p:nvPr>
            <p:ph type="title"/>
          </p:nvPr>
        </p:nvSpPr>
        <p:spPr/>
        <p:txBody>
          <a:bodyPr/>
          <a:lstStyle/>
          <a:p>
            <a:r>
              <a:rPr lang="en-US" dirty="0"/>
              <a:t>Home- arp</a:t>
            </a:r>
            <a:br>
              <a:rPr lang="en-US" dirty="0"/>
            </a:br>
            <a:r>
              <a:rPr lang="en-US" sz="3200" dirty="0"/>
              <a:t>GENERAL OVERVIEW</a:t>
            </a:r>
            <a:endParaRPr lang="en-US" dirty="0"/>
          </a:p>
        </p:txBody>
      </p:sp>
      <p:sp>
        <p:nvSpPr>
          <p:cNvPr id="3" name="Content Placeholder 2">
            <a:extLst>
              <a:ext uri="{FF2B5EF4-FFF2-40B4-BE49-F238E27FC236}">
                <a16:creationId xmlns:a16="http://schemas.microsoft.com/office/drawing/2014/main" id="{C7E0F5AC-5856-CE93-1B55-E45AD0E00E97}"/>
              </a:ext>
            </a:extLst>
          </p:cNvPr>
          <p:cNvSpPr>
            <a:spLocks noGrp="1"/>
          </p:cNvSpPr>
          <p:nvPr>
            <p:ph idx="1"/>
          </p:nvPr>
        </p:nvSpPr>
        <p:spPr>
          <a:xfrm>
            <a:off x="62869" y="1960084"/>
            <a:ext cx="12064180" cy="4780888"/>
          </a:xfrm>
        </p:spPr>
        <p:txBody>
          <a:bodyPr>
            <a:noAutofit/>
          </a:bodyPr>
          <a:lstStyle/>
          <a:p>
            <a:r>
              <a:rPr lang="en-US" dirty="0"/>
              <a:t>The American Rescue Plan (ARP), enacted on March 11, 2021, provides $5 billion to assist individuals or households who are homeless, at risk of homelessness, and other vulnerable populations, by providing housing, rental assistance, supportive services, and non-congregate shelter, to reduce homelessness and increase housing stability across the country.</a:t>
            </a:r>
          </a:p>
          <a:p>
            <a:r>
              <a:rPr lang="en-US" dirty="0"/>
              <a:t>AHFA was allocated approximately $40 million in HOME-ARP grant funding on September 24, 2021. </a:t>
            </a:r>
          </a:p>
          <a:p>
            <a:pPr lvl="1"/>
            <a:r>
              <a:rPr lang="en-US" sz="2200" dirty="0"/>
              <a:t>All amounts of 2024 HOME-ARP Funds shown in the Plan are merely estimates based on AHFA’s 2023 HOME-ARP Funding levels.</a:t>
            </a:r>
          </a:p>
          <a:p>
            <a:pPr lvl="1"/>
            <a:r>
              <a:rPr lang="en-US" sz="2200" dirty="0"/>
              <a:t>All amounts of HOME-ARP Funds shown in the Plan will be amended when HUD announces the final 2024 HOME Funding levels.</a:t>
            </a:r>
          </a:p>
          <a:p>
            <a:r>
              <a:rPr lang="en-US" dirty="0"/>
              <a:t>AHFA developed this Substantial Amendment to its 2021 HOME Action Plan - HOME-ARP Allocation Plan (HOME-ARP Allocation Plan) in accordance with The HOME American Rescue Plan and CPD Notice 21-10 to utilize HOME-ARP funds for eligible activities benefiting Qualifying Populations (QPs) in a manner which is most efficient and effective for Alabama</a:t>
            </a:r>
          </a:p>
        </p:txBody>
      </p:sp>
    </p:spTree>
    <p:extLst>
      <p:ext uri="{BB962C8B-B14F-4D97-AF65-F5344CB8AC3E}">
        <p14:creationId xmlns:p14="http://schemas.microsoft.com/office/powerpoint/2010/main" val="3074269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3C4EE-C485-AA8E-0B79-7233CC26A22D}"/>
              </a:ext>
            </a:extLst>
          </p:cNvPr>
          <p:cNvSpPr>
            <a:spLocks noGrp="1"/>
          </p:cNvSpPr>
          <p:nvPr>
            <p:ph type="title"/>
          </p:nvPr>
        </p:nvSpPr>
        <p:spPr>
          <a:xfrm>
            <a:off x="643467" y="1325880"/>
            <a:ext cx="3089437" cy="4206240"/>
          </a:xfrm>
        </p:spPr>
        <p:txBody>
          <a:bodyPr>
            <a:normAutofit/>
          </a:bodyPr>
          <a:lstStyle/>
          <a:p>
            <a:pPr algn="r"/>
            <a:r>
              <a:rPr lang="en-US" dirty="0">
                <a:solidFill>
                  <a:schemeClr val="tx2"/>
                </a:solidFill>
              </a:rPr>
              <a:t>Home- arp</a:t>
            </a:r>
            <a:br>
              <a:rPr lang="en-US" sz="3200" dirty="0">
                <a:solidFill>
                  <a:schemeClr val="tx2"/>
                </a:solidFill>
              </a:rPr>
            </a:br>
            <a:r>
              <a:rPr lang="en-US" sz="3200" dirty="0">
                <a:solidFill>
                  <a:schemeClr val="tx2"/>
                </a:solidFill>
              </a:rPr>
              <a:t>GENERAL 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FE94AA-DB2B-39BC-D183-CD08F8DF552A}"/>
              </a:ext>
            </a:extLst>
          </p:cNvPr>
          <p:cNvSpPr>
            <a:spLocks noGrp="1"/>
          </p:cNvSpPr>
          <p:nvPr>
            <p:ph idx="1"/>
          </p:nvPr>
        </p:nvSpPr>
        <p:spPr>
          <a:xfrm>
            <a:off x="4381668" y="1126067"/>
            <a:ext cx="6605331" cy="4605866"/>
          </a:xfrm>
        </p:spPr>
        <p:txBody>
          <a:bodyPr anchor="ctr">
            <a:noAutofit/>
          </a:bodyPr>
          <a:lstStyle/>
          <a:p>
            <a:pPr marL="0" indent="0">
              <a:buNone/>
            </a:pPr>
            <a:r>
              <a:rPr lang="en-US" dirty="0">
                <a:solidFill>
                  <a:schemeClr val="tx2"/>
                </a:solidFill>
              </a:rPr>
              <a:t>AHFA may allocate HOME-ARP funds to an approved project in one of the following ways: </a:t>
            </a:r>
          </a:p>
          <a:p>
            <a:pPr marL="685800" lvl="1" indent="-457200">
              <a:buFont typeface="+mj-lt"/>
              <a:buAutoNum type="arabicPeriod"/>
            </a:pPr>
            <a:r>
              <a:rPr lang="en-US" sz="2200" dirty="0">
                <a:solidFill>
                  <a:schemeClr val="tx2"/>
                </a:solidFill>
              </a:rPr>
              <a:t>As a forgivable grant. </a:t>
            </a:r>
          </a:p>
          <a:p>
            <a:pPr lvl="2"/>
            <a:r>
              <a:rPr lang="en-US" sz="2200" dirty="0">
                <a:solidFill>
                  <a:schemeClr val="tx2"/>
                </a:solidFill>
              </a:rPr>
              <a:t>Repayment of a grant of HOME-ARP funds will be forgiven entirely (but never in part) if the funded Project remains in compliance with HOME-ARP and AHFA requirements for the entire HOME-ARP Affordability Period. </a:t>
            </a:r>
          </a:p>
          <a:p>
            <a:pPr marL="685800" lvl="1" indent="-457200">
              <a:buFont typeface="+mj-lt"/>
              <a:buAutoNum type="arabicPeriod"/>
            </a:pPr>
            <a:r>
              <a:rPr lang="en-US" sz="2200" dirty="0">
                <a:solidFill>
                  <a:schemeClr val="tx2"/>
                </a:solidFill>
              </a:rPr>
              <a:t>As a loan. </a:t>
            </a:r>
          </a:p>
          <a:p>
            <a:pPr lvl="2"/>
            <a:r>
              <a:rPr lang="en-US" sz="2200" dirty="0">
                <a:solidFill>
                  <a:schemeClr val="tx2"/>
                </a:solidFill>
              </a:rPr>
              <a:t>The HOME-ARP loan will bear an interest rate of one-half of one percent (1/2%) accrued annually with all principal and accrued interest payments due at the end of the 15th year. In the event of default, AHFA reserves the right to set a default rate more than the prevailing Prime Lending Rate applicable at the time of default.</a:t>
            </a: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64062311"/>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92C0-A3B6-87A6-7906-723BA98161D2}"/>
              </a:ext>
            </a:extLst>
          </p:cNvPr>
          <p:cNvSpPr>
            <a:spLocks noGrp="1"/>
          </p:cNvSpPr>
          <p:nvPr>
            <p:ph type="title"/>
          </p:nvPr>
        </p:nvSpPr>
        <p:spPr/>
        <p:txBody>
          <a:bodyPr/>
          <a:lstStyle/>
          <a:p>
            <a:r>
              <a:rPr lang="en-US" dirty="0"/>
              <a:t>Home- arP</a:t>
            </a:r>
            <a:br>
              <a:rPr lang="en-US" dirty="0"/>
            </a:br>
            <a:r>
              <a:rPr lang="en-US" sz="3200" dirty="0"/>
              <a:t>ACTIVITIES</a:t>
            </a:r>
            <a:endParaRPr lang="en-US" dirty="0"/>
          </a:p>
        </p:txBody>
      </p:sp>
      <p:sp>
        <p:nvSpPr>
          <p:cNvPr id="3" name="Content Placeholder 2">
            <a:extLst>
              <a:ext uri="{FF2B5EF4-FFF2-40B4-BE49-F238E27FC236}">
                <a16:creationId xmlns:a16="http://schemas.microsoft.com/office/drawing/2014/main" id="{D9491F86-070F-90C3-89C5-5D7A0769856D}"/>
              </a:ext>
            </a:extLst>
          </p:cNvPr>
          <p:cNvSpPr>
            <a:spLocks noGrp="1"/>
          </p:cNvSpPr>
          <p:nvPr>
            <p:ph idx="1"/>
          </p:nvPr>
        </p:nvSpPr>
        <p:spPr/>
        <p:txBody>
          <a:bodyPr/>
          <a:lstStyle/>
          <a:p>
            <a:r>
              <a:rPr lang="en-US" dirty="0"/>
              <a:t>AHFA will utilize HOME-ARP funds to fund competitive applications until all HOME-ARP funds are awarded to the development of new construction of affordable rental housing units and fund Operating and Replacement Reserve Accounts for the benefit of HOME-ARP Qualifying Populations.</a:t>
            </a:r>
          </a:p>
          <a:p>
            <a:r>
              <a:rPr lang="en-US" dirty="0"/>
              <a:t>All rental housing must be new construction and will be required to meet AHFA’s current Design Quality Standards and Construction Manual.</a:t>
            </a:r>
          </a:p>
          <a:p>
            <a:r>
              <a:rPr lang="en-US" dirty="0"/>
              <a:t>May be considered for use in conjunction with Housing Credits, HOME, and/or National Housing Trust Fund Allocations.</a:t>
            </a:r>
          </a:p>
        </p:txBody>
      </p:sp>
    </p:spTree>
    <p:extLst>
      <p:ext uri="{BB962C8B-B14F-4D97-AF65-F5344CB8AC3E}">
        <p14:creationId xmlns:p14="http://schemas.microsoft.com/office/powerpoint/2010/main" val="4292525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F703B-2092-74BF-EEB9-2256215F948A}"/>
              </a:ext>
            </a:extLst>
          </p:cNvPr>
          <p:cNvSpPr>
            <a:spLocks noGrp="1"/>
          </p:cNvSpPr>
          <p:nvPr>
            <p:ph type="title"/>
          </p:nvPr>
        </p:nvSpPr>
        <p:spPr>
          <a:xfrm>
            <a:off x="622570" y="838646"/>
            <a:ext cx="3709991" cy="5180709"/>
          </a:xfrm>
        </p:spPr>
        <p:txBody>
          <a:bodyPr>
            <a:normAutofit/>
          </a:bodyPr>
          <a:lstStyle/>
          <a:p>
            <a:r>
              <a:rPr lang="en-US" dirty="0"/>
              <a:t>HOME-ARP </a:t>
            </a:r>
            <a:br>
              <a:rPr lang="en-US" dirty="0"/>
            </a:br>
            <a:r>
              <a:rPr lang="en-US" dirty="0"/>
              <a:t>Qualifying Populations</a:t>
            </a:r>
          </a:p>
        </p:txBody>
      </p:sp>
      <p:sp useBgFill="1">
        <p:nvSpPr>
          <p:cNvPr id="13"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CB9B15FC-29C8-B5A6-E28C-DE2072973F7E}"/>
              </a:ext>
            </a:extLst>
          </p:cNvPr>
          <p:cNvSpPr>
            <a:spLocks noGrp="1"/>
          </p:cNvSpPr>
          <p:nvPr>
            <p:ph idx="1"/>
          </p:nvPr>
        </p:nvSpPr>
        <p:spPr>
          <a:xfrm>
            <a:off x="5163671" y="838647"/>
            <a:ext cx="5823328" cy="5180708"/>
          </a:xfrm>
        </p:spPr>
        <p:txBody>
          <a:bodyPr anchor="ctr">
            <a:noAutofit/>
          </a:bodyPr>
          <a:lstStyle/>
          <a:p>
            <a:pPr marL="0" indent="0">
              <a:buNone/>
            </a:pPr>
            <a:r>
              <a:rPr lang="en-US" dirty="0">
                <a:solidFill>
                  <a:schemeClr val="tx2"/>
                </a:solidFill>
                <a:hlinkClick r:id="rId2"/>
              </a:rPr>
              <a:t>Notice CPD-22-13:</a:t>
            </a:r>
            <a:endParaRPr lang="en-US" dirty="0">
              <a:solidFill>
                <a:schemeClr val="tx2"/>
              </a:solidFill>
            </a:endParaRPr>
          </a:p>
          <a:p>
            <a:pPr marL="457200" indent="-457200">
              <a:buFont typeface="+mj-lt"/>
              <a:buAutoNum type="arabicPeriod"/>
            </a:pPr>
            <a:r>
              <a:rPr lang="en-US" dirty="0">
                <a:solidFill>
                  <a:schemeClr val="tx2"/>
                </a:solidFill>
              </a:rPr>
              <a:t>Person(s) who may be Homeless</a:t>
            </a:r>
          </a:p>
          <a:p>
            <a:pPr marL="457200" indent="-457200">
              <a:buFont typeface="+mj-lt"/>
              <a:buAutoNum type="arabicPeriod"/>
            </a:pPr>
            <a:r>
              <a:rPr lang="en-US" dirty="0">
                <a:solidFill>
                  <a:schemeClr val="tx2"/>
                </a:solidFill>
              </a:rPr>
              <a:t>Person(s) at risk of Homelessness</a:t>
            </a:r>
          </a:p>
          <a:p>
            <a:pPr marL="457200" indent="-457200">
              <a:buFont typeface="+mj-lt"/>
              <a:buAutoNum type="arabicPeriod"/>
            </a:pPr>
            <a:r>
              <a:rPr lang="en-US" dirty="0">
                <a:solidFill>
                  <a:schemeClr val="tx2"/>
                </a:solidFill>
              </a:rPr>
              <a:t>Person(s) Fleeing, or Attempting to Flee, Domestic Violence, Dating Violence, Sexual Assault, Stalking, or Human Trafficking</a:t>
            </a:r>
          </a:p>
          <a:p>
            <a:pPr marL="457200" indent="-457200">
              <a:buFont typeface="+mj-lt"/>
              <a:buAutoNum type="arabicPeriod"/>
            </a:pPr>
            <a:r>
              <a:rPr lang="en-US" dirty="0">
                <a:solidFill>
                  <a:schemeClr val="tx2"/>
                </a:solidFill>
              </a:rPr>
              <a:t>Other Populations</a:t>
            </a:r>
          </a:p>
          <a:p>
            <a:pPr marL="685800" lvl="1" indent="-457200">
              <a:buFont typeface="+mj-lt"/>
              <a:buAutoNum type="arabicParenR"/>
            </a:pPr>
            <a:r>
              <a:rPr lang="en-US" sz="2200" dirty="0">
                <a:solidFill>
                  <a:schemeClr val="tx2"/>
                </a:solidFill>
              </a:rPr>
              <a:t> Other Families Requiring Services or Housing Assistance to Prevent Homelessness</a:t>
            </a:r>
          </a:p>
          <a:p>
            <a:pPr marL="685800" lvl="1" indent="-457200">
              <a:buFont typeface="+mj-lt"/>
              <a:buAutoNum type="arabicParenR"/>
            </a:pPr>
            <a:r>
              <a:rPr lang="en-US" sz="2200" dirty="0">
                <a:solidFill>
                  <a:schemeClr val="tx2"/>
                </a:solidFill>
              </a:rPr>
              <a:t>Person(s) at Greatest Risk of Housing Instability</a:t>
            </a:r>
          </a:p>
          <a:p>
            <a:pPr marL="228600" lvl="1" indent="0">
              <a:buNone/>
            </a:pPr>
            <a:endParaRPr lang="en-US" sz="2200" dirty="0">
              <a:solidFill>
                <a:schemeClr val="tx2"/>
              </a:solidFill>
            </a:endParaRPr>
          </a:p>
          <a:p>
            <a:pPr marL="228600" lvl="1" indent="0">
              <a:buNone/>
            </a:pPr>
            <a:r>
              <a:rPr lang="en-US" sz="2200" dirty="0">
                <a:solidFill>
                  <a:schemeClr val="tx2"/>
                </a:solidFill>
              </a:rPr>
              <a:t>*Veterans and Families that include a Veteran Family Member that meet the criteria for one of the qualifying populations described above are eligible to receive HOME-ARP assistance.</a:t>
            </a:r>
          </a:p>
        </p:txBody>
      </p:sp>
    </p:spTree>
    <p:extLst>
      <p:ext uri="{BB962C8B-B14F-4D97-AF65-F5344CB8AC3E}">
        <p14:creationId xmlns:p14="http://schemas.microsoft.com/office/powerpoint/2010/main" val="212134313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57838-A6E6-2099-860C-5A852A20D0E0}"/>
              </a:ext>
            </a:extLst>
          </p:cNvPr>
          <p:cNvSpPr>
            <a:spLocks noGrp="1"/>
          </p:cNvSpPr>
          <p:nvPr>
            <p:ph idx="1"/>
          </p:nvPr>
        </p:nvSpPr>
        <p:spPr>
          <a:xfrm>
            <a:off x="2282793" y="2011680"/>
            <a:ext cx="7486359" cy="4206240"/>
          </a:xfrm>
        </p:spPr>
        <p:txBody>
          <a:bodyPr/>
          <a:lstStyle/>
          <a:p>
            <a:pPr marL="0" indent="0">
              <a:buNone/>
            </a:pPr>
            <a:r>
              <a:rPr lang="en-US" dirty="0"/>
              <a:t>AHFA, as Alabama’s designated administrator of the LIHTC program, then allocates these credits by conducting a competitive application cycle that ensures credits are distributed throughout the state to areas with the greatest needs. AHFA implements allocation plans each year, which include selection criteria, an evaluation process, design quality standards, environmental requirements, and compliance monitoring procedures.</a:t>
            </a:r>
          </a:p>
        </p:txBody>
      </p:sp>
      <p:pic>
        <p:nvPicPr>
          <p:cNvPr id="4" name="Picture 3">
            <a:extLst>
              <a:ext uri="{FF2B5EF4-FFF2-40B4-BE49-F238E27FC236}">
                <a16:creationId xmlns:a16="http://schemas.microsoft.com/office/drawing/2014/main" id="{7506717B-2CA3-B980-6171-79F7D28659DB}"/>
              </a:ext>
            </a:extLst>
          </p:cNvPr>
          <p:cNvPicPr>
            <a:picLocks noChangeAspect="1"/>
          </p:cNvPicPr>
          <p:nvPr/>
        </p:nvPicPr>
        <p:blipFill>
          <a:blip r:embed="rId2"/>
          <a:stretch>
            <a:fillRect/>
          </a:stretch>
        </p:blipFill>
        <p:spPr>
          <a:xfrm>
            <a:off x="2282793" y="190111"/>
            <a:ext cx="7486359" cy="1613522"/>
          </a:xfrm>
          <a:prstGeom prst="rect">
            <a:avLst/>
          </a:prstGeom>
        </p:spPr>
      </p:pic>
    </p:spTree>
    <p:extLst>
      <p:ext uri="{BB962C8B-B14F-4D97-AF65-F5344CB8AC3E}">
        <p14:creationId xmlns:p14="http://schemas.microsoft.com/office/powerpoint/2010/main" val="3139191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C36B-63CB-00BB-2FDD-1B4DB1CBE5D2}"/>
              </a:ext>
            </a:extLst>
          </p:cNvPr>
          <p:cNvSpPr>
            <a:spLocks noGrp="1"/>
          </p:cNvSpPr>
          <p:nvPr>
            <p:ph type="title"/>
          </p:nvPr>
        </p:nvSpPr>
        <p:spPr>
          <a:xfrm>
            <a:off x="1202919" y="284176"/>
            <a:ext cx="9784080" cy="1508760"/>
          </a:xfrm>
        </p:spPr>
        <p:txBody>
          <a:bodyPr>
            <a:normAutofit/>
          </a:bodyPr>
          <a:lstStyle/>
          <a:p>
            <a:r>
              <a:rPr lang="en-US" dirty="0"/>
              <a:t>HOME-</a:t>
            </a:r>
            <a:r>
              <a:rPr lang="en-US" dirty="0" err="1"/>
              <a:t>arp</a:t>
            </a:r>
            <a:br>
              <a:rPr lang="en-US" dirty="0"/>
            </a:br>
            <a:r>
              <a:rPr lang="en-US" dirty="0"/>
              <a:t>PRIMARY TEAM MEMBERS</a:t>
            </a:r>
          </a:p>
        </p:txBody>
      </p:sp>
      <p:pic>
        <p:nvPicPr>
          <p:cNvPr id="7" name="Graphic 6" descr="Construction Worker">
            <a:extLst>
              <a:ext uri="{FF2B5EF4-FFF2-40B4-BE49-F238E27FC236}">
                <a16:creationId xmlns:a16="http://schemas.microsoft.com/office/drawing/2014/main" id="{75A0C648-35FA-FA30-8301-54D1686337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1486" y="2483632"/>
            <a:ext cx="3045384" cy="3045384"/>
          </a:xfrm>
          <a:prstGeom prst="rect">
            <a:avLst/>
          </a:prstGeom>
        </p:spPr>
      </p:pic>
      <p:sp>
        <p:nvSpPr>
          <p:cNvPr id="3" name="Content Placeholder 2">
            <a:extLst>
              <a:ext uri="{FF2B5EF4-FFF2-40B4-BE49-F238E27FC236}">
                <a16:creationId xmlns:a16="http://schemas.microsoft.com/office/drawing/2014/main" id="{3A357CE5-83AA-83CE-58F6-12E2E4B87502}"/>
              </a:ext>
            </a:extLst>
          </p:cNvPr>
          <p:cNvSpPr>
            <a:spLocks noGrp="1"/>
          </p:cNvSpPr>
          <p:nvPr>
            <p:ph idx="1"/>
          </p:nvPr>
        </p:nvSpPr>
        <p:spPr>
          <a:xfrm>
            <a:off x="4772025" y="2011680"/>
            <a:ext cx="6524625" cy="4206240"/>
          </a:xfrm>
        </p:spPr>
        <p:txBody>
          <a:bodyPr>
            <a:normAutofit/>
          </a:bodyPr>
          <a:lstStyle/>
          <a:p>
            <a:pPr marL="0" indent="0">
              <a:buNone/>
            </a:pPr>
            <a:r>
              <a:rPr lang="en-US" dirty="0"/>
              <a:t>Each application must consist of the following primary team members:</a:t>
            </a:r>
          </a:p>
          <a:p>
            <a:pPr marL="685800" lvl="1" indent="-457200">
              <a:buFont typeface="+mj-lt"/>
              <a:buAutoNum type="arabicPeriod"/>
            </a:pPr>
            <a:r>
              <a:rPr lang="en-US" sz="2200" dirty="0"/>
              <a:t> An owner/developer with construction/development and affordable housing experience; </a:t>
            </a:r>
          </a:p>
          <a:p>
            <a:pPr marL="685800" lvl="1" indent="-457200">
              <a:buFont typeface="+mj-lt"/>
              <a:buAutoNum type="arabicPeriod"/>
            </a:pPr>
            <a:r>
              <a:rPr lang="en-US" sz="2200" dirty="0"/>
              <a:t>A representative non-profit or other entity representing or advocating for the needs of a specific qualifying population group; and</a:t>
            </a:r>
          </a:p>
          <a:p>
            <a:pPr marL="685800" lvl="1" indent="-457200">
              <a:buFont typeface="+mj-lt"/>
              <a:buAutoNum type="arabicPeriod"/>
            </a:pPr>
            <a:r>
              <a:rPr lang="en-US" sz="2200" dirty="0"/>
              <a:t>A supportive services entity/provider for the ongoing support of the designated qualifying population group.</a:t>
            </a:r>
          </a:p>
        </p:txBody>
      </p:sp>
    </p:spTree>
    <p:extLst>
      <p:ext uri="{BB962C8B-B14F-4D97-AF65-F5344CB8AC3E}">
        <p14:creationId xmlns:p14="http://schemas.microsoft.com/office/powerpoint/2010/main" val="2681001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1E6F-F411-9994-54CA-3C703072BD41}"/>
              </a:ext>
            </a:extLst>
          </p:cNvPr>
          <p:cNvSpPr>
            <a:spLocks noGrp="1"/>
          </p:cNvSpPr>
          <p:nvPr>
            <p:ph type="ctrTitle"/>
          </p:nvPr>
        </p:nvSpPr>
        <p:spPr/>
        <p:txBody>
          <a:bodyPr/>
          <a:lstStyle/>
          <a:p>
            <a:r>
              <a:rPr lang="en-US" dirty="0"/>
              <a:t>National Housing Trust Fund (</a:t>
            </a:r>
            <a:r>
              <a:rPr lang="en-US" dirty="0" err="1"/>
              <a:t>Htf</a:t>
            </a:r>
            <a:r>
              <a:rPr lang="en-US" dirty="0"/>
              <a:t>) requirements</a:t>
            </a:r>
          </a:p>
        </p:txBody>
      </p:sp>
    </p:spTree>
    <p:extLst>
      <p:ext uri="{BB962C8B-B14F-4D97-AF65-F5344CB8AC3E}">
        <p14:creationId xmlns:p14="http://schemas.microsoft.com/office/powerpoint/2010/main" val="3987946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1BD9-43A4-7CFE-E91A-060D0CE20DCB}"/>
              </a:ext>
            </a:extLst>
          </p:cNvPr>
          <p:cNvSpPr>
            <a:spLocks noGrp="1"/>
          </p:cNvSpPr>
          <p:nvPr>
            <p:ph type="title"/>
          </p:nvPr>
        </p:nvSpPr>
        <p:spPr/>
        <p:txBody>
          <a:bodyPr/>
          <a:lstStyle/>
          <a:p>
            <a:r>
              <a:rPr lang="en-US" dirty="0" err="1"/>
              <a:t>Htf</a:t>
            </a:r>
            <a:r>
              <a:rPr lang="en-US" dirty="0"/>
              <a:t> requirements </a:t>
            </a:r>
            <a:br>
              <a:rPr lang="en-US" dirty="0"/>
            </a:br>
            <a:r>
              <a:rPr lang="en-US" sz="3200" dirty="0"/>
              <a:t>overview</a:t>
            </a:r>
          </a:p>
        </p:txBody>
      </p:sp>
      <p:sp>
        <p:nvSpPr>
          <p:cNvPr id="3" name="Content Placeholder 2">
            <a:extLst>
              <a:ext uri="{FF2B5EF4-FFF2-40B4-BE49-F238E27FC236}">
                <a16:creationId xmlns:a16="http://schemas.microsoft.com/office/drawing/2014/main" id="{95670730-04E9-FABF-927C-204D8F665EF4}"/>
              </a:ext>
            </a:extLst>
          </p:cNvPr>
          <p:cNvSpPr>
            <a:spLocks noGrp="1"/>
          </p:cNvSpPr>
          <p:nvPr>
            <p:ph idx="1"/>
          </p:nvPr>
        </p:nvSpPr>
        <p:spPr>
          <a:xfrm>
            <a:off x="1202919" y="2011680"/>
            <a:ext cx="9784080" cy="4389120"/>
          </a:xfrm>
        </p:spPr>
        <p:txBody>
          <a:bodyPr>
            <a:normAutofit/>
          </a:bodyPr>
          <a:lstStyle/>
          <a:p>
            <a:r>
              <a:rPr lang="en-US" dirty="0"/>
              <a:t>Federal Program</a:t>
            </a:r>
          </a:p>
          <a:p>
            <a:r>
              <a:rPr lang="en-US" dirty="0"/>
              <a:t>Goal is to increase decent, safe, and sanitary affordable housing for extremely low-income (ELI) and very low-income (VLI) households.</a:t>
            </a:r>
          </a:p>
          <a:p>
            <a:r>
              <a:rPr lang="en-US" dirty="0"/>
              <a:t>May be used for a production of new construction rental housing.</a:t>
            </a:r>
          </a:p>
          <a:p>
            <a:r>
              <a:rPr lang="en-US" dirty="0"/>
              <a:t>Must adhere to a minimum 30-year affordability period.</a:t>
            </a:r>
          </a:p>
          <a:p>
            <a:r>
              <a:rPr lang="en-US" dirty="0"/>
              <a:t>Reduce the number of homeless individuals and families.</a:t>
            </a:r>
          </a:p>
          <a:p>
            <a:r>
              <a:rPr lang="en-US" dirty="0"/>
              <a:t>Alabama’s program further encourages provision of veteran housing.</a:t>
            </a:r>
          </a:p>
        </p:txBody>
      </p:sp>
    </p:spTree>
    <p:extLst>
      <p:ext uri="{BB962C8B-B14F-4D97-AF65-F5344CB8AC3E}">
        <p14:creationId xmlns:p14="http://schemas.microsoft.com/office/powerpoint/2010/main" val="4128004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0C77-CF16-19A4-7DEB-A3167A2FD01D}"/>
              </a:ext>
            </a:extLst>
          </p:cNvPr>
          <p:cNvSpPr>
            <a:spLocks noGrp="1"/>
          </p:cNvSpPr>
          <p:nvPr>
            <p:ph type="title"/>
          </p:nvPr>
        </p:nvSpPr>
        <p:spPr/>
        <p:txBody>
          <a:bodyPr/>
          <a:lstStyle/>
          <a:p>
            <a:r>
              <a:rPr lang="en-US" dirty="0" err="1"/>
              <a:t>Htf</a:t>
            </a:r>
            <a:r>
              <a:rPr lang="en-US" dirty="0"/>
              <a:t> requirements </a:t>
            </a:r>
            <a:br>
              <a:rPr lang="en-US" dirty="0"/>
            </a:br>
            <a:r>
              <a:rPr lang="en-US" sz="3200" dirty="0"/>
              <a:t>overview</a:t>
            </a:r>
          </a:p>
        </p:txBody>
      </p:sp>
      <p:sp>
        <p:nvSpPr>
          <p:cNvPr id="3" name="Content Placeholder 2">
            <a:extLst>
              <a:ext uri="{FF2B5EF4-FFF2-40B4-BE49-F238E27FC236}">
                <a16:creationId xmlns:a16="http://schemas.microsoft.com/office/drawing/2014/main" id="{89ED4996-D221-5971-3A9F-2DA102AE5737}"/>
              </a:ext>
            </a:extLst>
          </p:cNvPr>
          <p:cNvSpPr>
            <a:spLocks noGrp="1"/>
          </p:cNvSpPr>
          <p:nvPr>
            <p:ph idx="1"/>
          </p:nvPr>
        </p:nvSpPr>
        <p:spPr/>
        <p:txBody>
          <a:bodyPr/>
          <a:lstStyle/>
          <a:p>
            <a:r>
              <a:rPr lang="en-US" dirty="0"/>
              <a:t>Focus of the AHFA HTF Plans target ELI veteran populations, homeless populations, and populations with mental or physical disabilities.</a:t>
            </a:r>
          </a:p>
          <a:p>
            <a:r>
              <a:rPr lang="en-US" dirty="0"/>
              <a:t>AHFA offers a rolling application process open to stand-alone applicants or combining with other AHFA programs.</a:t>
            </a:r>
          </a:p>
          <a:p>
            <a:r>
              <a:rPr lang="en-US" dirty="0"/>
              <a:t> HTF Application requirements and materials are available on the </a:t>
            </a:r>
            <a:r>
              <a:rPr lang="en-US" dirty="0">
                <a:hlinkClick r:id="rId2"/>
              </a:rPr>
              <a:t>AHFA website. </a:t>
            </a:r>
            <a:endParaRPr lang="en-US" dirty="0"/>
          </a:p>
          <a:p>
            <a:pPr marL="0" indent="0">
              <a:buNone/>
            </a:pPr>
            <a:endParaRPr lang="en-US" dirty="0"/>
          </a:p>
        </p:txBody>
      </p:sp>
    </p:spTree>
    <p:extLst>
      <p:ext uri="{BB962C8B-B14F-4D97-AF65-F5344CB8AC3E}">
        <p14:creationId xmlns:p14="http://schemas.microsoft.com/office/powerpoint/2010/main" val="375400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9DC5-DCAB-233B-0C96-5F0F92958FB0}"/>
              </a:ext>
            </a:extLst>
          </p:cNvPr>
          <p:cNvSpPr>
            <a:spLocks noGrp="1"/>
          </p:cNvSpPr>
          <p:nvPr>
            <p:ph type="title"/>
          </p:nvPr>
        </p:nvSpPr>
        <p:spPr>
          <a:xfrm>
            <a:off x="1202919" y="284176"/>
            <a:ext cx="9784080" cy="1508760"/>
          </a:xfrm>
        </p:spPr>
        <p:txBody>
          <a:bodyPr>
            <a:normAutofit/>
          </a:bodyPr>
          <a:lstStyle/>
          <a:p>
            <a:r>
              <a:rPr lang="en-US" dirty="0" err="1"/>
              <a:t>Htf</a:t>
            </a:r>
            <a:r>
              <a:rPr lang="en-US" dirty="0"/>
              <a:t> requirements </a:t>
            </a:r>
            <a:br>
              <a:rPr lang="en-US" dirty="0"/>
            </a:br>
            <a:r>
              <a:rPr lang="en-US"/>
              <a:t>eligible activities</a:t>
            </a:r>
          </a:p>
        </p:txBody>
      </p:sp>
      <p:graphicFrame>
        <p:nvGraphicFramePr>
          <p:cNvPr id="5" name="Content Placeholder 2">
            <a:extLst>
              <a:ext uri="{FF2B5EF4-FFF2-40B4-BE49-F238E27FC236}">
                <a16:creationId xmlns:a16="http://schemas.microsoft.com/office/drawing/2014/main" id="{5261E17C-C058-1452-4C9F-FBB0396C7470}"/>
              </a:ext>
            </a:extLst>
          </p:cNvPr>
          <p:cNvGraphicFramePr>
            <a:graphicFrameLocks noGrp="1"/>
          </p:cNvGraphicFramePr>
          <p:nvPr>
            <p:ph idx="1"/>
            <p:extLst>
              <p:ext uri="{D42A27DB-BD31-4B8C-83A1-F6EECF244321}">
                <p14:modId xmlns:p14="http://schemas.microsoft.com/office/powerpoint/2010/main" val="1830646533"/>
              </p:ext>
            </p:extLst>
          </p:nvPr>
        </p:nvGraphicFramePr>
        <p:xfrm>
          <a:off x="1202919" y="2104103"/>
          <a:ext cx="9784169" cy="4237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18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6110-98BF-C6F1-186C-73CD210DE05F}"/>
              </a:ext>
            </a:extLst>
          </p:cNvPr>
          <p:cNvSpPr>
            <a:spLocks noGrp="1"/>
          </p:cNvSpPr>
          <p:nvPr>
            <p:ph type="title"/>
          </p:nvPr>
        </p:nvSpPr>
        <p:spPr/>
        <p:txBody>
          <a:bodyPr/>
          <a:lstStyle/>
          <a:p>
            <a:r>
              <a:rPr lang="en-US" dirty="0" err="1"/>
              <a:t>Htf</a:t>
            </a:r>
            <a:r>
              <a:rPr lang="en-US" dirty="0"/>
              <a:t> requirements </a:t>
            </a:r>
            <a:br>
              <a:rPr lang="en-US" dirty="0"/>
            </a:br>
            <a:r>
              <a:rPr lang="en-US" sz="3200" dirty="0"/>
              <a:t>eligible recipients</a:t>
            </a:r>
            <a:endParaRPr lang="en-US" dirty="0"/>
          </a:p>
        </p:txBody>
      </p:sp>
      <p:sp>
        <p:nvSpPr>
          <p:cNvPr id="3" name="Content Placeholder 2">
            <a:extLst>
              <a:ext uri="{FF2B5EF4-FFF2-40B4-BE49-F238E27FC236}">
                <a16:creationId xmlns:a16="http://schemas.microsoft.com/office/drawing/2014/main" id="{AEAD37DD-E31E-F18B-0938-8A0770FB3936}"/>
              </a:ext>
            </a:extLst>
          </p:cNvPr>
          <p:cNvSpPr>
            <a:spLocks noGrp="1"/>
          </p:cNvSpPr>
          <p:nvPr>
            <p:ph idx="1"/>
          </p:nvPr>
        </p:nvSpPr>
        <p:spPr>
          <a:xfrm>
            <a:off x="1042219" y="2011680"/>
            <a:ext cx="9944780" cy="4457946"/>
          </a:xfrm>
        </p:spPr>
        <p:txBody>
          <a:bodyPr>
            <a:normAutofit/>
          </a:bodyPr>
          <a:lstStyle/>
          <a:p>
            <a:pPr marL="0" indent="0">
              <a:buNone/>
            </a:pPr>
            <a:r>
              <a:rPr lang="en-US" dirty="0"/>
              <a:t>Recipients must:</a:t>
            </a:r>
          </a:p>
          <a:p>
            <a:pPr marL="685800" lvl="1" indent="-457200">
              <a:buFont typeface="+mj-lt"/>
              <a:buAutoNum type="arabicPeriod"/>
            </a:pPr>
            <a:r>
              <a:rPr lang="en-US" sz="2200" dirty="0"/>
              <a:t>Assure compliance with HTF requirements from application throughout a minimum 30-year compliance period.</a:t>
            </a:r>
          </a:p>
          <a:p>
            <a:pPr marL="685800" lvl="1" indent="-457200">
              <a:buFont typeface="+mj-lt"/>
              <a:buAutoNum type="arabicPeriod"/>
            </a:pPr>
            <a:r>
              <a:rPr lang="en-US" sz="2200" dirty="0"/>
              <a:t>Demonstrate ability and financial capacity to undertake, comply and manage the activity.</a:t>
            </a:r>
          </a:p>
          <a:p>
            <a:pPr marL="685800" lvl="1" indent="-457200">
              <a:buFont typeface="+mj-lt"/>
              <a:buAutoNum type="arabicPeriod"/>
            </a:pPr>
            <a:r>
              <a:rPr lang="en-US" sz="2200" dirty="0"/>
              <a:t>Demonstrate familiarity with other programs which may be used in concert with HTF.</a:t>
            </a:r>
          </a:p>
          <a:p>
            <a:pPr marL="685800" lvl="1" indent="-457200">
              <a:buFont typeface="+mj-lt"/>
              <a:buAutoNum type="arabicPeriod"/>
            </a:pPr>
            <a:r>
              <a:rPr lang="en-US" sz="2200" dirty="0"/>
              <a:t>Demonstrate experience and capacity to conduct HTF activity through multifamily rental housing history.</a:t>
            </a:r>
          </a:p>
          <a:p>
            <a:pPr marL="685800" lvl="1" indent="-457200">
              <a:buFont typeface="+mj-lt"/>
              <a:buAutoNum type="arabicPeriod"/>
            </a:pPr>
            <a:r>
              <a:rPr lang="en-US" sz="2200" dirty="0"/>
              <a:t>Must be in good standing with AHFA and other state housing finance authorities, ADECA, HUD, and USDA Rural Development.</a:t>
            </a:r>
          </a:p>
          <a:p>
            <a:pPr marL="685800" lvl="1" indent="-457200">
              <a:buFont typeface="+mj-lt"/>
              <a:buAutoNum type="arabicPeriod"/>
            </a:pPr>
            <a:r>
              <a:rPr lang="en-US" sz="2200" dirty="0"/>
              <a:t>Must be determined credit worthy, financially sound and lawful.</a:t>
            </a:r>
          </a:p>
          <a:p>
            <a:endParaRPr lang="en-US" dirty="0"/>
          </a:p>
        </p:txBody>
      </p:sp>
    </p:spTree>
    <p:extLst>
      <p:ext uri="{BB962C8B-B14F-4D97-AF65-F5344CB8AC3E}">
        <p14:creationId xmlns:p14="http://schemas.microsoft.com/office/powerpoint/2010/main" val="2480175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5DA0C-3FBD-544F-1600-19F8C4987A7D}"/>
              </a:ext>
            </a:extLst>
          </p:cNvPr>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2200" spc="150" dirty="0" err="1">
                <a:solidFill>
                  <a:schemeClr val="tx2"/>
                </a:solidFill>
              </a:rPr>
              <a:t>Htf</a:t>
            </a:r>
            <a:r>
              <a:rPr lang="en-US" sz="2200" spc="150" dirty="0">
                <a:solidFill>
                  <a:schemeClr val="tx2"/>
                </a:solidFill>
              </a:rPr>
              <a:t> requirements </a:t>
            </a:r>
            <a:br>
              <a:rPr lang="en-US" sz="2200" spc="150" dirty="0">
                <a:solidFill>
                  <a:schemeClr val="tx2"/>
                </a:solidFill>
              </a:rPr>
            </a:br>
            <a:r>
              <a:rPr lang="en-US" sz="2200" spc="150" dirty="0">
                <a:solidFill>
                  <a:schemeClr val="tx2"/>
                </a:solidFill>
              </a:rPr>
              <a:t>housing priorities 2024</a:t>
            </a:r>
          </a:p>
        </p:txBody>
      </p:sp>
      <p:sp>
        <p:nvSpPr>
          <p:cNvPr id="12" name="Rectangle 1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CFDB8DC-192E-162A-C063-E45BE93D7A52}"/>
              </a:ext>
            </a:extLst>
          </p:cNvPr>
          <p:cNvGraphicFramePr>
            <a:graphicFrameLocks noGrp="1"/>
          </p:cNvGraphicFramePr>
          <p:nvPr>
            <p:extLst>
              <p:ext uri="{D42A27DB-BD31-4B8C-83A1-F6EECF244321}">
                <p14:modId xmlns:p14="http://schemas.microsoft.com/office/powerpoint/2010/main" val="126196646"/>
              </p:ext>
            </p:extLst>
          </p:nvPr>
        </p:nvGraphicFramePr>
        <p:xfrm>
          <a:off x="321733" y="687094"/>
          <a:ext cx="11548533" cy="4550008"/>
        </p:xfrm>
        <a:graphic>
          <a:graphicData uri="http://schemas.openxmlformats.org/drawingml/2006/table">
            <a:tbl>
              <a:tblPr firstRow="1" bandRow="1">
                <a:tableStyleId>{5C22544A-7EE6-4342-B048-85BDC9FD1C3A}</a:tableStyleId>
              </a:tblPr>
              <a:tblGrid>
                <a:gridCol w="5067603">
                  <a:extLst>
                    <a:ext uri="{9D8B030D-6E8A-4147-A177-3AD203B41FA5}">
                      <a16:colId xmlns:a16="http://schemas.microsoft.com/office/drawing/2014/main" val="2883156083"/>
                    </a:ext>
                  </a:extLst>
                </a:gridCol>
                <a:gridCol w="1331492">
                  <a:extLst>
                    <a:ext uri="{9D8B030D-6E8A-4147-A177-3AD203B41FA5}">
                      <a16:colId xmlns:a16="http://schemas.microsoft.com/office/drawing/2014/main" val="3045471618"/>
                    </a:ext>
                  </a:extLst>
                </a:gridCol>
                <a:gridCol w="5149438">
                  <a:extLst>
                    <a:ext uri="{9D8B030D-6E8A-4147-A177-3AD203B41FA5}">
                      <a16:colId xmlns:a16="http://schemas.microsoft.com/office/drawing/2014/main" val="181054638"/>
                    </a:ext>
                  </a:extLst>
                </a:gridCol>
              </a:tblGrid>
              <a:tr h="293834">
                <a:tc>
                  <a:txBody>
                    <a:bodyPr/>
                    <a:lstStyle/>
                    <a:p>
                      <a:r>
                        <a:rPr lang="en-US" sz="1300"/>
                        <a:t>Category</a:t>
                      </a:r>
                    </a:p>
                  </a:txBody>
                  <a:tcPr marL="66780" marR="66780" marT="33390" marB="33390"/>
                </a:tc>
                <a:tc>
                  <a:txBody>
                    <a:bodyPr/>
                    <a:lstStyle/>
                    <a:p>
                      <a:r>
                        <a:rPr lang="en-US" sz="1300"/>
                        <a:t>Points</a:t>
                      </a:r>
                    </a:p>
                  </a:txBody>
                  <a:tcPr marL="66780" marR="66780" marT="33390" marB="33390"/>
                </a:tc>
                <a:tc>
                  <a:txBody>
                    <a:bodyPr/>
                    <a:lstStyle/>
                    <a:p>
                      <a:r>
                        <a:rPr lang="en-US" sz="1300"/>
                        <a:t>Criterion</a:t>
                      </a:r>
                    </a:p>
                  </a:txBody>
                  <a:tcPr marL="66780" marR="66780" marT="33390" marB="33390"/>
                </a:tc>
                <a:extLst>
                  <a:ext uri="{0D108BD9-81ED-4DB2-BD59-A6C34878D82A}">
                    <a16:rowId xmlns:a16="http://schemas.microsoft.com/office/drawing/2014/main" val="273875286"/>
                  </a:ext>
                </a:extLst>
              </a:tr>
              <a:tr h="293834">
                <a:tc>
                  <a:txBody>
                    <a:bodyPr/>
                    <a:lstStyle/>
                    <a:p>
                      <a:r>
                        <a:rPr lang="en-US" sz="1300" dirty="0"/>
                        <a:t>Geographic Diversity</a:t>
                      </a:r>
                    </a:p>
                  </a:txBody>
                  <a:tcPr marL="66780" marR="66780" marT="33390" marB="33390"/>
                </a:tc>
                <a:tc>
                  <a:txBody>
                    <a:bodyPr/>
                    <a:lstStyle/>
                    <a:p>
                      <a:r>
                        <a:rPr lang="en-US" sz="1300" dirty="0"/>
                        <a:t>10</a:t>
                      </a:r>
                    </a:p>
                  </a:txBody>
                  <a:tcPr marL="66780" marR="66780" marT="33390" marB="33390"/>
                </a:tc>
                <a:tc>
                  <a:txBody>
                    <a:bodyPr/>
                    <a:lstStyle/>
                    <a:p>
                      <a:r>
                        <a:rPr lang="en-US" sz="1300" dirty="0"/>
                        <a:t>Non-metropolitan areas</a:t>
                      </a:r>
                    </a:p>
                  </a:txBody>
                  <a:tcPr marL="66780" marR="66780" marT="33390" marB="33390"/>
                </a:tc>
                <a:extLst>
                  <a:ext uri="{0D108BD9-81ED-4DB2-BD59-A6C34878D82A}">
                    <a16:rowId xmlns:a16="http://schemas.microsoft.com/office/drawing/2014/main" val="3075983702"/>
                  </a:ext>
                </a:extLst>
              </a:tr>
              <a:tr h="405134">
                <a:tc>
                  <a:txBody>
                    <a:bodyPr/>
                    <a:lstStyle/>
                    <a:p>
                      <a:r>
                        <a:rPr lang="en-US" sz="1300" dirty="0"/>
                        <a:t>Applicant Capacity- </a:t>
                      </a:r>
                      <a:r>
                        <a:rPr lang="en-US" sz="1000" dirty="0"/>
                        <a:t>ELI veterans</a:t>
                      </a:r>
                    </a:p>
                  </a:txBody>
                  <a:tcPr marL="66780" marR="66780" marT="33390" marB="33390"/>
                </a:tc>
                <a:tc>
                  <a:txBody>
                    <a:bodyPr/>
                    <a:lstStyle/>
                    <a:p>
                      <a:r>
                        <a:rPr lang="en-US" sz="1300" dirty="0"/>
                        <a:t>25</a:t>
                      </a:r>
                    </a:p>
                  </a:txBody>
                  <a:tcPr marL="66780" marR="66780" marT="33390" marB="33390"/>
                </a:tc>
                <a:tc>
                  <a:txBody>
                    <a:bodyPr/>
                    <a:lstStyle/>
                    <a:p>
                      <a:r>
                        <a:rPr lang="en-US" sz="1300" dirty="0"/>
                        <a:t>Show evidence of having served ELI veterans and describe their strategy for addressing housing problems for ELI veterans. </a:t>
                      </a:r>
                    </a:p>
                  </a:txBody>
                  <a:tcPr marL="66780" marR="66780" marT="33390" marB="33390"/>
                </a:tc>
                <a:extLst>
                  <a:ext uri="{0D108BD9-81ED-4DB2-BD59-A6C34878D82A}">
                    <a16:rowId xmlns:a16="http://schemas.microsoft.com/office/drawing/2014/main" val="591129023"/>
                  </a:ext>
                </a:extLst>
              </a:tr>
              <a:tr h="560955">
                <a:tc>
                  <a:txBody>
                    <a:bodyPr/>
                    <a:lstStyle/>
                    <a:p>
                      <a:r>
                        <a:rPr lang="en-US" sz="1300" dirty="0"/>
                        <a:t>Applicant Capacity- </a:t>
                      </a:r>
                      <a:r>
                        <a:rPr lang="en-US" sz="1000" dirty="0"/>
                        <a:t>ELI populations with physical or mental disabilities</a:t>
                      </a:r>
                    </a:p>
                  </a:txBody>
                  <a:tcPr marL="66780" marR="66780" marT="33390" marB="33390"/>
                </a:tc>
                <a:tc>
                  <a:txBody>
                    <a:bodyPr/>
                    <a:lstStyle/>
                    <a:p>
                      <a:r>
                        <a:rPr lang="en-US" sz="1300" dirty="0"/>
                        <a:t>15</a:t>
                      </a:r>
                    </a:p>
                  </a:txBody>
                  <a:tcPr marL="66780" marR="66780" marT="33390" marB="33390"/>
                </a:tc>
                <a:tc>
                  <a:txBody>
                    <a:bodyPr/>
                    <a:lstStyle/>
                    <a:p>
                      <a:r>
                        <a:rPr lang="en-US" sz="1300" dirty="0"/>
                        <a:t>Show evidence of having served ELI populations with physical or mental disabilities and describe their strategy for addressing housing problems for populations with physical or mental disabilities.</a:t>
                      </a:r>
                    </a:p>
                  </a:txBody>
                  <a:tcPr marL="66780" marR="66780" marT="33390" marB="33390"/>
                </a:tc>
                <a:extLst>
                  <a:ext uri="{0D108BD9-81ED-4DB2-BD59-A6C34878D82A}">
                    <a16:rowId xmlns:a16="http://schemas.microsoft.com/office/drawing/2014/main" val="2165383941"/>
                  </a:ext>
                </a:extLst>
              </a:tr>
              <a:tr h="605475">
                <a:tc>
                  <a:txBody>
                    <a:bodyPr/>
                    <a:lstStyle/>
                    <a:p>
                      <a:r>
                        <a:rPr lang="en-US" sz="1300" dirty="0"/>
                        <a:t>Applicant Capacity- </a:t>
                      </a:r>
                      <a:r>
                        <a:rPr lang="en-US" sz="1000" dirty="0"/>
                        <a:t>Other ELI under served  populations, such as, persons who are experiencing homelessness or at risk of  homelessness, those transitioning out of the foster care system, etc. </a:t>
                      </a:r>
                    </a:p>
                  </a:txBody>
                  <a:tcPr marL="66780" marR="66780" marT="33390" marB="33390"/>
                </a:tc>
                <a:tc>
                  <a:txBody>
                    <a:bodyPr/>
                    <a:lstStyle/>
                    <a:p>
                      <a:r>
                        <a:rPr lang="en-US" sz="1300" dirty="0"/>
                        <a:t>10</a:t>
                      </a:r>
                    </a:p>
                  </a:txBody>
                  <a:tcPr marL="66780" marR="66780" marT="33390" marB="33390"/>
                </a:tc>
                <a:tc>
                  <a:txBody>
                    <a:bodyPr/>
                    <a:lstStyle/>
                    <a:p>
                      <a:r>
                        <a:rPr lang="en-US" sz="1300" dirty="0"/>
                        <a:t>Show evidence of having served other ELI underserved populations and describe their strategy for addressing housing problems for ELI underserved populations. </a:t>
                      </a:r>
                    </a:p>
                  </a:txBody>
                  <a:tcPr marL="66780" marR="66780" marT="33390" marB="33390"/>
                </a:tc>
                <a:extLst>
                  <a:ext uri="{0D108BD9-81ED-4DB2-BD59-A6C34878D82A}">
                    <a16:rowId xmlns:a16="http://schemas.microsoft.com/office/drawing/2014/main" val="592493289"/>
                  </a:ext>
                </a:extLst>
              </a:tr>
              <a:tr h="494175">
                <a:tc>
                  <a:txBody>
                    <a:bodyPr/>
                    <a:lstStyle/>
                    <a:p>
                      <a:r>
                        <a:rPr lang="en-US" sz="1300" dirty="0"/>
                        <a:t>Rental Assistance</a:t>
                      </a:r>
                    </a:p>
                  </a:txBody>
                  <a:tcPr marL="66780" marR="66780" marT="33390" marB="33390"/>
                </a:tc>
                <a:tc>
                  <a:txBody>
                    <a:bodyPr/>
                    <a:lstStyle/>
                    <a:p>
                      <a:r>
                        <a:rPr lang="en-US" sz="1300" dirty="0"/>
                        <a:t>25</a:t>
                      </a:r>
                    </a:p>
                  </a:txBody>
                  <a:tcPr marL="66780" marR="66780" marT="33390" marB="33390"/>
                </a:tc>
                <a:tc>
                  <a:txBody>
                    <a:bodyPr/>
                    <a:lstStyle/>
                    <a:p>
                      <a:r>
                        <a:rPr lang="en-US" sz="1300" dirty="0"/>
                        <a:t>Secured federal, state, local project- based and/ or rental assistance vouchers.</a:t>
                      </a:r>
                    </a:p>
                  </a:txBody>
                  <a:tcPr marL="66780" marR="66780" marT="33390" marB="33390"/>
                </a:tc>
                <a:extLst>
                  <a:ext uri="{0D108BD9-81ED-4DB2-BD59-A6C34878D82A}">
                    <a16:rowId xmlns:a16="http://schemas.microsoft.com/office/drawing/2014/main" val="2448739724"/>
                  </a:ext>
                </a:extLst>
              </a:tr>
              <a:tr h="494175">
                <a:tc>
                  <a:txBody>
                    <a:bodyPr/>
                    <a:lstStyle/>
                    <a:p>
                      <a:r>
                        <a:rPr lang="en-US" sz="1300" dirty="0"/>
                        <a:t>Duration of HTF Affordability Period</a:t>
                      </a:r>
                    </a:p>
                  </a:txBody>
                  <a:tcPr marL="66780" marR="66780" marT="33390" marB="33390"/>
                </a:tc>
                <a:tc>
                  <a:txBody>
                    <a:bodyPr/>
                    <a:lstStyle/>
                    <a:p>
                      <a:r>
                        <a:rPr lang="en-US" sz="1300" dirty="0"/>
                        <a:t>5</a:t>
                      </a:r>
                    </a:p>
                  </a:txBody>
                  <a:tcPr marL="66780" marR="66780" marT="33390" marB="33390"/>
                </a:tc>
                <a:tc>
                  <a:txBody>
                    <a:bodyPr/>
                    <a:lstStyle/>
                    <a:p>
                      <a:r>
                        <a:rPr lang="en-US" sz="1300" dirty="0"/>
                        <a:t>Demonstrate capacity to remain financially feasible additional five (5) years beyond the required 30- year period.</a:t>
                      </a:r>
                    </a:p>
                  </a:txBody>
                  <a:tcPr marL="66780" marR="66780" marT="33390" marB="33390"/>
                </a:tc>
                <a:extLst>
                  <a:ext uri="{0D108BD9-81ED-4DB2-BD59-A6C34878D82A}">
                    <a16:rowId xmlns:a16="http://schemas.microsoft.com/office/drawing/2014/main" val="486158226"/>
                  </a:ext>
                </a:extLst>
              </a:tr>
              <a:tr h="694515">
                <a:tc>
                  <a:txBody>
                    <a:bodyPr/>
                    <a:lstStyle/>
                    <a:p>
                      <a:r>
                        <a:rPr lang="en-US" sz="1300" dirty="0"/>
                        <a:t>Leveraging- Other non-federal funding sources</a:t>
                      </a:r>
                    </a:p>
                  </a:txBody>
                  <a:tcPr marL="66780" marR="66780" marT="33390" marB="33390"/>
                </a:tc>
                <a:tc>
                  <a:txBody>
                    <a:bodyPr/>
                    <a:lstStyle/>
                    <a:p>
                      <a:r>
                        <a:rPr lang="en-US" sz="1300" dirty="0"/>
                        <a:t>25</a:t>
                      </a:r>
                    </a:p>
                    <a:p>
                      <a:r>
                        <a:rPr lang="en-US" sz="1300" dirty="0"/>
                        <a:t>15</a:t>
                      </a:r>
                    </a:p>
                    <a:p>
                      <a:r>
                        <a:rPr lang="en-US" sz="1300" dirty="0"/>
                        <a:t>10</a:t>
                      </a:r>
                    </a:p>
                  </a:txBody>
                  <a:tcPr marL="66780" marR="66780" marT="33390" marB="33390"/>
                </a:tc>
                <a:tc>
                  <a:txBody>
                    <a:bodyPr/>
                    <a:lstStyle/>
                    <a:p>
                      <a:r>
                        <a:rPr lang="en-US" sz="1300" dirty="0"/>
                        <a:t>$75,001 + per unit</a:t>
                      </a:r>
                    </a:p>
                    <a:p>
                      <a:r>
                        <a:rPr lang="en-US" sz="1300" dirty="0"/>
                        <a:t>$50,001 - 75,000 per unit</a:t>
                      </a:r>
                    </a:p>
                    <a:p>
                      <a:r>
                        <a:rPr lang="en-US" sz="1300" dirty="0"/>
                        <a:t>$25,000- 50,000 per unit</a:t>
                      </a:r>
                    </a:p>
                  </a:txBody>
                  <a:tcPr marL="66780" marR="66780" marT="33390" marB="33390"/>
                </a:tc>
                <a:extLst>
                  <a:ext uri="{0D108BD9-81ED-4DB2-BD59-A6C34878D82A}">
                    <a16:rowId xmlns:a16="http://schemas.microsoft.com/office/drawing/2014/main" val="2892668773"/>
                  </a:ext>
                </a:extLst>
              </a:tr>
              <a:tr h="494175">
                <a:tc>
                  <a:txBody>
                    <a:bodyPr/>
                    <a:lstStyle/>
                    <a:p>
                      <a:r>
                        <a:rPr lang="en-US" sz="1300" dirty="0"/>
                        <a:t>Limitation on Beneficiaries or Preferences</a:t>
                      </a:r>
                    </a:p>
                  </a:txBody>
                  <a:tcPr marL="66780" marR="66780" marT="33390" marB="33390"/>
                </a:tc>
                <a:tc>
                  <a:txBody>
                    <a:bodyPr/>
                    <a:lstStyle/>
                    <a:p>
                      <a:r>
                        <a:rPr lang="en-US" sz="1300" dirty="0"/>
                        <a:t>25</a:t>
                      </a:r>
                    </a:p>
                  </a:txBody>
                  <a:tcPr marL="66780" marR="66780" marT="33390" marB="33390"/>
                </a:tc>
                <a:tc>
                  <a:txBody>
                    <a:bodyPr/>
                    <a:lstStyle/>
                    <a:p>
                      <a:r>
                        <a:rPr lang="en-US" sz="1300" dirty="0"/>
                        <a:t>Target the rental housing needs of ELI veterans, ELI persons with physical or mental disabilities or other ELI underserved populations.</a:t>
                      </a:r>
                    </a:p>
                  </a:txBody>
                  <a:tcPr marL="66780" marR="66780" marT="33390" marB="33390"/>
                </a:tc>
                <a:extLst>
                  <a:ext uri="{0D108BD9-81ED-4DB2-BD59-A6C34878D82A}">
                    <a16:rowId xmlns:a16="http://schemas.microsoft.com/office/drawing/2014/main" val="3360474869"/>
                  </a:ext>
                </a:extLst>
              </a:tr>
            </a:tbl>
          </a:graphicData>
        </a:graphic>
      </p:graphicFrame>
    </p:spTree>
    <p:extLst>
      <p:ext uri="{BB962C8B-B14F-4D97-AF65-F5344CB8AC3E}">
        <p14:creationId xmlns:p14="http://schemas.microsoft.com/office/powerpoint/2010/main" val="151072348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123FF-783A-1842-8BD8-75240FE7B008}"/>
              </a:ext>
            </a:extLst>
          </p:cNvPr>
          <p:cNvSpPr>
            <a:spLocks noGrp="1"/>
          </p:cNvSpPr>
          <p:nvPr>
            <p:ph type="title"/>
          </p:nvPr>
        </p:nvSpPr>
        <p:spPr>
          <a:xfrm>
            <a:off x="471948" y="284176"/>
            <a:ext cx="4144390" cy="1508760"/>
          </a:xfrm>
        </p:spPr>
        <p:txBody>
          <a:bodyPr>
            <a:noAutofit/>
          </a:bodyPr>
          <a:lstStyle/>
          <a:p>
            <a:r>
              <a:rPr lang="en-US" dirty="0" err="1">
                <a:solidFill>
                  <a:schemeClr val="tx2"/>
                </a:solidFill>
              </a:rPr>
              <a:t>Htf</a:t>
            </a:r>
            <a:r>
              <a:rPr lang="en-US" dirty="0">
                <a:solidFill>
                  <a:schemeClr val="tx2"/>
                </a:solidFill>
              </a:rPr>
              <a:t> requirements- </a:t>
            </a:r>
            <a:br>
              <a:rPr lang="en-US" dirty="0">
                <a:solidFill>
                  <a:schemeClr val="tx2"/>
                </a:solidFill>
              </a:rPr>
            </a:br>
            <a:r>
              <a:rPr lang="en-US" dirty="0">
                <a:solidFill>
                  <a:schemeClr val="tx2"/>
                </a:solidFill>
              </a:rPr>
              <a:t>application</a:t>
            </a:r>
          </a:p>
        </p:txBody>
      </p:sp>
      <p:sp>
        <p:nvSpPr>
          <p:cNvPr id="3" name="Content Placeholder 2">
            <a:extLst>
              <a:ext uri="{FF2B5EF4-FFF2-40B4-BE49-F238E27FC236}">
                <a16:creationId xmlns:a16="http://schemas.microsoft.com/office/drawing/2014/main" id="{6C59BFDF-5556-5FA1-22DD-4AEFD91879C9}"/>
              </a:ext>
            </a:extLst>
          </p:cNvPr>
          <p:cNvSpPr>
            <a:spLocks noGrp="1"/>
          </p:cNvSpPr>
          <p:nvPr>
            <p:ph idx="1"/>
          </p:nvPr>
        </p:nvSpPr>
        <p:spPr>
          <a:xfrm>
            <a:off x="634277" y="2011680"/>
            <a:ext cx="3676678" cy="4206240"/>
          </a:xfrm>
        </p:spPr>
        <p:txBody>
          <a:bodyPr>
            <a:noAutofit/>
          </a:bodyPr>
          <a:lstStyle/>
          <a:p>
            <a:pPr marL="0" indent="0">
              <a:buClr>
                <a:schemeClr val="bg1">
                  <a:lumMod val="95000"/>
                </a:schemeClr>
              </a:buClr>
              <a:buNone/>
            </a:pPr>
            <a:r>
              <a:rPr lang="en-US" dirty="0">
                <a:solidFill>
                  <a:schemeClr val="bg1"/>
                </a:solidFill>
              </a:rPr>
              <a:t>HTF Applications are accepted for:</a:t>
            </a:r>
          </a:p>
          <a:p>
            <a:pPr marL="685800" lvl="1" indent="-457200">
              <a:buClr>
                <a:schemeClr val="bg1">
                  <a:lumMod val="95000"/>
                </a:schemeClr>
              </a:buClr>
              <a:buFont typeface="+mj-lt"/>
              <a:buAutoNum type="arabicPeriod"/>
            </a:pPr>
            <a:r>
              <a:rPr lang="en-US" sz="2200" dirty="0">
                <a:solidFill>
                  <a:schemeClr val="bg1"/>
                </a:solidFill>
              </a:rPr>
              <a:t>Stand-alone HTF applicants</a:t>
            </a:r>
          </a:p>
          <a:p>
            <a:pPr lvl="3">
              <a:buClr>
                <a:schemeClr val="bg1">
                  <a:lumMod val="95000"/>
                </a:schemeClr>
              </a:buClr>
            </a:pPr>
            <a:r>
              <a:rPr lang="en-US" sz="2200" dirty="0">
                <a:solidFill>
                  <a:schemeClr val="bg1"/>
                </a:solidFill>
              </a:rPr>
              <a:t>Stand- alone applicants are those that only apply for HTF as the sole source of AHFA funding. </a:t>
            </a:r>
          </a:p>
          <a:p>
            <a:pPr marL="685800" lvl="1" indent="-457200">
              <a:buClr>
                <a:schemeClr val="bg1">
                  <a:lumMod val="95000"/>
                </a:schemeClr>
              </a:buClr>
              <a:buFont typeface="+mj-lt"/>
              <a:buAutoNum type="arabicPeriod"/>
            </a:pPr>
            <a:r>
              <a:rPr lang="en-US" sz="2200" dirty="0">
                <a:solidFill>
                  <a:schemeClr val="bg1"/>
                </a:solidFill>
              </a:rPr>
              <a:t>Previously funded (not Placed in Service) applicants which received HC or HOME/HC Awards</a:t>
            </a:r>
          </a:p>
        </p:txBody>
      </p:sp>
      <p:sp>
        <p:nvSpPr>
          <p:cNvPr id="14" name="Rectangle 13">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Graphic 6" descr="House">
            <a:extLst>
              <a:ext uri="{FF2B5EF4-FFF2-40B4-BE49-F238E27FC236}">
                <a16:creationId xmlns:a16="http://schemas.microsoft.com/office/drawing/2014/main" id="{8386D367-E0C2-7997-2598-23F4F331D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4526" y="598634"/>
            <a:ext cx="5619286" cy="5619286"/>
          </a:xfrm>
          <a:prstGeom prst="rect">
            <a:avLst/>
          </a:prstGeom>
        </p:spPr>
      </p:pic>
    </p:spTree>
    <p:extLst>
      <p:ext uri="{BB962C8B-B14F-4D97-AF65-F5344CB8AC3E}">
        <p14:creationId xmlns:p14="http://schemas.microsoft.com/office/powerpoint/2010/main" val="3412599771"/>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a:lstStyle/>
          <a:p>
            <a:r>
              <a:rPr lang="en-US" dirty="0"/>
              <a:t>Ahfa multifamily bond program </a:t>
            </a:r>
            <a:br>
              <a:rPr lang="en-US" dirty="0"/>
            </a:br>
            <a:r>
              <a:rPr lang="en-US" dirty="0"/>
              <a:t>(mf bonds)</a:t>
            </a:r>
          </a:p>
        </p:txBody>
      </p:sp>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245805" y="2046914"/>
            <a:ext cx="7413524" cy="4809628"/>
          </a:xfrm>
        </p:spPr>
        <p:txBody>
          <a:bodyPr>
            <a:normAutofit fontScale="70000" lnSpcReduction="20000"/>
          </a:bodyPr>
          <a:lstStyle/>
          <a:p>
            <a:r>
              <a:rPr lang="en-US" sz="2300" dirty="0"/>
              <a:t>The 4% component of the Housing Credit Program can only be triggered using tax-exempt private activity multifamily Housing Bonds. Because multifamily Housing Bonds are limited by the Private Activity Bond volume cap, the four percent Credit is not subject to the Housing Credit ceiling. Not only do Housing Bonds make possible the production of substantial numbers of new Housing Credit properties, but they are essential to state efforts to preserve affordable housing.</a:t>
            </a:r>
          </a:p>
          <a:p>
            <a:r>
              <a:rPr lang="en-US" sz="2300" dirty="0"/>
              <a:t>AHFA issues multifamily housing revenue bonds (bonds) on a project-specific basis for the acquisition, renovation, and new construction of affordable rental housing.</a:t>
            </a:r>
          </a:p>
          <a:p>
            <a:r>
              <a:rPr lang="en-US" sz="2300" dirty="0"/>
              <a:t>Bonds provide debt financing to developers using proceeds from the sale of tax-exempt bonds in exchange for developers reserving a portion of their units for tenants earning less than the area’s median income.</a:t>
            </a:r>
          </a:p>
          <a:p>
            <a:r>
              <a:rPr lang="en-US" sz="2300" dirty="0"/>
              <a:t>Because most of these bonds are tax-exempt, developers may also qualify for housing credits. The sale of these credits offer developers additional funds to produce affordable rental housing. Combining these funding sources ensures programs benefit the greatest number of Alabamians possible by encouraging the leveraging of additional loan, grant, and philanthropic sources.</a:t>
            </a:r>
          </a:p>
          <a:p>
            <a:pPr marL="0" indent="0">
              <a:buNone/>
            </a:pPr>
            <a:endParaRPr lang="en-US" dirty="0"/>
          </a:p>
          <a:p>
            <a:pPr marL="0" indent="0">
              <a:buNone/>
            </a:pPr>
            <a:r>
              <a:rPr lang="en-US" dirty="0"/>
              <a:t> </a:t>
            </a:r>
            <a:r>
              <a:rPr lang="en-US" dirty="0">
                <a:hlinkClick r:id="rId2"/>
              </a:rPr>
              <a:t>Download the Multifamily Bond Allocation Policy</a:t>
            </a:r>
            <a:endParaRPr lang="en-US" dirty="0"/>
          </a:p>
        </p:txBody>
      </p:sp>
      <p:pic>
        <p:nvPicPr>
          <p:cNvPr id="3" name="Picture 2">
            <a:extLst>
              <a:ext uri="{FF2B5EF4-FFF2-40B4-BE49-F238E27FC236}">
                <a16:creationId xmlns:a16="http://schemas.microsoft.com/office/drawing/2014/main" id="{01D4F453-D4DB-C69D-A03C-9D196111362B}"/>
              </a:ext>
            </a:extLst>
          </p:cNvPr>
          <p:cNvPicPr>
            <a:picLocks noChangeAspect="1"/>
          </p:cNvPicPr>
          <p:nvPr/>
        </p:nvPicPr>
        <p:blipFill>
          <a:blip r:embed="rId3"/>
          <a:stretch>
            <a:fillRect/>
          </a:stretch>
        </p:blipFill>
        <p:spPr>
          <a:xfrm>
            <a:off x="7884367" y="1792936"/>
            <a:ext cx="2562807" cy="5073518"/>
          </a:xfrm>
          <a:prstGeom prst="rect">
            <a:avLst/>
          </a:prstGeom>
        </p:spPr>
      </p:pic>
    </p:spTree>
    <p:extLst>
      <p:ext uri="{BB962C8B-B14F-4D97-AF65-F5344CB8AC3E}">
        <p14:creationId xmlns:p14="http://schemas.microsoft.com/office/powerpoint/2010/main" val="3603801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AFB3-7444-FAA6-5FCE-0323AF20EB57}"/>
              </a:ext>
            </a:extLst>
          </p:cNvPr>
          <p:cNvSpPr>
            <a:spLocks noGrp="1"/>
          </p:cNvSpPr>
          <p:nvPr>
            <p:ph type="title"/>
          </p:nvPr>
        </p:nvSpPr>
        <p:spPr/>
        <p:txBody>
          <a:bodyPr/>
          <a:lstStyle/>
          <a:p>
            <a:r>
              <a:rPr lang="en-US" dirty="0" err="1"/>
              <a:t>Mf</a:t>
            </a:r>
            <a:r>
              <a:rPr lang="en-US" dirty="0"/>
              <a:t> bonds &amp; how to apply</a:t>
            </a:r>
          </a:p>
        </p:txBody>
      </p:sp>
      <p:sp>
        <p:nvSpPr>
          <p:cNvPr id="3" name="Content Placeholder 2">
            <a:extLst>
              <a:ext uri="{FF2B5EF4-FFF2-40B4-BE49-F238E27FC236}">
                <a16:creationId xmlns:a16="http://schemas.microsoft.com/office/drawing/2014/main" id="{8AE2FA2C-66DB-1EDA-006A-D7436E2D4B19}"/>
              </a:ext>
            </a:extLst>
          </p:cNvPr>
          <p:cNvSpPr>
            <a:spLocks noGrp="1"/>
          </p:cNvSpPr>
          <p:nvPr>
            <p:ph idx="1"/>
          </p:nvPr>
        </p:nvSpPr>
        <p:spPr/>
        <p:txBody>
          <a:bodyPr/>
          <a:lstStyle/>
          <a:p>
            <a:pPr marL="182880" marR="0" lvl="0" indent="-182880" algn="l" defTabSz="914400" rtl="0" eaLnBrk="1" fontAlgn="auto" latinLnBrk="0" hangingPunct="1">
              <a:lnSpc>
                <a:spcPct val="90000"/>
              </a:lnSpc>
              <a:spcBef>
                <a:spcPts val="1200"/>
              </a:spcBef>
              <a:spcAft>
                <a:spcPts val="200"/>
              </a:spcAft>
              <a:buClr>
                <a:prstClr val="white"/>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The Non-Competitive Application cycle typically occurs on or about March 1 of each year and ends on November 1 of each year, subject to funding availability and specified AHFA eligibility and Application Package requirements.</a:t>
            </a:r>
          </a:p>
          <a:p>
            <a:pPr lvl="1">
              <a:buClr>
                <a:prstClr val="white"/>
              </a:buClr>
              <a:defRPr/>
            </a:pPr>
            <a:r>
              <a:rPr lang="en-US" sz="1800" dirty="0"/>
              <a:t>Multifamily Bond Applications are accepted and processed within the posted specified timeframes on a first-come, first-served and first-closed, first-served basis</a:t>
            </a:r>
          </a:p>
          <a:p>
            <a:pPr marL="228600" lvl="1" indent="0">
              <a:buClr>
                <a:prstClr val="white"/>
              </a:buClr>
              <a:buNone/>
              <a:defRPr/>
            </a:pPr>
            <a:endParaRPr lang="en-US" sz="1800" dirty="0"/>
          </a:p>
          <a:p>
            <a:pPr marL="182880" marR="0" lvl="0" indent="-182880" algn="l" defTabSz="914400" rtl="0" eaLnBrk="1" fontAlgn="auto" latinLnBrk="0" hangingPunct="1">
              <a:lnSpc>
                <a:spcPct val="90000"/>
              </a:lnSpc>
              <a:spcBef>
                <a:spcPts val="1200"/>
              </a:spcBef>
              <a:spcAft>
                <a:spcPts val="200"/>
              </a:spcAft>
              <a:buClr>
                <a:prstClr val="white"/>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All non-competitive applications (i.e., Multifamily Housing Revenue Bond Financing) may complete the full Application Package based on the applicable requirements. </a:t>
            </a:r>
          </a:p>
          <a:p>
            <a:pPr lvl="1">
              <a:spcBef>
                <a:spcPts val="1200"/>
              </a:spcBef>
              <a:spcAft>
                <a:spcPts val="200"/>
              </a:spcAft>
              <a:buClr>
                <a:prstClr val="white"/>
              </a:buClr>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hlinkClick r:id="rId2"/>
              </a:rPr>
              <a:t>Download the Application Profile/Checklist and Accompanying Forms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endParaRPr lang="en-US" dirty="0"/>
          </a:p>
        </p:txBody>
      </p:sp>
      <p:sp>
        <p:nvSpPr>
          <p:cNvPr id="4" name="TextBox 3">
            <a:extLst>
              <a:ext uri="{FF2B5EF4-FFF2-40B4-BE49-F238E27FC236}">
                <a16:creationId xmlns:a16="http://schemas.microsoft.com/office/drawing/2014/main" id="{0E3402C4-50E7-8E7F-824B-25199E688651}"/>
              </a:ext>
            </a:extLst>
          </p:cNvPr>
          <p:cNvSpPr txBox="1"/>
          <p:nvPr/>
        </p:nvSpPr>
        <p:spPr>
          <a:xfrm>
            <a:off x="1039633" y="6000286"/>
            <a:ext cx="10110651" cy="646331"/>
          </a:xfrm>
          <a:prstGeom prst="rect">
            <a:avLst/>
          </a:prstGeom>
          <a:noFill/>
        </p:spPr>
        <p:txBody>
          <a:bodyPr wrap="square" rtlCol="0">
            <a:spAutoFit/>
          </a:bodyPr>
          <a:lstStyle/>
          <a:p>
            <a:r>
              <a:rPr lang="en-US" dirty="0"/>
              <a:t>*Please keep in mind that AHFA makes no representations or warranties regarding the availability of private activity bond cap for allocation pursuant to the Multifamily Tax-Exempt Bond Authority Program.</a:t>
            </a:r>
          </a:p>
        </p:txBody>
      </p:sp>
    </p:spTree>
    <p:extLst>
      <p:ext uri="{BB962C8B-B14F-4D97-AF65-F5344CB8AC3E}">
        <p14:creationId xmlns:p14="http://schemas.microsoft.com/office/powerpoint/2010/main" val="2047803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F5EF35B-201C-44F0-B571-2B74F9527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0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844DBA-B908-8299-4D67-6B358FD777BA}"/>
              </a:ext>
            </a:extLst>
          </p:cNvPr>
          <p:cNvSpPr txBox="1"/>
          <p:nvPr/>
        </p:nvSpPr>
        <p:spPr>
          <a:xfrm>
            <a:off x="647639" y="1088890"/>
            <a:ext cx="5598957" cy="5129029"/>
          </a:xfrm>
          <a:prstGeom prst="rect">
            <a:avLst/>
          </a:prstGeom>
        </p:spPr>
        <p:txBody>
          <a:bodyPr vert="horz" lIns="91440" tIns="45720" rIns="91440" bIns="45720" rtlCol="0">
            <a:normAutofit fontScale="92500" lnSpcReduction="10000"/>
          </a:bodyPr>
          <a:lstStyle/>
          <a:p>
            <a:pPr defTabSz="914400">
              <a:lnSpc>
                <a:spcPct val="90000"/>
              </a:lnSpc>
              <a:spcAft>
                <a:spcPts val="600"/>
              </a:spcAft>
              <a:buClr>
                <a:schemeClr val="tx1"/>
              </a:buClr>
            </a:pPr>
            <a:r>
              <a:rPr lang="en-US" sz="2400" dirty="0">
                <a:solidFill>
                  <a:schemeClr val="bg1"/>
                </a:solidFill>
              </a:rPr>
              <a:t>The housing credit offers a dollar-for-dollar reduction in a taxpayer’s income tax liability in return for making a long-term investment in affordable rental housing. State agencies award Housing Credits to developers, who then sell the credits to private investors in exchange for funding for the construction and rehabilitation of affordable housing. These funds allow developers to borrow less money and pass through the savings in lower rents for low‐income tenants. Investors, in turn, receive a 10‐year tax credit based on the cost of constructing or rehabilitating apartments that cannot be rented to anyone whose income exceeds 60% of area median income (AMI).</a:t>
            </a:r>
          </a:p>
          <a:p>
            <a:pPr indent="-182880" defTabSz="914400">
              <a:lnSpc>
                <a:spcPct val="90000"/>
              </a:lnSpc>
              <a:spcAft>
                <a:spcPts val="600"/>
              </a:spcAft>
              <a:buClr>
                <a:schemeClr val="tx1"/>
              </a:buClr>
              <a:buFont typeface="Wingdings" pitchFamily="2" charset="2"/>
              <a:buChar char=""/>
            </a:pPr>
            <a:endParaRPr lang="en-US" sz="1700" dirty="0">
              <a:solidFill>
                <a:schemeClr val="bg1"/>
              </a:solidFill>
            </a:endParaRPr>
          </a:p>
          <a:p>
            <a:pPr defTabSz="914400">
              <a:lnSpc>
                <a:spcPct val="90000"/>
              </a:lnSpc>
              <a:spcAft>
                <a:spcPts val="600"/>
              </a:spcAft>
              <a:buClr>
                <a:schemeClr val="tx1"/>
              </a:buClr>
            </a:pPr>
            <a:r>
              <a:rPr lang="en-US" sz="1500" dirty="0">
                <a:solidFill>
                  <a:schemeClr val="bg1"/>
                </a:solidFill>
              </a:rPr>
              <a:t>Please Note: The figures in infographics are for demonstration purposes only and do not reflect actual project funding.</a:t>
            </a:r>
          </a:p>
        </p:txBody>
      </p:sp>
      <p:sp>
        <p:nvSpPr>
          <p:cNvPr id="30" name="Rectangle 29">
            <a:extLst>
              <a:ext uri="{FF2B5EF4-FFF2-40B4-BE49-F238E27FC236}">
                <a16:creationId xmlns:a16="http://schemas.microsoft.com/office/drawing/2014/main" id="{4BF33555-1B12-49B5-BADE-CEAB32216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1186" y="0"/>
            <a:ext cx="53008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EAD75A-37E1-F0B2-AFFA-7234A233F418}"/>
              </a:ext>
            </a:extLst>
          </p:cNvPr>
          <p:cNvPicPr>
            <a:picLocks noChangeAspect="1"/>
          </p:cNvPicPr>
          <p:nvPr/>
        </p:nvPicPr>
        <p:blipFill rotWithShape="1">
          <a:blip r:embed="rId2"/>
          <a:srcRect b="4610"/>
          <a:stretch/>
        </p:blipFill>
        <p:spPr>
          <a:xfrm>
            <a:off x="6885275" y="1023456"/>
            <a:ext cx="5300813" cy="3389153"/>
          </a:xfrm>
          <a:prstGeom prst="rect">
            <a:avLst/>
          </a:prstGeom>
        </p:spPr>
      </p:pic>
      <p:sp>
        <p:nvSpPr>
          <p:cNvPr id="2" name="Content Placeholder 2">
            <a:extLst>
              <a:ext uri="{FF2B5EF4-FFF2-40B4-BE49-F238E27FC236}">
                <a16:creationId xmlns:a16="http://schemas.microsoft.com/office/drawing/2014/main" id="{40671AD8-3E2C-08D9-1F88-F34A24A291CE}"/>
              </a:ext>
            </a:extLst>
          </p:cNvPr>
          <p:cNvSpPr txBox="1">
            <a:spLocks/>
          </p:cNvSpPr>
          <p:nvPr/>
        </p:nvSpPr>
        <p:spPr>
          <a:xfrm>
            <a:off x="2282793" y="2011680"/>
            <a:ext cx="7486359" cy="4206240"/>
          </a:xfrm>
          <a:prstGeom prst="rect">
            <a:avLst/>
          </a:prstGeom>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endParaRPr lang="en-US" dirty="0"/>
          </a:p>
        </p:txBody>
      </p:sp>
    </p:spTree>
    <p:extLst>
      <p:ext uri="{BB962C8B-B14F-4D97-AF65-F5344CB8AC3E}">
        <p14:creationId xmlns:p14="http://schemas.microsoft.com/office/powerpoint/2010/main" val="58369019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FA83-E210-5DE3-9185-02925AB350CB}"/>
              </a:ext>
            </a:extLst>
          </p:cNvPr>
          <p:cNvSpPr>
            <a:spLocks noGrp="1"/>
          </p:cNvSpPr>
          <p:nvPr>
            <p:ph type="title"/>
          </p:nvPr>
        </p:nvSpPr>
        <p:spPr/>
        <p:txBody>
          <a:bodyPr/>
          <a:lstStyle/>
          <a:p>
            <a:r>
              <a:rPr lang="en-US" dirty="0" err="1"/>
              <a:t>Mf</a:t>
            </a:r>
            <a:r>
              <a:rPr lang="en-US" dirty="0"/>
              <a:t> bonds &amp; how to apply</a:t>
            </a:r>
          </a:p>
        </p:txBody>
      </p:sp>
      <p:sp>
        <p:nvSpPr>
          <p:cNvPr id="3" name="Content Placeholder 2">
            <a:extLst>
              <a:ext uri="{FF2B5EF4-FFF2-40B4-BE49-F238E27FC236}">
                <a16:creationId xmlns:a16="http://schemas.microsoft.com/office/drawing/2014/main" id="{B43E5ACF-0090-5373-662A-7EE5765FE97A}"/>
              </a:ext>
            </a:extLst>
          </p:cNvPr>
          <p:cNvSpPr>
            <a:spLocks noGrp="1"/>
          </p:cNvSpPr>
          <p:nvPr>
            <p:ph idx="1"/>
          </p:nvPr>
        </p:nvSpPr>
        <p:spPr/>
        <p:txBody>
          <a:bodyPr>
            <a:normAutofit/>
          </a:bodyPr>
          <a:lstStyle/>
          <a:p>
            <a:r>
              <a:rPr lang="en-US" dirty="0"/>
              <a:t>The initial step for any applicant seeking tax-exempt bond volume cap allocation from AHFA is to submit a written application for a declaration of official intent. The application will not be deemed submitted until it is complete. A non-refundable application fee of $10,000 in the form of a check made payable to AHFA must be submitted with the completed application.</a:t>
            </a:r>
          </a:p>
          <a:p>
            <a:r>
              <a:rPr lang="en-US" dirty="0"/>
              <a:t>If AHFA determines that the application is complete and otherwise satisfactory, AHFA will execute and deliver a written declaration of official intent with respect to the proposed project and bond issue no sooner than 30 days after the date on which the application is deemed complete.</a:t>
            </a:r>
          </a:p>
        </p:txBody>
      </p:sp>
      <p:sp>
        <p:nvSpPr>
          <p:cNvPr id="4" name="TextBox 3">
            <a:extLst>
              <a:ext uri="{FF2B5EF4-FFF2-40B4-BE49-F238E27FC236}">
                <a16:creationId xmlns:a16="http://schemas.microsoft.com/office/drawing/2014/main" id="{08B505C5-E120-51F4-65F0-D8961830E0B5}"/>
              </a:ext>
            </a:extLst>
          </p:cNvPr>
          <p:cNvSpPr txBox="1"/>
          <p:nvPr/>
        </p:nvSpPr>
        <p:spPr>
          <a:xfrm>
            <a:off x="1039633" y="6000286"/>
            <a:ext cx="10110651" cy="646331"/>
          </a:xfrm>
          <a:prstGeom prst="rect">
            <a:avLst/>
          </a:prstGeom>
          <a:noFill/>
        </p:spPr>
        <p:txBody>
          <a:bodyPr wrap="square" rtlCol="0">
            <a:spAutoFit/>
          </a:bodyPr>
          <a:lstStyle/>
          <a:p>
            <a:r>
              <a:rPr lang="en-US" dirty="0"/>
              <a:t>*Please keep in mind that AHFA makes no representations or warranties regarding the availability of private activity bond cap for allocation pursuant to the Multifamily Tax-Exempt Bond Authority Program.</a:t>
            </a:r>
          </a:p>
        </p:txBody>
      </p:sp>
    </p:spTree>
    <p:extLst>
      <p:ext uri="{BB962C8B-B14F-4D97-AF65-F5344CB8AC3E}">
        <p14:creationId xmlns:p14="http://schemas.microsoft.com/office/powerpoint/2010/main" val="81940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755D1-6575-121D-BC6F-B35E4CD09220}"/>
              </a:ext>
            </a:extLst>
          </p:cNvPr>
          <p:cNvSpPr>
            <a:spLocks noGrp="1"/>
          </p:cNvSpPr>
          <p:nvPr>
            <p:ph type="title"/>
          </p:nvPr>
        </p:nvSpPr>
        <p:spPr>
          <a:xfrm>
            <a:off x="147484" y="284176"/>
            <a:ext cx="4468853" cy="1508760"/>
          </a:xfrm>
        </p:spPr>
        <p:txBody>
          <a:bodyPr>
            <a:noAutofit/>
          </a:bodyPr>
          <a:lstStyle/>
          <a:p>
            <a:r>
              <a:rPr lang="en-US" sz="3600" dirty="0">
                <a:solidFill>
                  <a:schemeClr val="tx2"/>
                </a:solidFill>
              </a:rPr>
              <a:t>Ahfa competitive application cycle</a:t>
            </a:r>
          </a:p>
        </p:txBody>
      </p:sp>
      <p:sp>
        <p:nvSpPr>
          <p:cNvPr id="3" name="Content Placeholder 2">
            <a:extLst>
              <a:ext uri="{FF2B5EF4-FFF2-40B4-BE49-F238E27FC236}">
                <a16:creationId xmlns:a16="http://schemas.microsoft.com/office/drawing/2014/main" id="{F1209FC1-4AE5-6A25-4D4A-47809E0C9EF4}"/>
              </a:ext>
            </a:extLst>
          </p:cNvPr>
          <p:cNvSpPr>
            <a:spLocks noGrp="1"/>
          </p:cNvSpPr>
          <p:nvPr>
            <p:ph idx="1"/>
          </p:nvPr>
        </p:nvSpPr>
        <p:spPr>
          <a:xfrm>
            <a:off x="634277" y="2011680"/>
            <a:ext cx="3676678" cy="4206240"/>
          </a:xfrm>
        </p:spPr>
        <p:txBody>
          <a:bodyPr>
            <a:normAutofit lnSpcReduction="10000"/>
          </a:bodyPr>
          <a:lstStyle/>
          <a:p>
            <a:r>
              <a:rPr lang="en-US" dirty="0">
                <a:solidFill>
                  <a:schemeClr val="bg1"/>
                </a:solidFill>
              </a:rPr>
              <a:t>The AHFA Multifamily Division works on an annual cycle driven by  regulatory program deadlines and AHFA quarterly board meetings.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sz="14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C4B8507-468F-6247-1F4F-048F8A93C451}"/>
              </a:ext>
            </a:extLst>
          </p:cNvPr>
          <p:cNvPicPr>
            <a:picLocks noChangeAspect="1"/>
          </p:cNvPicPr>
          <p:nvPr/>
        </p:nvPicPr>
        <p:blipFill>
          <a:blip r:embed="rId2"/>
          <a:stretch>
            <a:fillRect/>
          </a:stretch>
        </p:blipFill>
        <p:spPr>
          <a:xfrm>
            <a:off x="5262368" y="800583"/>
            <a:ext cx="6283602" cy="5215388"/>
          </a:xfrm>
          <a:prstGeom prst="rect">
            <a:avLst/>
          </a:prstGeom>
        </p:spPr>
      </p:pic>
    </p:spTree>
    <p:extLst>
      <p:ext uri="{BB962C8B-B14F-4D97-AF65-F5344CB8AC3E}">
        <p14:creationId xmlns:p14="http://schemas.microsoft.com/office/powerpoint/2010/main" val="373429824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56B5A-F210-F8AA-298A-E49C4397BFCD}"/>
              </a:ext>
            </a:extLst>
          </p:cNvPr>
          <p:cNvSpPr>
            <a:spLocks noGrp="1"/>
          </p:cNvSpPr>
          <p:nvPr>
            <p:ph type="title"/>
          </p:nvPr>
        </p:nvSpPr>
        <p:spPr>
          <a:xfrm>
            <a:off x="285136" y="284176"/>
            <a:ext cx="4331202" cy="1508760"/>
          </a:xfrm>
        </p:spPr>
        <p:txBody>
          <a:bodyPr>
            <a:noAutofit/>
          </a:bodyPr>
          <a:lstStyle/>
          <a:p>
            <a:r>
              <a:rPr lang="en-US" sz="3600" dirty="0">
                <a:solidFill>
                  <a:schemeClr val="tx2"/>
                </a:solidFill>
              </a:rPr>
              <a:t>Ahfa competitive application cycle</a:t>
            </a:r>
          </a:p>
        </p:txBody>
      </p:sp>
      <p:sp>
        <p:nvSpPr>
          <p:cNvPr id="3" name="Content Placeholder 2">
            <a:extLst>
              <a:ext uri="{FF2B5EF4-FFF2-40B4-BE49-F238E27FC236}">
                <a16:creationId xmlns:a16="http://schemas.microsoft.com/office/drawing/2014/main" id="{4D0D97F5-7256-A812-79D6-4C830F6F450F}"/>
              </a:ext>
            </a:extLst>
          </p:cNvPr>
          <p:cNvSpPr>
            <a:spLocks noGrp="1"/>
          </p:cNvSpPr>
          <p:nvPr>
            <p:ph idx="1"/>
          </p:nvPr>
        </p:nvSpPr>
        <p:spPr>
          <a:xfrm>
            <a:off x="634277" y="2011680"/>
            <a:ext cx="3676678" cy="4206240"/>
          </a:xfrm>
        </p:spPr>
        <p:txBody>
          <a:bodyPr>
            <a:normAutofit lnSpcReduction="10000"/>
          </a:bodyPr>
          <a:lstStyle/>
          <a:p>
            <a:r>
              <a:rPr lang="en-US" dirty="0">
                <a:solidFill>
                  <a:schemeClr val="bg1"/>
                </a:solidFill>
              </a:rPr>
              <a:t>Please sign up for the  </a:t>
            </a:r>
            <a:r>
              <a:rPr lang="en-US" dirty="0">
                <a:solidFill>
                  <a:schemeClr val="bg1"/>
                </a:solidFill>
                <a:hlinkClick r:id="rId2"/>
              </a:rPr>
              <a:t>AHFA Multifamily Mailing List  </a:t>
            </a:r>
            <a:r>
              <a:rPr lang="en-US" dirty="0">
                <a:solidFill>
                  <a:schemeClr val="bg1"/>
                </a:solidFill>
              </a:rPr>
              <a:t>to receive timely information about cycle dates.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sz="14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descr="A diagram of a plan&#10;&#10;Description automatically generated with medium confidence">
            <a:extLst>
              <a:ext uri="{FF2B5EF4-FFF2-40B4-BE49-F238E27FC236}">
                <a16:creationId xmlns:a16="http://schemas.microsoft.com/office/drawing/2014/main" id="{A1220C85-B783-0F66-D6E7-740B2E0170AB}"/>
              </a:ext>
            </a:extLst>
          </p:cNvPr>
          <p:cNvPicPr>
            <a:picLocks noChangeAspect="1"/>
          </p:cNvPicPr>
          <p:nvPr/>
        </p:nvPicPr>
        <p:blipFill>
          <a:blip r:embed="rId3"/>
          <a:stretch>
            <a:fillRect/>
          </a:stretch>
        </p:blipFill>
        <p:spPr>
          <a:xfrm>
            <a:off x="5262368" y="1216871"/>
            <a:ext cx="6283602" cy="4382812"/>
          </a:xfrm>
          <a:prstGeom prst="rect">
            <a:avLst/>
          </a:prstGeom>
        </p:spPr>
      </p:pic>
    </p:spTree>
    <p:extLst>
      <p:ext uri="{BB962C8B-B14F-4D97-AF65-F5344CB8AC3E}">
        <p14:creationId xmlns:p14="http://schemas.microsoft.com/office/powerpoint/2010/main" val="1629826648"/>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3EF46-08C2-92E3-DA77-783F925E7120}"/>
              </a:ext>
            </a:extLst>
          </p:cNvPr>
          <p:cNvSpPr>
            <a:spLocks noGrp="1"/>
          </p:cNvSpPr>
          <p:nvPr>
            <p:ph type="title"/>
          </p:nvPr>
        </p:nvSpPr>
        <p:spPr>
          <a:xfrm>
            <a:off x="285136" y="284176"/>
            <a:ext cx="4331202" cy="1508760"/>
          </a:xfrm>
        </p:spPr>
        <p:txBody>
          <a:bodyPr>
            <a:noAutofit/>
          </a:bodyPr>
          <a:lstStyle/>
          <a:p>
            <a:r>
              <a:rPr lang="en-US" sz="3600" dirty="0" err="1">
                <a:solidFill>
                  <a:schemeClr val="tx2"/>
                </a:solidFill>
              </a:rPr>
              <a:t>Ahfa</a:t>
            </a:r>
            <a:r>
              <a:rPr lang="en-US" sz="3600" dirty="0">
                <a:solidFill>
                  <a:schemeClr val="tx2"/>
                </a:solidFill>
              </a:rPr>
              <a:t> competitive application cycle</a:t>
            </a:r>
          </a:p>
        </p:txBody>
      </p:sp>
      <p:sp>
        <p:nvSpPr>
          <p:cNvPr id="3" name="Content Placeholder 2">
            <a:extLst>
              <a:ext uri="{FF2B5EF4-FFF2-40B4-BE49-F238E27FC236}">
                <a16:creationId xmlns:a16="http://schemas.microsoft.com/office/drawing/2014/main" id="{5DF052C8-B640-6867-2A36-393ED76818BF}"/>
              </a:ext>
            </a:extLst>
          </p:cNvPr>
          <p:cNvSpPr>
            <a:spLocks noGrp="1"/>
          </p:cNvSpPr>
          <p:nvPr>
            <p:ph idx="1"/>
          </p:nvPr>
        </p:nvSpPr>
        <p:spPr>
          <a:xfrm>
            <a:off x="285136" y="2011680"/>
            <a:ext cx="4025819" cy="4846320"/>
          </a:xfrm>
        </p:spPr>
        <p:txBody>
          <a:bodyPr>
            <a:normAutofit fontScale="92500" lnSpcReduction="20000"/>
          </a:bodyPr>
          <a:lstStyle/>
          <a:p>
            <a:r>
              <a:rPr lang="en-US" sz="2400" dirty="0">
                <a:solidFill>
                  <a:schemeClr val="bg1"/>
                </a:solidFill>
              </a:rPr>
              <a:t>Public Input is critical to development of the Plans. This input helps to better address the affordable housing needs in the state and provide Plans that work equitably.  </a:t>
            </a:r>
          </a:p>
          <a:p>
            <a:r>
              <a:rPr lang="en-US" sz="2400" dirty="0">
                <a:solidFill>
                  <a:schemeClr val="bg1"/>
                </a:solidFill>
              </a:rPr>
              <a:t>This timeline roughly represents the annual timing of the Plan Development process. Actual Release dates and Public Comment deadlines are published via Public Notices and to the AHFA Multifamily Mailing List via Multifamily Notices.</a:t>
            </a:r>
          </a:p>
          <a:p>
            <a:pPr marL="0" indent="0">
              <a:buNone/>
            </a:pPr>
            <a:endParaRPr lang="en-US" sz="1500" dirty="0">
              <a:solidFill>
                <a:schemeClr val="bg1"/>
              </a:solidFill>
            </a:endParaRPr>
          </a:p>
          <a:p>
            <a:pPr marL="0" indent="0">
              <a:buNone/>
            </a:pPr>
            <a:r>
              <a:rPr lang="en-US" sz="1500" dirty="0">
                <a:solidFill>
                  <a:schemeClr val="bg1"/>
                </a:solidFill>
              </a:rPr>
              <a:t>Please Note: The dates provided are estimated and for the purposes of illustration only.</a:t>
            </a:r>
          </a:p>
        </p:txBody>
      </p:sp>
      <p:sp>
        <p:nvSpPr>
          <p:cNvPr id="24" name="Rectangle 23">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3C03F2D-7909-8EB0-9789-99B6D4D8325C}"/>
              </a:ext>
            </a:extLst>
          </p:cNvPr>
          <p:cNvPicPr>
            <a:picLocks noChangeAspect="1"/>
          </p:cNvPicPr>
          <p:nvPr/>
        </p:nvPicPr>
        <p:blipFill>
          <a:blip r:embed="rId2"/>
          <a:stretch>
            <a:fillRect/>
          </a:stretch>
        </p:blipFill>
        <p:spPr>
          <a:xfrm>
            <a:off x="5262368" y="2002321"/>
            <a:ext cx="6283602" cy="2811911"/>
          </a:xfrm>
          <a:prstGeom prst="rect">
            <a:avLst/>
          </a:prstGeom>
        </p:spPr>
      </p:pic>
    </p:spTree>
    <p:extLst>
      <p:ext uri="{BB962C8B-B14F-4D97-AF65-F5344CB8AC3E}">
        <p14:creationId xmlns:p14="http://schemas.microsoft.com/office/powerpoint/2010/main" val="17018355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9EA5E-B533-22A0-B74F-54F2903A5AF0}"/>
              </a:ext>
            </a:extLst>
          </p:cNvPr>
          <p:cNvSpPr>
            <a:spLocks noGrp="1"/>
          </p:cNvSpPr>
          <p:nvPr>
            <p:ph type="title"/>
          </p:nvPr>
        </p:nvSpPr>
        <p:spPr>
          <a:xfrm>
            <a:off x="634277" y="284176"/>
            <a:ext cx="3670874" cy="1508760"/>
          </a:xfrm>
        </p:spPr>
        <p:txBody>
          <a:bodyPr>
            <a:normAutofit/>
          </a:bodyPr>
          <a:lstStyle/>
          <a:p>
            <a:r>
              <a:rPr lang="en-US" sz="3100">
                <a:solidFill>
                  <a:schemeClr val="tx2"/>
                </a:solidFill>
              </a:rPr>
              <a:t>Ahfa competitive application cycle</a:t>
            </a:r>
          </a:p>
        </p:txBody>
      </p:sp>
      <p:sp>
        <p:nvSpPr>
          <p:cNvPr id="3" name="Content Placeholder 2">
            <a:extLst>
              <a:ext uri="{FF2B5EF4-FFF2-40B4-BE49-F238E27FC236}">
                <a16:creationId xmlns:a16="http://schemas.microsoft.com/office/drawing/2014/main" id="{2260A485-5208-F3C7-273D-E4F861892F11}"/>
              </a:ext>
            </a:extLst>
          </p:cNvPr>
          <p:cNvSpPr>
            <a:spLocks noGrp="1"/>
          </p:cNvSpPr>
          <p:nvPr>
            <p:ph idx="1"/>
          </p:nvPr>
        </p:nvSpPr>
        <p:spPr>
          <a:xfrm>
            <a:off x="80866" y="2011679"/>
            <a:ext cx="4463460" cy="4669339"/>
          </a:xfrm>
        </p:spPr>
        <p:txBody>
          <a:bodyPr>
            <a:normAutofit fontScale="85000" lnSpcReduction="20000"/>
          </a:bodyPr>
          <a:lstStyle/>
          <a:p>
            <a:r>
              <a:rPr lang="en-US" sz="2600" dirty="0">
                <a:solidFill>
                  <a:schemeClr val="bg1"/>
                </a:solidFill>
              </a:rPr>
              <a:t>The application process in Alabama is highly competitive. Generally, only about half of the applications submitted during an annual cycle will receive funding recommendations based on availability of funds.</a:t>
            </a:r>
          </a:p>
          <a:p>
            <a:endParaRPr lang="en-US" sz="2600" dirty="0">
              <a:solidFill>
                <a:schemeClr val="bg1"/>
              </a:solidFill>
            </a:endParaRPr>
          </a:p>
          <a:p>
            <a:r>
              <a:rPr lang="en-US" sz="2600" dirty="0">
                <a:solidFill>
                  <a:schemeClr val="bg1"/>
                </a:solidFill>
              </a:rPr>
              <a:t>The Application Cycle Due dates roughly fall in the months indicated but are subject to change. Annual Cycle Due Dates are published prior to each cycle.</a:t>
            </a:r>
          </a:p>
          <a:p>
            <a:pPr marL="0" indent="0">
              <a:buNone/>
            </a:pPr>
            <a:endParaRPr lang="en-US" sz="2000" dirty="0">
              <a:solidFill>
                <a:schemeClr val="bg1"/>
              </a:solidFill>
            </a:endParaRPr>
          </a:p>
          <a:p>
            <a:pPr marL="0" indent="0">
              <a:buNone/>
            </a:pPr>
            <a:r>
              <a:rPr lang="en-US" sz="16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1EDD35D-1A7E-66BC-8B4D-D2400B721F9A}"/>
              </a:ext>
            </a:extLst>
          </p:cNvPr>
          <p:cNvPicPr>
            <a:picLocks noChangeAspect="1"/>
          </p:cNvPicPr>
          <p:nvPr/>
        </p:nvPicPr>
        <p:blipFill>
          <a:blip r:embed="rId2"/>
          <a:stretch>
            <a:fillRect/>
          </a:stretch>
        </p:blipFill>
        <p:spPr>
          <a:xfrm>
            <a:off x="4662793" y="2341984"/>
            <a:ext cx="7448342" cy="2313991"/>
          </a:xfrm>
          <a:prstGeom prst="rect">
            <a:avLst/>
          </a:prstGeom>
        </p:spPr>
      </p:pic>
    </p:spTree>
    <p:extLst>
      <p:ext uri="{BB962C8B-B14F-4D97-AF65-F5344CB8AC3E}">
        <p14:creationId xmlns:p14="http://schemas.microsoft.com/office/powerpoint/2010/main" val="356385730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2F50-2A9E-6A86-96EF-435882B266BA}"/>
              </a:ext>
            </a:extLst>
          </p:cNvPr>
          <p:cNvSpPr>
            <a:spLocks noGrp="1"/>
          </p:cNvSpPr>
          <p:nvPr>
            <p:ph type="title"/>
          </p:nvPr>
        </p:nvSpPr>
        <p:spPr/>
        <p:txBody>
          <a:bodyPr/>
          <a:lstStyle/>
          <a:p>
            <a:r>
              <a:rPr lang="en-US" dirty="0"/>
              <a:t>Ahfa program compliance</a:t>
            </a:r>
          </a:p>
        </p:txBody>
      </p:sp>
      <p:sp>
        <p:nvSpPr>
          <p:cNvPr id="5" name="Text Placeholder 4">
            <a:extLst>
              <a:ext uri="{FF2B5EF4-FFF2-40B4-BE49-F238E27FC236}">
                <a16:creationId xmlns:a16="http://schemas.microsoft.com/office/drawing/2014/main" id="{407B5E84-41C8-7394-5BEF-F53896E71014}"/>
              </a:ext>
            </a:extLst>
          </p:cNvPr>
          <p:cNvSpPr>
            <a:spLocks noGrp="1"/>
          </p:cNvSpPr>
          <p:nvPr>
            <p:ph type="body" sz="quarter" idx="3"/>
          </p:nvPr>
        </p:nvSpPr>
        <p:spPr>
          <a:xfrm>
            <a:off x="5896933" y="1716990"/>
            <a:ext cx="4754880" cy="743094"/>
          </a:xfrm>
        </p:spPr>
        <p:txBody>
          <a:bodyPr>
            <a:normAutofit/>
          </a:bodyPr>
          <a:lstStyle/>
          <a:p>
            <a:r>
              <a:rPr lang="en-US" sz="2200" dirty="0"/>
              <a:t>Compliance Monitoring</a:t>
            </a:r>
          </a:p>
        </p:txBody>
      </p:sp>
      <p:sp>
        <p:nvSpPr>
          <p:cNvPr id="6" name="Content Placeholder 5">
            <a:extLst>
              <a:ext uri="{FF2B5EF4-FFF2-40B4-BE49-F238E27FC236}">
                <a16:creationId xmlns:a16="http://schemas.microsoft.com/office/drawing/2014/main" id="{E1471149-A790-B9F7-D1A2-9A12C1248BB9}"/>
              </a:ext>
            </a:extLst>
          </p:cNvPr>
          <p:cNvSpPr>
            <a:spLocks noGrp="1"/>
          </p:cNvSpPr>
          <p:nvPr>
            <p:ph sz="quarter" idx="4"/>
          </p:nvPr>
        </p:nvSpPr>
        <p:spPr>
          <a:xfrm>
            <a:off x="5801032" y="2285017"/>
            <a:ext cx="6154993" cy="4149212"/>
          </a:xfrm>
        </p:spPr>
        <p:txBody>
          <a:bodyPr>
            <a:noAutofit/>
          </a:bodyPr>
          <a:lstStyle/>
          <a:p>
            <a:r>
              <a:rPr lang="en-US" sz="2000" dirty="0"/>
              <a:t>AHFA's compliance staff periodically inspects each development receiving HOME funds and/or Housing Credits to ensure that it is operating in compliance. Monitoring procedures may include mail-in audits, on-site visits and review of tenant incomes, rent records and living conditions. </a:t>
            </a:r>
          </a:p>
          <a:p>
            <a:r>
              <a:rPr lang="en-US" sz="2000" dirty="0"/>
              <a:t>Audits are scheduled at random throughout the year. AHFA audits its Housing Trust Fund or Housing Credit financed developments every three years, and its HOME or Bond financed developments every year.</a:t>
            </a:r>
          </a:p>
          <a:p>
            <a:r>
              <a:rPr lang="en-US" sz="2000" dirty="0"/>
              <a:t>Property owners are responsible for maintaining compliance. AHFA may assist in this effort, but owners should consult their legal or tax counsel for guidance in maintaining compliance with the Internal Revenue Code and program regulations.</a:t>
            </a:r>
          </a:p>
        </p:txBody>
      </p:sp>
      <p:pic>
        <p:nvPicPr>
          <p:cNvPr id="7" name="Picture 6">
            <a:extLst>
              <a:ext uri="{FF2B5EF4-FFF2-40B4-BE49-F238E27FC236}">
                <a16:creationId xmlns:a16="http://schemas.microsoft.com/office/drawing/2014/main" id="{E0480A8B-36A1-B927-8891-2BEB1E0ACE03}"/>
              </a:ext>
            </a:extLst>
          </p:cNvPr>
          <p:cNvPicPr>
            <a:picLocks noChangeAspect="1"/>
          </p:cNvPicPr>
          <p:nvPr/>
        </p:nvPicPr>
        <p:blipFill>
          <a:blip r:embed="rId2"/>
          <a:stretch>
            <a:fillRect/>
          </a:stretch>
        </p:blipFill>
        <p:spPr>
          <a:xfrm>
            <a:off x="746621" y="2883859"/>
            <a:ext cx="4954091" cy="2778710"/>
          </a:xfrm>
          <a:prstGeom prst="rect">
            <a:avLst/>
          </a:prstGeom>
        </p:spPr>
      </p:pic>
    </p:spTree>
    <p:extLst>
      <p:ext uri="{BB962C8B-B14F-4D97-AF65-F5344CB8AC3E}">
        <p14:creationId xmlns:p14="http://schemas.microsoft.com/office/powerpoint/2010/main" val="2459547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165C-9B34-9F9C-D159-CF7D69E6E9EE}"/>
              </a:ext>
            </a:extLst>
          </p:cNvPr>
          <p:cNvSpPr>
            <a:spLocks noGrp="1"/>
          </p:cNvSpPr>
          <p:nvPr>
            <p:ph type="title"/>
          </p:nvPr>
        </p:nvSpPr>
        <p:spPr/>
        <p:txBody>
          <a:bodyPr/>
          <a:lstStyle/>
          <a:p>
            <a:r>
              <a:rPr lang="en-US" dirty="0"/>
              <a:t>Affordable housing impact in Alabama</a:t>
            </a:r>
          </a:p>
        </p:txBody>
      </p:sp>
      <p:sp>
        <p:nvSpPr>
          <p:cNvPr id="4" name="Content Placeholder 3">
            <a:extLst>
              <a:ext uri="{FF2B5EF4-FFF2-40B4-BE49-F238E27FC236}">
                <a16:creationId xmlns:a16="http://schemas.microsoft.com/office/drawing/2014/main" id="{A9141B7D-AA6E-94E4-3999-596248982A69}"/>
              </a:ext>
            </a:extLst>
          </p:cNvPr>
          <p:cNvSpPr>
            <a:spLocks noGrp="1"/>
          </p:cNvSpPr>
          <p:nvPr>
            <p:ph sz="half" idx="2"/>
          </p:nvPr>
        </p:nvSpPr>
        <p:spPr>
          <a:xfrm>
            <a:off x="721453" y="2011680"/>
            <a:ext cx="10263818" cy="4206240"/>
          </a:xfrm>
        </p:spPr>
        <p:txBody>
          <a:bodyPr/>
          <a:lstStyle/>
          <a:p>
            <a:pPr marL="0" indent="0">
              <a:buNone/>
            </a:pPr>
            <a:r>
              <a:rPr lang="en-US" dirty="0"/>
              <a:t>AHFA’s Multifamily Division administers over $1 billion in approved and active funding investments to provide affordable rental housing throughout the state.</a:t>
            </a:r>
          </a:p>
        </p:txBody>
      </p:sp>
      <p:pic>
        <p:nvPicPr>
          <p:cNvPr id="5" name="Picture 4">
            <a:extLst>
              <a:ext uri="{FF2B5EF4-FFF2-40B4-BE49-F238E27FC236}">
                <a16:creationId xmlns:a16="http://schemas.microsoft.com/office/drawing/2014/main" id="{A6D265D9-8B1A-EC6B-5ABD-3585E41FD1B3}"/>
              </a:ext>
            </a:extLst>
          </p:cNvPr>
          <p:cNvPicPr>
            <a:picLocks noChangeAspect="1"/>
          </p:cNvPicPr>
          <p:nvPr/>
        </p:nvPicPr>
        <p:blipFill>
          <a:blip r:embed="rId2"/>
          <a:stretch>
            <a:fillRect/>
          </a:stretch>
        </p:blipFill>
        <p:spPr>
          <a:xfrm>
            <a:off x="2613122" y="2733315"/>
            <a:ext cx="6963673" cy="3952695"/>
          </a:xfrm>
          <a:prstGeom prst="rect">
            <a:avLst/>
          </a:prstGeom>
        </p:spPr>
      </p:pic>
    </p:spTree>
    <p:extLst>
      <p:ext uri="{BB962C8B-B14F-4D97-AF65-F5344CB8AC3E}">
        <p14:creationId xmlns:p14="http://schemas.microsoft.com/office/powerpoint/2010/main" val="1204050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3164-C3BF-784B-C9A1-495535979359}"/>
              </a:ext>
            </a:extLst>
          </p:cNvPr>
          <p:cNvSpPr>
            <a:spLocks noGrp="1"/>
          </p:cNvSpPr>
          <p:nvPr>
            <p:ph type="title"/>
          </p:nvPr>
        </p:nvSpPr>
        <p:spPr/>
        <p:txBody>
          <a:bodyPr/>
          <a:lstStyle/>
          <a:p>
            <a:r>
              <a:rPr lang="en-US" dirty="0"/>
              <a:t>Developers’ Tips for Success</a:t>
            </a:r>
          </a:p>
        </p:txBody>
      </p:sp>
      <p:sp>
        <p:nvSpPr>
          <p:cNvPr id="3" name="Content Placeholder 2">
            <a:extLst>
              <a:ext uri="{FF2B5EF4-FFF2-40B4-BE49-F238E27FC236}">
                <a16:creationId xmlns:a16="http://schemas.microsoft.com/office/drawing/2014/main" id="{DFBA0CCA-5BE1-FE97-7F71-CCB4DB155E03}"/>
              </a:ext>
            </a:extLst>
          </p:cNvPr>
          <p:cNvSpPr>
            <a:spLocks noGrp="1"/>
          </p:cNvSpPr>
          <p:nvPr>
            <p:ph idx="1"/>
          </p:nvPr>
        </p:nvSpPr>
        <p:spPr/>
        <p:txBody>
          <a:bodyPr/>
          <a:lstStyle/>
          <a:p>
            <a:pPr marL="0" indent="0">
              <a:buNone/>
            </a:pPr>
            <a:r>
              <a:rPr lang="en-US" dirty="0"/>
              <a:t>Participation in the Low-Income Housing Tax Credit (LIHTC) program and other federal housing programs requires significant individual and team experience/expertise, a tolerance for financial risk, and an ability to obtain major banking and credit relationships. We hope hearing from successful AHFA developers will inspire and educate others who are interested in becoming affordable housing owners/developers or increasing their level of experience.</a:t>
            </a:r>
          </a:p>
          <a:p>
            <a:pPr marL="0" indent="0">
              <a:buNone/>
            </a:pPr>
            <a:endParaRPr lang="en-US" dirty="0"/>
          </a:p>
        </p:txBody>
      </p:sp>
    </p:spTree>
    <p:extLst>
      <p:ext uri="{BB962C8B-B14F-4D97-AF65-F5344CB8AC3E}">
        <p14:creationId xmlns:p14="http://schemas.microsoft.com/office/powerpoint/2010/main" val="1877602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3B3-118A-FED2-68B0-F8DCA8DA0CE3}"/>
              </a:ext>
            </a:extLst>
          </p:cNvPr>
          <p:cNvSpPr>
            <a:spLocks noGrp="1"/>
          </p:cNvSpPr>
          <p:nvPr>
            <p:ph type="title"/>
          </p:nvPr>
        </p:nvSpPr>
        <p:spPr>
          <a:xfrm>
            <a:off x="268448" y="284176"/>
            <a:ext cx="10718551" cy="1508760"/>
          </a:xfrm>
        </p:spPr>
        <p:txBody>
          <a:bodyPr>
            <a:noAutofit/>
          </a:bodyPr>
          <a:lstStyle/>
          <a:p>
            <a:r>
              <a:rPr lang="en-US" sz="3200"/>
              <a:t>May 25, 2021</a:t>
            </a:r>
            <a:br>
              <a:rPr lang="en-US" sz="3200"/>
            </a:br>
            <a:br>
              <a:rPr lang="en-US" sz="3200"/>
            </a:br>
            <a:r>
              <a:rPr lang="en-US" sz="3200"/>
              <a:t>Ann Marie Rowlett, partner and COO at The Bennett Group, LLC</a:t>
            </a:r>
            <a:endParaRPr lang="en-US" sz="3200" dirty="0"/>
          </a:p>
        </p:txBody>
      </p:sp>
      <p:sp>
        <p:nvSpPr>
          <p:cNvPr id="3" name="Content Placeholder 2">
            <a:extLst>
              <a:ext uri="{FF2B5EF4-FFF2-40B4-BE49-F238E27FC236}">
                <a16:creationId xmlns:a16="http://schemas.microsoft.com/office/drawing/2014/main" id="{AAD4293E-9B85-B452-9FE9-CD5713B5E2EF}"/>
              </a:ext>
            </a:extLst>
          </p:cNvPr>
          <p:cNvSpPr>
            <a:spLocks noGrp="1"/>
          </p:cNvSpPr>
          <p:nvPr>
            <p:ph idx="1"/>
          </p:nvPr>
        </p:nvSpPr>
        <p:spPr>
          <a:xfrm>
            <a:off x="209725" y="1921079"/>
            <a:ext cx="8607704" cy="4781725"/>
          </a:xfrm>
        </p:spPr>
        <p:txBody>
          <a:bodyPr>
            <a:normAutofit fontScale="92500" lnSpcReduction="10000"/>
          </a:bodyPr>
          <a:lstStyle/>
          <a:p>
            <a:pPr>
              <a:lnSpc>
                <a:spcPct val="120000"/>
              </a:lnSpc>
              <a:spcBef>
                <a:spcPts val="0"/>
              </a:spcBef>
            </a:pPr>
            <a:r>
              <a:rPr lang="en-US" sz="1000" dirty="0"/>
              <a:t>Q: How long have you worked in the affordable housing industry?</a:t>
            </a:r>
          </a:p>
          <a:p>
            <a:pPr>
              <a:lnSpc>
                <a:spcPct val="120000"/>
              </a:lnSpc>
              <a:spcBef>
                <a:spcPts val="0"/>
              </a:spcBef>
            </a:pPr>
            <a:r>
              <a:rPr lang="en-US" sz="1000" dirty="0"/>
              <a:t>A: I began working in affordable housing in July 2002. </a:t>
            </a:r>
          </a:p>
          <a:p>
            <a:pPr marL="0" indent="0">
              <a:lnSpc>
                <a:spcPct val="120000"/>
              </a:lnSpc>
              <a:spcBef>
                <a:spcPts val="0"/>
              </a:spcBef>
              <a:buNone/>
            </a:pPr>
            <a:endParaRPr lang="en-US" sz="1000" dirty="0"/>
          </a:p>
          <a:p>
            <a:pPr>
              <a:lnSpc>
                <a:spcPct val="120000"/>
              </a:lnSpc>
              <a:spcBef>
                <a:spcPts val="0"/>
              </a:spcBef>
            </a:pPr>
            <a:r>
              <a:rPr lang="en-US" sz="1000" dirty="0"/>
              <a:t>Q: What inspired you to participate in developing affordable housing?</a:t>
            </a:r>
          </a:p>
          <a:p>
            <a:pPr>
              <a:lnSpc>
                <a:spcPct val="120000"/>
              </a:lnSpc>
              <a:spcBef>
                <a:spcPts val="0"/>
              </a:spcBef>
            </a:pPr>
            <a:r>
              <a:rPr lang="en-US" sz="1000" dirty="0"/>
              <a:t>A: At first, it was just a new job and something I had no experience doing. As time went on, I learned more about the processes, funding sources available for this housing, and the amazing difference that this housing can provide in the lives of the population that need it most. This housing fills a large demand for those families and individuals that make too much money to live in public housing yet cannot afford rents in conventional multifamily housing. Seeing the end product, which is always beautiful, is such a blessing to the community in which it’s located as well as the tenants who reside there. We always invite tenants to speak at our open house functions. Listening to their stories and how much this housing means to them is worth all the effort that it takes to get there.</a:t>
            </a:r>
          </a:p>
          <a:p>
            <a:pPr>
              <a:lnSpc>
                <a:spcPct val="120000"/>
              </a:lnSpc>
              <a:spcBef>
                <a:spcPts val="0"/>
              </a:spcBef>
            </a:pPr>
            <a:endParaRPr lang="en-US" sz="1000" dirty="0"/>
          </a:p>
          <a:p>
            <a:pPr>
              <a:lnSpc>
                <a:spcPct val="120000"/>
              </a:lnSpc>
              <a:spcBef>
                <a:spcPts val="0"/>
              </a:spcBef>
            </a:pPr>
            <a:r>
              <a:rPr lang="en-US" sz="1000" dirty="0"/>
              <a:t>Q: What tips would you give others who might be interested in a career in affordable housing development?</a:t>
            </a:r>
          </a:p>
          <a:p>
            <a:pPr>
              <a:lnSpc>
                <a:spcPct val="120000"/>
              </a:lnSpc>
              <a:spcBef>
                <a:spcPts val="0"/>
              </a:spcBef>
            </a:pPr>
            <a:r>
              <a:rPr lang="en-US" sz="1000" dirty="0"/>
              <a:t>A: It is a very steep learning curve and is very complicated. But if you can give it 3 years - which is approximately the time it takes to go from locating a site to having tenants move in - then you can do it. Also, creating strong relationships with banks that deal in affordable housing and quality equity investors is a must.</a:t>
            </a:r>
          </a:p>
          <a:p>
            <a:pPr>
              <a:lnSpc>
                <a:spcPct val="120000"/>
              </a:lnSpc>
              <a:spcBef>
                <a:spcPts val="0"/>
              </a:spcBef>
            </a:pPr>
            <a:endParaRPr lang="en-US" sz="1000" dirty="0"/>
          </a:p>
          <a:p>
            <a:pPr>
              <a:lnSpc>
                <a:spcPct val="120000"/>
              </a:lnSpc>
              <a:spcBef>
                <a:spcPts val="0"/>
              </a:spcBef>
            </a:pPr>
            <a:r>
              <a:rPr lang="en-US" sz="1000" dirty="0"/>
              <a:t>Q: What about tips when it comes to being a successful owner and/or developer?</a:t>
            </a:r>
          </a:p>
          <a:p>
            <a:pPr>
              <a:lnSpc>
                <a:spcPct val="120000"/>
              </a:lnSpc>
              <a:spcBef>
                <a:spcPts val="0"/>
              </a:spcBef>
            </a:pPr>
            <a:r>
              <a:rPr lang="en-US" sz="1000" dirty="0"/>
              <a:t>A: The biggest tip is to make as many contacts as possible. First, having a strong, dependable and responsive management company is imperative. The more professionals that you know and have rapport with, the more successful you will be. This industry takes a village to manage. No one can do it alone. Relationships that developers/owners can establish with knowledgeable, reputable, and trustworthy general contractors, accountants, attorneys, architects, engineers, market analysts, environmental professionals, etc., can make or break a successful housing development.</a:t>
            </a:r>
          </a:p>
          <a:p>
            <a:pPr>
              <a:lnSpc>
                <a:spcPct val="120000"/>
              </a:lnSpc>
              <a:spcBef>
                <a:spcPts val="0"/>
              </a:spcBef>
            </a:pPr>
            <a:endParaRPr lang="en-US" sz="1000" dirty="0"/>
          </a:p>
          <a:p>
            <a:pPr>
              <a:lnSpc>
                <a:spcPct val="120000"/>
              </a:lnSpc>
              <a:spcBef>
                <a:spcPts val="0"/>
              </a:spcBef>
            </a:pPr>
            <a:r>
              <a:rPr lang="en-US" sz="1000" dirty="0"/>
              <a:t>Q: What do you see as the greatest benefit of affordable housing?</a:t>
            </a:r>
          </a:p>
          <a:p>
            <a:pPr>
              <a:lnSpc>
                <a:spcPct val="120000"/>
              </a:lnSpc>
              <a:spcBef>
                <a:spcPts val="0"/>
              </a:spcBef>
            </a:pPr>
            <a:r>
              <a:rPr lang="en-US" sz="1000" dirty="0"/>
              <a:t>A: Giving people who otherwise wouldn’t have the ability to live in beautiful, affordable housing that is safe, sanitary, and located close to jobs, shopping, medical facilities, schools, and worship facilities. </a:t>
            </a:r>
          </a:p>
          <a:p>
            <a:pPr>
              <a:lnSpc>
                <a:spcPct val="120000"/>
              </a:lnSpc>
              <a:spcBef>
                <a:spcPts val="0"/>
              </a:spcBef>
            </a:pPr>
            <a:endParaRPr lang="en-US" sz="1000" dirty="0"/>
          </a:p>
          <a:p>
            <a:pPr>
              <a:lnSpc>
                <a:spcPct val="120000"/>
              </a:lnSpc>
              <a:spcBef>
                <a:spcPts val="0"/>
              </a:spcBef>
            </a:pPr>
            <a:r>
              <a:rPr lang="en-US" sz="1000" dirty="0"/>
              <a:t>Q: Anything else you’d like to include?</a:t>
            </a:r>
          </a:p>
          <a:p>
            <a:pPr>
              <a:lnSpc>
                <a:spcPct val="120000"/>
              </a:lnSpc>
              <a:spcBef>
                <a:spcPts val="0"/>
              </a:spcBef>
            </a:pPr>
            <a:r>
              <a:rPr lang="en-US" sz="1000" dirty="0"/>
              <a:t>A: The low-income housing tax credit program started in 1986 and has been the most successful source of affordable housing production in history. I hope that all the developers/owners out there will continue to do all that is necessary to make this program continue to be a success. Additionally, none of this would be at all possible without our state housing finance agencies who work tirelessly to continue making this program available. </a:t>
            </a:r>
            <a:endParaRPr lang="en-US" sz="900" dirty="0"/>
          </a:p>
        </p:txBody>
      </p:sp>
      <p:pic>
        <p:nvPicPr>
          <p:cNvPr id="6" name="Picture 5">
            <a:extLst>
              <a:ext uri="{FF2B5EF4-FFF2-40B4-BE49-F238E27FC236}">
                <a16:creationId xmlns:a16="http://schemas.microsoft.com/office/drawing/2014/main" id="{A8537877-7124-9D09-3EDE-94409C0EAB70}"/>
              </a:ext>
            </a:extLst>
          </p:cNvPr>
          <p:cNvPicPr>
            <a:picLocks noChangeAspect="1"/>
          </p:cNvPicPr>
          <p:nvPr/>
        </p:nvPicPr>
        <p:blipFill>
          <a:blip r:embed="rId2"/>
          <a:stretch>
            <a:fillRect/>
          </a:stretch>
        </p:blipFill>
        <p:spPr>
          <a:xfrm>
            <a:off x="8817429" y="2455044"/>
            <a:ext cx="3307598" cy="3301944"/>
          </a:xfrm>
          <a:prstGeom prst="rect">
            <a:avLst/>
          </a:prstGeom>
        </p:spPr>
      </p:pic>
    </p:spTree>
    <p:extLst>
      <p:ext uri="{BB962C8B-B14F-4D97-AF65-F5344CB8AC3E}">
        <p14:creationId xmlns:p14="http://schemas.microsoft.com/office/powerpoint/2010/main" val="3001860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3B3-118A-FED2-68B0-F8DCA8DA0CE3}"/>
              </a:ext>
            </a:extLst>
          </p:cNvPr>
          <p:cNvSpPr>
            <a:spLocks noGrp="1"/>
          </p:cNvSpPr>
          <p:nvPr>
            <p:ph type="title"/>
          </p:nvPr>
        </p:nvSpPr>
        <p:spPr>
          <a:xfrm>
            <a:off x="268448" y="284176"/>
            <a:ext cx="10718551" cy="1508760"/>
          </a:xfrm>
        </p:spPr>
        <p:txBody>
          <a:bodyPr>
            <a:noAutofit/>
          </a:bodyPr>
          <a:lstStyle/>
          <a:p>
            <a:r>
              <a:rPr lang="en-US" sz="3200" dirty="0"/>
              <a:t>September 03, 2021</a:t>
            </a:r>
            <a:br>
              <a:rPr lang="en-US" sz="3200" dirty="0"/>
            </a:br>
            <a:br>
              <a:rPr lang="en-US" sz="3200" dirty="0"/>
            </a:br>
            <a:r>
              <a:rPr lang="en-US" sz="3200" dirty="0"/>
              <a:t>Fred Bennett, managing partner and chief financial officer with The Bennett Group, LLC</a:t>
            </a:r>
          </a:p>
        </p:txBody>
      </p:sp>
      <p:sp>
        <p:nvSpPr>
          <p:cNvPr id="3" name="Content Placeholder 2">
            <a:extLst>
              <a:ext uri="{FF2B5EF4-FFF2-40B4-BE49-F238E27FC236}">
                <a16:creationId xmlns:a16="http://schemas.microsoft.com/office/drawing/2014/main" id="{AAD4293E-9B85-B452-9FE9-CD5713B5E2EF}"/>
              </a:ext>
            </a:extLst>
          </p:cNvPr>
          <p:cNvSpPr>
            <a:spLocks noGrp="1"/>
          </p:cNvSpPr>
          <p:nvPr>
            <p:ph idx="1"/>
          </p:nvPr>
        </p:nvSpPr>
        <p:spPr>
          <a:xfrm>
            <a:off x="0" y="1921079"/>
            <a:ext cx="8817429" cy="4781725"/>
          </a:xfrm>
        </p:spPr>
        <p:txBody>
          <a:bodyPr>
            <a:noAutofit/>
          </a:bodyPr>
          <a:lstStyle/>
          <a:p>
            <a:pPr algn="l">
              <a:lnSpc>
                <a:spcPct val="110000"/>
              </a:lnSpc>
              <a:spcBef>
                <a:spcPts val="0"/>
              </a:spcBef>
            </a:pPr>
            <a:r>
              <a:rPr lang="en-US" sz="900" b="0" i="0" dirty="0">
                <a:effectLst/>
                <a:latin typeface="Neue Swift"/>
              </a:rPr>
              <a:t>Q: How long have you worked in the affordable housing industry? </a:t>
            </a:r>
          </a:p>
          <a:p>
            <a:pPr algn="l">
              <a:lnSpc>
                <a:spcPct val="110000"/>
              </a:lnSpc>
              <a:spcBef>
                <a:spcPts val="0"/>
              </a:spcBef>
            </a:pPr>
            <a:r>
              <a:rPr lang="en-US" sz="900" b="0" i="0" dirty="0">
                <a:effectLst/>
                <a:latin typeface="Neue Swift"/>
              </a:rPr>
              <a:t>A: I began working to organize migrant farm workers into self-help housing groups as a VISTA volunteer in the Fort Myers area of Florida in 1967. I knew and worked with migrant families there who lived in shacks with no plumbing, and some even slept under the produce trailers with their kids. That’s when I felt a calling to develop affordable housing, and I’ve been working as an affordable housing developer ever since.</a:t>
            </a:r>
          </a:p>
          <a:p>
            <a:pPr algn="l">
              <a:lnSpc>
                <a:spcPct val="110000"/>
              </a:lnSpc>
              <a:spcBef>
                <a:spcPts val="0"/>
              </a:spcBef>
            </a:pPr>
            <a:endParaRPr lang="en-US" sz="900" b="0" i="0" dirty="0">
              <a:effectLst/>
              <a:latin typeface="Neue Swift"/>
            </a:endParaRPr>
          </a:p>
          <a:p>
            <a:pPr algn="l">
              <a:lnSpc>
                <a:spcPct val="110000"/>
              </a:lnSpc>
              <a:spcBef>
                <a:spcPts val="0"/>
              </a:spcBef>
            </a:pPr>
            <a:r>
              <a:rPr lang="en-US" sz="900" b="0" i="0" dirty="0">
                <a:effectLst/>
                <a:latin typeface="Neue Swift"/>
              </a:rPr>
              <a:t>Q: What are the key challenges or barriers to participating in this industry? </a:t>
            </a:r>
          </a:p>
          <a:p>
            <a:pPr algn="l">
              <a:lnSpc>
                <a:spcPct val="110000"/>
              </a:lnSpc>
              <a:spcBef>
                <a:spcPts val="0"/>
              </a:spcBef>
            </a:pPr>
            <a:r>
              <a:rPr lang="en-US" sz="900" b="0" i="0" dirty="0">
                <a:effectLst/>
                <a:latin typeface="Neue Swift"/>
              </a:rPr>
              <a:t>A: Ours is a niche industry requiring knowledge of Section 42, HOME, HTF, and other federal programs that change from year to year. One must keep up with this in addition to following good real estate development practices in various locations. The costs are high to bring a project-funding application together and the selection process is highly competitive. Developers need enough capital to compete and to keep their team together between jobs. Meeting ever-increasing environmental regulations is expensive and challenging. Since last year, supply shortages and very rapidly escalating costs for materials have been the greatest challenge. </a:t>
            </a:r>
          </a:p>
          <a:p>
            <a:pPr algn="l">
              <a:lnSpc>
                <a:spcPct val="110000"/>
              </a:lnSpc>
              <a:spcBef>
                <a:spcPts val="0"/>
              </a:spcBef>
            </a:pPr>
            <a:endParaRPr lang="en-US" sz="900" b="0" i="0" dirty="0">
              <a:effectLst/>
              <a:latin typeface="Neue Swift"/>
            </a:endParaRPr>
          </a:p>
          <a:p>
            <a:pPr algn="l">
              <a:lnSpc>
                <a:spcPct val="110000"/>
              </a:lnSpc>
              <a:spcBef>
                <a:spcPts val="0"/>
              </a:spcBef>
            </a:pPr>
            <a:r>
              <a:rPr lang="en-US" sz="900" b="0" i="0" dirty="0">
                <a:effectLst/>
                <a:latin typeface="Neue Swift"/>
              </a:rPr>
              <a:t>Q: What tips would you give others who might be interested in a career in affordable housing development? </a:t>
            </a:r>
          </a:p>
          <a:p>
            <a:pPr algn="l">
              <a:lnSpc>
                <a:spcPct val="110000"/>
              </a:lnSpc>
              <a:spcBef>
                <a:spcPts val="0"/>
              </a:spcBef>
            </a:pPr>
            <a:r>
              <a:rPr lang="en-US" sz="900" b="0" i="0" dirty="0">
                <a:effectLst/>
                <a:latin typeface="Neue Swift"/>
              </a:rPr>
              <a:t>A: I think the best way to start, perhaps the only way, is as an employee working with an affordable housing developer.</a:t>
            </a:r>
          </a:p>
          <a:p>
            <a:pPr marL="0" indent="0" algn="l">
              <a:lnSpc>
                <a:spcPct val="110000"/>
              </a:lnSpc>
              <a:spcBef>
                <a:spcPts val="0"/>
              </a:spcBef>
              <a:buNone/>
            </a:pPr>
            <a:endParaRPr lang="en-US" sz="900" b="0" i="0" dirty="0">
              <a:effectLst/>
              <a:latin typeface="Neue Swift"/>
            </a:endParaRPr>
          </a:p>
          <a:p>
            <a:pPr algn="l">
              <a:lnSpc>
                <a:spcPct val="110000"/>
              </a:lnSpc>
              <a:spcBef>
                <a:spcPts val="0"/>
              </a:spcBef>
            </a:pPr>
            <a:r>
              <a:rPr lang="en-US" sz="900" b="0" i="0" dirty="0">
                <a:effectLst/>
                <a:latin typeface="Neue Swift"/>
              </a:rPr>
              <a:t>Q: Share any tips to becoming a successful owner and/or developer? </a:t>
            </a:r>
          </a:p>
          <a:p>
            <a:pPr algn="l">
              <a:lnSpc>
                <a:spcPct val="110000"/>
              </a:lnSpc>
              <a:spcBef>
                <a:spcPts val="0"/>
              </a:spcBef>
            </a:pPr>
            <a:r>
              <a:rPr lang="en-US" sz="900" b="0" i="0" dirty="0">
                <a:effectLst/>
                <a:latin typeface="Neue Swift"/>
              </a:rPr>
              <a:t>A: There are no “Lone Ranger” developers, and The Bennett Group is no exception. Internally, we work as a team. The process is complex and also requires a team of third-party professionals who communicate and work well together. A good developer works a lot like the conductor of an orchestra – he or she identifies talented professionals, inspires them with a common mission, and communicates constantly, trying to draw the best from them. This all has to be done within a budget and a timeframe, and it must be done with a supportive “win-win” attitude toward all involved.</a:t>
            </a:r>
          </a:p>
          <a:p>
            <a:pPr algn="l">
              <a:lnSpc>
                <a:spcPct val="110000"/>
              </a:lnSpc>
              <a:spcBef>
                <a:spcPts val="0"/>
              </a:spcBef>
            </a:pPr>
            <a:endParaRPr lang="en-US" sz="900" b="0" i="0" dirty="0">
              <a:effectLst/>
              <a:latin typeface="Neue Swift"/>
            </a:endParaRPr>
          </a:p>
          <a:p>
            <a:pPr algn="l">
              <a:lnSpc>
                <a:spcPct val="110000"/>
              </a:lnSpc>
              <a:spcBef>
                <a:spcPts val="0"/>
              </a:spcBef>
            </a:pPr>
            <a:r>
              <a:rPr lang="en-US" sz="900" b="0" i="0" dirty="0">
                <a:effectLst/>
                <a:latin typeface="Neue Swift"/>
              </a:rPr>
              <a:t>Q: What do you see as the greatest benefit of affordable housing? </a:t>
            </a:r>
          </a:p>
          <a:p>
            <a:pPr algn="l">
              <a:lnSpc>
                <a:spcPct val="110000"/>
              </a:lnSpc>
              <a:spcBef>
                <a:spcPts val="0"/>
              </a:spcBef>
            </a:pPr>
            <a:r>
              <a:rPr lang="en-US" sz="900" b="0" i="0" dirty="0">
                <a:effectLst/>
                <a:latin typeface="Neue Swift"/>
              </a:rPr>
              <a:t>A: There’s a gladness we share with residents when they first see their new apartments. Many are astonished to see a quality of housing they thought they never could afford. But the greatest benefit is seeing these new neighbors become real neighbors over time and becoming a healthy community. </a:t>
            </a:r>
          </a:p>
          <a:p>
            <a:pPr algn="l">
              <a:lnSpc>
                <a:spcPct val="110000"/>
              </a:lnSpc>
              <a:spcBef>
                <a:spcPts val="0"/>
              </a:spcBef>
            </a:pPr>
            <a:endParaRPr lang="en-US" sz="900" b="0" i="0" dirty="0">
              <a:effectLst/>
              <a:latin typeface="Neue Swift"/>
            </a:endParaRPr>
          </a:p>
          <a:p>
            <a:pPr algn="l">
              <a:lnSpc>
                <a:spcPct val="110000"/>
              </a:lnSpc>
              <a:spcBef>
                <a:spcPts val="0"/>
              </a:spcBef>
            </a:pPr>
            <a:r>
              <a:rPr lang="en-US" sz="900" b="0" i="0" dirty="0">
                <a:effectLst/>
                <a:latin typeface="Neue Swift"/>
              </a:rPr>
              <a:t>Q: Anything else you’d like to include? </a:t>
            </a:r>
          </a:p>
          <a:p>
            <a:pPr algn="l">
              <a:lnSpc>
                <a:spcPct val="110000"/>
              </a:lnSpc>
              <a:spcBef>
                <a:spcPts val="0"/>
              </a:spcBef>
            </a:pPr>
            <a:r>
              <a:rPr lang="en-US" sz="900" b="0" i="0" dirty="0">
                <a:effectLst/>
                <a:latin typeface="Neue Swift"/>
              </a:rPr>
              <a:t>A: For a few years, in addition to my development activity, I worked on the acquisitions team for a syndicator and had the opportunity to meet developers in several states, attend their state housing conferences and learn how the various state agencies operated. Alabama has one of the best state housing finance authorities in the nation, some of the best developers, and one of the best looking and best managed affordable housing portfolios in the country. Our trade group, the  Alabama Affordable Housing Association  is, I believe, the top group in the country. </a:t>
            </a:r>
          </a:p>
        </p:txBody>
      </p:sp>
      <p:pic>
        <p:nvPicPr>
          <p:cNvPr id="5" name="Picture 4">
            <a:extLst>
              <a:ext uri="{FF2B5EF4-FFF2-40B4-BE49-F238E27FC236}">
                <a16:creationId xmlns:a16="http://schemas.microsoft.com/office/drawing/2014/main" id="{1FF89255-C781-853D-DE38-F10F13B88E78}"/>
              </a:ext>
            </a:extLst>
          </p:cNvPr>
          <p:cNvPicPr>
            <a:picLocks noChangeAspect="1"/>
          </p:cNvPicPr>
          <p:nvPr/>
        </p:nvPicPr>
        <p:blipFill rotWithShape="1">
          <a:blip r:embed="rId2"/>
          <a:srcRect r="1071" b="4132"/>
          <a:stretch/>
        </p:blipFill>
        <p:spPr>
          <a:xfrm>
            <a:off x="8811987" y="2507631"/>
            <a:ext cx="3242993" cy="2676765"/>
          </a:xfrm>
          <a:prstGeom prst="rect">
            <a:avLst/>
          </a:prstGeom>
        </p:spPr>
      </p:pic>
    </p:spTree>
    <p:extLst>
      <p:ext uri="{BB962C8B-B14F-4D97-AF65-F5344CB8AC3E}">
        <p14:creationId xmlns:p14="http://schemas.microsoft.com/office/powerpoint/2010/main" val="291576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F5EF35B-201C-44F0-B571-2B74F9527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0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FAC7E9-1724-5A7F-645B-6D5D5136174D}"/>
              </a:ext>
            </a:extLst>
          </p:cNvPr>
          <p:cNvSpPr>
            <a:spLocks noGrp="1"/>
          </p:cNvSpPr>
          <p:nvPr>
            <p:ph sz="half" idx="1"/>
          </p:nvPr>
        </p:nvSpPr>
        <p:spPr>
          <a:xfrm>
            <a:off x="867316" y="1573569"/>
            <a:ext cx="5598957" cy="4206240"/>
          </a:xfrm>
        </p:spPr>
        <p:txBody>
          <a:bodyPr vert="horz" lIns="91440" tIns="45720" rIns="91440" bIns="45720" rtlCol="0">
            <a:normAutofit/>
          </a:bodyPr>
          <a:lstStyle/>
          <a:p>
            <a:pPr marL="0" indent="0">
              <a:buNone/>
            </a:pPr>
            <a:r>
              <a:rPr lang="en-US" sz="2000" dirty="0">
                <a:solidFill>
                  <a:schemeClr val="bg1"/>
                </a:solidFill>
              </a:rPr>
              <a:t>Housing credits provide a federal income tax credit as an incentive to investors. Investors may receive a dollar-for-dollar credit against their federal income tax liability each year for 10 years. In exchange for receiving the credit, investors and/or owners must reserve a percentage of units for the area’s lower-income residents, based upon the area’s median income. In turn, owners generally make a 30-year commitment to ensure the units are decent, safe, and affordable for eligible tenants.</a:t>
            </a:r>
          </a:p>
          <a:p>
            <a:pPr marL="0" indent="0">
              <a:buNone/>
            </a:pPr>
            <a:endParaRPr lang="en-US" sz="2000" dirty="0">
              <a:solidFill>
                <a:schemeClr val="bg1"/>
              </a:solidFill>
            </a:endParaRPr>
          </a:p>
          <a:p>
            <a:pPr marL="0" indent="0">
              <a:buNone/>
            </a:pPr>
            <a:r>
              <a:rPr lang="en-US" sz="1200" dirty="0">
                <a:solidFill>
                  <a:schemeClr val="bg1"/>
                </a:solidFill>
              </a:rPr>
              <a:t>Please Note: The figures in infographics are for demonstration purposes only and do not reflect actual project funding</a:t>
            </a:r>
          </a:p>
        </p:txBody>
      </p:sp>
      <p:sp>
        <p:nvSpPr>
          <p:cNvPr id="14" name="Rectangle 13">
            <a:extLst>
              <a:ext uri="{FF2B5EF4-FFF2-40B4-BE49-F238E27FC236}">
                <a16:creationId xmlns:a16="http://schemas.microsoft.com/office/drawing/2014/main" id="{4BF33555-1B12-49B5-BADE-CEAB32216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1186" y="0"/>
            <a:ext cx="53008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7193C41-91B8-D55A-1661-2114AFF04E2E}"/>
              </a:ext>
            </a:extLst>
          </p:cNvPr>
          <p:cNvPicPr>
            <a:picLocks noGrp="1" noChangeAspect="1"/>
          </p:cNvPicPr>
          <p:nvPr>
            <p:ph sz="half" idx="2"/>
          </p:nvPr>
        </p:nvPicPr>
        <p:blipFill>
          <a:blip r:embed="rId2"/>
          <a:stretch>
            <a:fillRect/>
          </a:stretch>
        </p:blipFill>
        <p:spPr>
          <a:xfrm>
            <a:off x="6885274" y="746449"/>
            <a:ext cx="5300813" cy="5206482"/>
          </a:xfrm>
          <a:prstGeom prst="rect">
            <a:avLst/>
          </a:prstGeom>
        </p:spPr>
      </p:pic>
    </p:spTree>
    <p:extLst>
      <p:ext uri="{BB962C8B-B14F-4D97-AF65-F5344CB8AC3E}">
        <p14:creationId xmlns:p14="http://schemas.microsoft.com/office/powerpoint/2010/main" val="390048970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3B3-118A-FED2-68B0-F8DCA8DA0CE3}"/>
              </a:ext>
            </a:extLst>
          </p:cNvPr>
          <p:cNvSpPr>
            <a:spLocks noGrp="1"/>
          </p:cNvSpPr>
          <p:nvPr>
            <p:ph type="title"/>
          </p:nvPr>
        </p:nvSpPr>
        <p:spPr>
          <a:xfrm>
            <a:off x="268448" y="284176"/>
            <a:ext cx="10718551" cy="1508760"/>
          </a:xfrm>
        </p:spPr>
        <p:txBody>
          <a:bodyPr>
            <a:noAutofit/>
          </a:bodyPr>
          <a:lstStyle/>
          <a:p>
            <a:r>
              <a:rPr lang="en-US" sz="3200" dirty="0"/>
              <a:t>April 05, 2022</a:t>
            </a:r>
            <a:br>
              <a:rPr lang="en-US" sz="3200" dirty="0"/>
            </a:br>
            <a:br>
              <a:rPr lang="en-US" sz="3200" dirty="0"/>
            </a:br>
            <a:r>
              <a:rPr lang="en-US" sz="3200" dirty="0"/>
              <a:t>Clarence Ball is the president/CEO of Ball HealthCare Services, Inc.</a:t>
            </a:r>
          </a:p>
        </p:txBody>
      </p:sp>
      <p:sp>
        <p:nvSpPr>
          <p:cNvPr id="3" name="Content Placeholder 2">
            <a:extLst>
              <a:ext uri="{FF2B5EF4-FFF2-40B4-BE49-F238E27FC236}">
                <a16:creationId xmlns:a16="http://schemas.microsoft.com/office/drawing/2014/main" id="{AAD4293E-9B85-B452-9FE9-CD5713B5E2EF}"/>
              </a:ext>
            </a:extLst>
          </p:cNvPr>
          <p:cNvSpPr>
            <a:spLocks noGrp="1"/>
          </p:cNvSpPr>
          <p:nvPr>
            <p:ph idx="1"/>
          </p:nvPr>
        </p:nvSpPr>
        <p:spPr>
          <a:xfrm>
            <a:off x="209725" y="1921079"/>
            <a:ext cx="8607704" cy="4781725"/>
          </a:xfrm>
        </p:spPr>
        <p:txBody>
          <a:bodyPr>
            <a:noAutofit/>
          </a:bodyPr>
          <a:lstStyle/>
          <a:p>
            <a:pPr algn="l">
              <a:lnSpc>
                <a:spcPct val="110000"/>
              </a:lnSpc>
              <a:spcBef>
                <a:spcPts val="0"/>
              </a:spcBef>
            </a:pPr>
            <a:r>
              <a:rPr lang="en-US" sz="800" b="0" i="0" dirty="0">
                <a:effectLst/>
                <a:latin typeface="Neue Swift"/>
              </a:rPr>
              <a:t>Q. How long have you worked in the affordable housing industry?</a:t>
            </a:r>
          </a:p>
          <a:p>
            <a:pPr algn="l">
              <a:lnSpc>
                <a:spcPct val="110000"/>
              </a:lnSpc>
              <a:spcBef>
                <a:spcPts val="0"/>
              </a:spcBef>
            </a:pPr>
            <a:r>
              <a:rPr lang="en-US" sz="800" b="0" i="0" dirty="0">
                <a:effectLst/>
                <a:latin typeface="Neue Swift"/>
              </a:rPr>
              <a:t>A. My career in affordable housing began in 1973, while studying to complete a master’s degree in long-term care administration. That was when I first was introduced to various HUD products used to finance senior housing for skilled, custodial, and independent living facilities. After successful completion of the master’s program, I worked as a licensed nursing home administrator for 10 years. I formed Ball HealthCare in 1983, with a mission to go to underserved areas and develop quality services for seniors and special needs population groups. I was able to use the lessons I learned during my fellowship to expand beyond our nursing home footprint into affordable housing. I began applying for affordable housing projects in the late 90s, and in 2003 we opened Cherry Ridge Apartments in Birmingham as our first independent living apartment project. Since then, we have been able to repeat this model in other parts of the state.</a:t>
            </a:r>
          </a:p>
          <a:p>
            <a:pPr algn="l">
              <a:lnSpc>
                <a:spcPct val="110000"/>
              </a:lnSpc>
              <a:spcBef>
                <a:spcPts val="0"/>
              </a:spcBef>
            </a:pPr>
            <a:endParaRPr lang="en-US" sz="800" b="0" i="0" dirty="0">
              <a:effectLst/>
              <a:latin typeface="Neue Swift"/>
            </a:endParaRPr>
          </a:p>
          <a:p>
            <a:pPr algn="l">
              <a:lnSpc>
                <a:spcPct val="110000"/>
              </a:lnSpc>
              <a:spcBef>
                <a:spcPts val="0"/>
              </a:spcBef>
            </a:pPr>
            <a:r>
              <a:rPr lang="en-US" sz="800" b="0" i="0" dirty="0">
                <a:effectLst/>
                <a:latin typeface="Neue Swift"/>
              </a:rPr>
              <a:t>Q. What are the key challenges or barriers to participating in this industry?</a:t>
            </a:r>
          </a:p>
          <a:p>
            <a:pPr algn="l">
              <a:lnSpc>
                <a:spcPct val="110000"/>
              </a:lnSpc>
              <a:spcBef>
                <a:spcPts val="0"/>
              </a:spcBef>
            </a:pPr>
            <a:r>
              <a:rPr lang="en-US" sz="800" b="0" i="0" dirty="0">
                <a:effectLst/>
                <a:latin typeface="Neue Swift"/>
              </a:rPr>
              <a:t>A. A key challenge is that the need for quality housing is far greater than the available resources needed to build affordable housing. Thus, the competition is fierce among developers. Moreover, the use of tax credit financing can be complex. The application process alone is expensive, time consuming, and gaining an award is not guaranteed. These are highly specialized programs with their own set of rules, regulations, and tax code. To be competitive, you must have vision, development and operational know-how, capital, and a high tolerance level for risk. It takes experience, a respected track record, and the assembly of a team of highly talented professionals with expertise in different areas to be successful.</a:t>
            </a:r>
          </a:p>
          <a:p>
            <a:pPr algn="l">
              <a:lnSpc>
                <a:spcPct val="110000"/>
              </a:lnSpc>
              <a:spcBef>
                <a:spcPts val="0"/>
              </a:spcBef>
            </a:pPr>
            <a:endParaRPr lang="en-US" sz="800" b="0" i="0" dirty="0">
              <a:effectLst/>
              <a:latin typeface="Neue Swift"/>
            </a:endParaRPr>
          </a:p>
          <a:p>
            <a:pPr algn="l">
              <a:lnSpc>
                <a:spcPct val="110000"/>
              </a:lnSpc>
              <a:spcBef>
                <a:spcPts val="0"/>
              </a:spcBef>
            </a:pPr>
            <a:r>
              <a:rPr lang="en-US" sz="800" b="0" i="0" dirty="0">
                <a:effectLst/>
                <a:latin typeface="Neue Swift"/>
              </a:rPr>
              <a:t>Q. What are some of the challenges you’ve experienced along the way that have helped you grow and led to your expertise?</a:t>
            </a:r>
          </a:p>
          <a:p>
            <a:pPr algn="l">
              <a:lnSpc>
                <a:spcPct val="110000"/>
              </a:lnSpc>
              <a:spcBef>
                <a:spcPts val="0"/>
              </a:spcBef>
            </a:pPr>
            <a:r>
              <a:rPr lang="en-US" sz="800" b="0" i="0" dirty="0">
                <a:effectLst/>
                <a:latin typeface="Neue Swift"/>
              </a:rPr>
              <a:t>A. Overcoming failure is the most difficult challenge. Persistence matters. I was not successful in receiving awards until my third application but treated each failure as a learning lesson. Another challenge is assembling and working with the right team. This is one business where success means recognizing your own limitations and the skills of other team members. While one person alone can’t make you successful, a single wrong team member can bring failure. </a:t>
            </a:r>
          </a:p>
          <a:p>
            <a:pPr algn="l">
              <a:lnSpc>
                <a:spcPct val="110000"/>
              </a:lnSpc>
              <a:spcBef>
                <a:spcPts val="0"/>
              </a:spcBef>
            </a:pPr>
            <a:endParaRPr lang="en-US" sz="800" b="0" i="0" dirty="0">
              <a:effectLst/>
              <a:latin typeface="Neue Swift"/>
            </a:endParaRPr>
          </a:p>
          <a:p>
            <a:pPr algn="l">
              <a:lnSpc>
                <a:spcPct val="110000"/>
              </a:lnSpc>
              <a:spcBef>
                <a:spcPts val="0"/>
              </a:spcBef>
            </a:pPr>
            <a:r>
              <a:rPr lang="en-US" sz="800" b="0" i="0" dirty="0">
                <a:effectLst/>
                <a:latin typeface="Neue Swift"/>
              </a:rPr>
              <a:t>Q. What tips would you give others who might be interested in a career in affordable housing development?</a:t>
            </a:r>
          </a:p>
          <a:p>
            <a:pPr algn="l">
              <a:lnSpc>
                <a:spcPct val="110000"/>
              </a:lnSpc>
              <a:spcBef>
                <a:spcPts val="0"/>
              </a:spcBef>
            </a:pPr>
            <a:r>
              <a:rPr lang="en-US" sz="800" b="0" i="0" dirty="0">
                <a:effectLst/>
                <a:latin typeface="Neue Swift"/>
              </a:rPr>
              <a:t>A. People who are interested in participating should establish a track record in development, and particularly, senior housing. They can partner with or work for an experienced tax credit developer. That is what I did after my early disappointments. I set out to find the top developer in the state, partnered up, and together, we have completed 13 affordable housing projects.</a:t>
            </a:r>
          </a:p>
          <a:p>
            <a:pPr marL="0" indent="0" algn="l">
              <a:lnSpc>
                <a:spcPct val="110000"/>
              </a:lnSpc>
              <a:spcBef>
                <a:spcPts val="0"/>
              </a:spcBef>
              <a:buNone/>
            </a:pPr>
            <a:endParaRPr lang="en-US" sz="800" b="0" i="0" dirty="0">
              <a:effectLst/>
              <a:latin typeface="Neue Swift"/>
            </a:endParaRPr>
          </a:p>
          <a:p>
            <a:pPr algn="l">
              <a:lnSpc>
                <a:spcPct val="110000"/>
              </a:lnSpc>
              <a:spcBef>
                <a:spcPts val="0"/>
              </a:spcBef>
            </a:pPr>
            <a:r>
              <a:rPr lang="en-US" sz="800" b="0" i="0" dirty="0">
                <a:effectLst/>
                <a:latin typeface="Neue Swift"/>
              </a:rPr>
              <a:t>Q. Please share any tips for becoming a successful owner and/or developer.</a:t>
            </a:r>
          </a:p>
          <a:p>
            <a:pPr algn="l">
              <a:lnSpc>
                <a:spcPct val="110000"/>
              </a:lnSpc>
              <a:spcBef>
                <a:spcPts val="0"/>
              </a:spcBef>
            </a:pPr>
            <a:r>
              <a:rPr lang="en-US" sz="800" b="0" i="0" dirty="0">
                <a:effectLst/>
                <a:latin typeface="Neue Swift"/>
              </a:rPr>
              <a:t>A. Again, success requires patience, capital, and most of all fielding a winning team of highly talented professionals. Becoming a successful developer doesn’t mean you do it all yourself. You can’t. Before getting into affordable housing, I had substantial experience in developing healthcare facilities. I knew about needs assessments and screening applicants for income because we do that for Medicaid, Medicare, and other government programs. But I needed tax credit expertise to be successful in the affordable housing industry. You have got to have a great team comprised of a strong program specialist, lawyer, architect, engineers, CPA, contractors and bankers, each with a depth of affordable housing knowledge and experience. You want to work with people who are the best at what they do.</a:t>
            </a:r>
          </a:p>
          <a:p>
            <a:pPr algn="l">
              <a:lnSpc>
                <a:spcPct val="110000"/>
              </a:lnSpc>
              <a:spcBef>
                <a:spcPts val="0"/>
              </a:spcBef>
            </a:pPr>
            <a:endParaRPr lang="en-US" sz="800" b="0" i="0" dirty="0">
              <a:effectLst/>
              <a:latin typeface="Neue Swift"/>
            </a:endParaRPr>
          </a:p>
          <a:p>
            <a:pPr algn="l">
              <a:lnSpc>
                <a:spcPct val="110000"/>
              </a:lnSpc>
              <a:spcBef>
                <a:spcPts val="0"/>
              </a:spcBef>
            </a:pPr>
            <a:r>
              <a:rPr lang="en-US" sz="800" b="0" i="0" dirty="0">
                <a:effectLst/>
                <a:latin typeface="Neue Swift"/>
              </a:rPr>
              <a:t>Q. What do you see as the greatest benefit of affordable housing?</a:t>
            </a:r>
          </a:p>
          <a:p>
            <a:pPr algn="l">
              <a:lnSpc>
                <a:spcPct val="110000"/>
              </a:lnSpc>
              <a:spcBef>
                <a:spcPts val="0"/>
              </a:spcBef>
            </a:pPr>
            <a:r>
              <a:rPr lang="en-US" sz="800" b="0" i="0" dirty="0">
                <a:effectLst/>
                <a:latin typeface="Neue Swift"/>
              </a:rPr>
              <a:t>A. Affordable housing has been an outreach of Ball HealthCare’s mission of providing quality services and improving lives in underserved areas. The greatest benefit I see is improving the quality of life for low- and moderate-income families who have a legacy of living in substandard conditions. It is tremendously rewarding to see the happiness and excitement on the faces of our tenants when they move in. Many of them will tell you, “I never thought I’d be able to afford a home like this.”</a:t>
            </a:r>
          </a:p>
        </p:txBody>
      </p:sp>
      <p:pic>
        <p:nvPicPr>
          <p:cNvPr id="6" name="Picture 5">
            <a:extLst>
              <a:ext uri="{FF2B5EF4-FFF2-40B4-BE49-F238E27FC236}">
                <a16:creationId xmlns:a16="http://schemas.microsoft.com/office/drawing/2014/main" id="{9105F171-3BE9-F5CB-B729-FDE006E4B51C}"/>
              </a:ext>
            </a:extLst>
          </p:cNvPr>
          <p:cNvPicPr>
            <a:picLocks noChangeAspect="1"/>
          </p:cNvPicPr>
          <p:nvPr/>
        </p:nvPicPr>
        <p:blipFill rotWithShape="1">
          <a:blip r:embed="rId2"/>
          <a:srcRect l="3488" t="2627" r="4244" b="2111"/>
          <a:stretch/>
        </p:blipFill>
        <p:spPr>
          <a:xfrm>
            <a:off x="9068498" y="2525087"/>
            <a:ext cx="2692867" cy="3112316"/>
          </a:xfrm>
          <a:prstGeom prst="rect">
            <a:avLst/>
          </a:prstGeom>
        </p:spPr>
      </p:pic>
    </p:spTree>
    <p:extLst>
      <p:ext uri="{BB962C8B-B14F-4D97-AF65-F5344CB8AC3E}">
        <p14:creationId xmlns:p14="http://schemas.microsoft.com/office/powerpoint/2010/main" val="3203038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B3B65E-D7CD-B849-2948-4CB17B8F4EBD}"/>
              </a:ext>
            </a:extLst>
          </p:cNvPr>
          <p:cNvSpPr>
            <a:spLocks noGrp="1"/>
          </p:cNvSpPr>
          <p:nvPr>
            <p:ph type="title"/>
          </p:nvPr>
        </p:nvSpPr>
        <p:spPr>
          <a:xfrm>
            <a:off x="209006" y="284176"/>
            <a:ext cx="11791405" cy="1508760"/>
          </a:xfrm>
        </p:spPr>
        <p:txBody>
          <a:bodyPr>
            <a:noAutofit/>
          </a:bodyPr>
          <a:lstStyle/>
          <a:p>
            <a:r>
              <a:rPr lang="en-US" sz="3200" dirty="0"/>
              <a:t>June 01, 2022</a:t>
            </a:r>
            <a:br>
              <a:rPr lang="en-US" sz="3200" dirty="0"/>
            </a:br>
            <a:br>
              <a:rPr lang="en-US" sz="3200" dirty="0"/>
            </a:br>
            <a:r>
              <a:rPr lang="en-US" sz="3200" dirty="0"/>
              <a:t>Herschell Hamilton &amp; Mike Carpenter, Bloc Global Group</a:t>
            </a:r>
          </a:p>
        </p:txBody>
      </p:sp>
      <p:sp>
        <p:nvSpPr>
          <p:cNvPr id="5" name="Content Placeholder 4">
            <a:extLst>
              <a:ext uri="{FF2B5EF4-FFF2-40B4-BE49-F238E27FC236}">
                <a16:creationId xmlns:a16="http://schemas.microsoft.com/office/drawing/2014/main" id="{2C06377E-AE01-DD0E-02F6-E60D7D76DC17}"/>
              </a:ext>
            </a:extLst>
          </p:cNvPr>
          <p:cNvSpPr>
            <a:spLocks noGrp="1"/>
          </p:cNvSpPr>
          <p:nvPr>
            <p:ph idx="1"/>
          </p:nvPr>
        </p:nvSpPr>
        <p:spPr>
          <a:xfrm>
            <a:off x="209005" y="1907177"/>
            <a:ext cx="8085519" cy="4798423"/>
          </a:xfrm>
        </p:spPr>
        <p:txBody>
          <a:bodyPr>
            <a:noAutofit/>
          </a:bodyPr>
          <a:lstStyle/>
          <a:p>
            <a:pPr>
              <a:spcBef>
                <a:spcPts val="0"/>
              </a:spcBef>
            </a:pPr>
            <a:r>
              <a:rPr lang="en-US" sz="850" dirty="0"/>
              <a:t>Q: How long have you worked in the affordable housing industry?</a:t>
            </a:r>
          </a:p>
          <a:p>
            <a:pPr>
              <a:spcBef>
                <a:spcPts val="0"/>
              </a:spcBef>
            </a:pPr>
            <a:r>
              <a:rPr lang="en-US" sz="850" dirty="0"/>
              <a:t>A: We initiated our first affordable project in 2006. This was a 100-unit apartment project in the Oxmoor Valley area of Birmingham. This project was delivered in partnership with Pennrose Properties of Philadelphia, Pennsylvania, and the Housing Authority of the Birmingham District (HABD). </a:t>
            </a:r>
          </a:p>
          <a:p>
            <a:pPr>
              <a:spcBef>
                <a:spcPts val="0"/>
              </a:spcBef>
            </a:pPr>
            <a:endParaRPr lang="en-US" sz="850" dirty="0"/>
          </a:p>
          <a:p>
            <a:pPr>
              <a:spcBef>
                <a:spcPts val="0"/>
              </a:spcBef>
            </a:pPr>
            <a:r>
              <a:rPr lang="en-US" sz="850" dirty="0"/>
              <a:t>Q: What inspired you to participate in developing affordable housing?</a:t>
            </a:r>
          </a:p>
          <a:p>
            <a:pPr>
              <a:spcBef>
                <a:spcPts val="0"/>
              </a:spcBef>
            </a:pPr>
            <a:r>
              <a:rPr lang="en-US" sz="850" dirty="0"/>
              <a:t>A: We became aware of the tremendous need for quality affordable and workforce housing at that time, and decided to focus time, attention, and resources to fill the need. To our knowledge in 2006, there were not many diverse firms domiciled in Alabama developing affordable housing, and we saw this as a way to serve our community.</a:t>
            </a:r>
          </a:p>
          <a:p>
            <a:pPr>
              <a:spcBef>
                <a:spcPts val="0"/>
              </a:spcBef>
            </a:pPr>
            <a:endParaRPr lang="en-US" sz="850" dirty="0"/>
          </a:p>
          <a:p>
            <a:pPr>
              <a:spcBef>
                <a:spcPts val="0"/>
              </a:spcBef>
            </a:pPr>
            <a:r>
              <a:rPr lang="en-US" sz="850" dirty="0"/>
              <a:t>Q: What are the key challenges or barriers to participating in this industry?</a:t>
            </a:r>
          </a:p>
          <a:p>
            <a:pPr>
              <a:spcBef>
                <a:spcPts val="0"/>
              </a:spcBef>
            </a:pPr>
            <a:r>
              <a:rPr lang="en-US" sz="850" dirty="0"/>
              <a:t>A: As with many diverse businesses, the greatest challenge is access to capital, and access to a track record needed to support application for funding from state and/or federal sources. Lack of access to capital is a compounded challenge for real estate developers, as projects require a developer to carry the financial burden for a project for two years or more before you get to a financial closing, where you begin to recover your costs and build toward project profitability.</a:t>
            </a:r>
          </a:p>
          <a:p>
            <a:pPr>
              <a:spcBef>
                <a:spcPts val="0"/>
              </a:spcBef>
            </a:pPr>
            <a:endParaRPr lang="en-US" sz="850" dirty="0"/>
          </a:p>
          <a:p>
            <a:pPr>
              <a:spcBef>
                <a:spcPts val="0"/>
              </a:spcBef>
            </a:pPr>
            <a:r>
              <a:rPr lang="en-US" sz="850" dirty="0"/>
              <a:t>Q: What are some of the challenges you’ve experienced along the way that have helped you grow and led to your expertise? </a:t>
            </a:r>
          </a:p>
          <a:p>
            <a:pPr>
              <a:spcBef>
                <a:spcPts val="0"/>
              </a:spcBef>
            </a:pPr>
            <a:r>
              <a:rPr lang="en-US" sz="850" dirty="0"/>
              <a:t>A: We were able to overcome the initial access to capital and track record challenges by doing strategic partner sourcing. We identified a firm that shared our passion for development in this area and worked with them to build our internal capacity and expertise over the long term. When we compete for projects, we work to understand local political and civic influences, which can sometimes be challenging, but we always pull together the best team to make a compelling case for our selection. Developing projects with Department of Housing and Urban Development (HUD) funding to public housing authorities using low-income housing tax credits (LIHTC) can be a complicated process. Again, we have teamed with national partners to help us navigate the requirements and in doing so have developed the expertise in-house.</a:t>
            </a:r>
          </a:p>
          <a:p>
            <a:pPr marL="0" indent="0">
              <a:spcBef>
                <a:spcPts val="0"/>
              </a:spcBef>
              <a:buNone/>
            </a:pPr>
            <a:endParaRPr lang="en-US" sz="850" dirty="0"/>
          </a:p>
          <a:p>
            <a:pPr>
              <a:spcBef>
                <a:spcPts val="0"/>
              </a:spcBef>
            </a:pPr>
            <a:r>
              <a:rPr lang="en-US" sz="850" dirty="0"/>
              <a:t>Q: Please share any tips to becoming a successful owner and/or developer.</a:t>
            </a:r>
          </a:p>
          <a:p>
            <a:pPr>
              <a:spcBef>
                <a:spcPts val="0"/>
              </a:spcBef>
            </a:pPr>
            <a:r>
              <a:rPr lang="en-US" sz="850" dirty="0"/>
              <a:t>A: You must be assertive in your hunt for projects, and patient as you move through the development process (which includes project modeling, site due diligence, site acquisition, project funding, project construction, and project occupancy). From start to finish, a typical project could take 2-4 years before tenants occupy your development. You must have a strong team AND be well capitalized! This is an incredibly competitive industry. Be flexible and nimble. Real estate development is inherently full of unexpected challenges.</a:t>
            </a:r>
          </a:p>
          <a:p>
            <a:pPr marL="0" indent="0">
              <a:spcBef>
                <a:spcPts val="0"/>
              </a:spcBef>
              <a:buNone/>
            </a:pPr>
            <a:endParaRPr lang="en-US" sz="850" dirty="0"/>
          </a:p>
          <a:p>
            <a:pPr>
              <a:spcBef>
                <a:spcPts val="0"/>
              </a:spcBef>
            </a:pPr>
            <a:r>
              <a:rPr lang="en-US" sz="850" dirty="0"/>
              <a:t>Q: What do you see as the greatest benefit of affordable housing?</a:t>
            </a:r>
          </a:p>
          <a:p>
            <a:pPr>
              <a:spcBef>
                <a:spcPts val="0"/>
              </a:spcBef>
            </a:pPr>
            <a:r>
              <a:rPr lang="en-US" sz="850" dirty="0"/>
              <a:t>A: Our developments provide quality housing options for working class families to live and raise their families in stable and neighborly environments. There is a dignity associated with a loving home, and families often need additional support to get on their feet and move toward true self-sufficiency. We vividly remember an energetic and spirited elderly woman in Memphis. At our ribbon cutting for the new senior housing development and with tears in her eyes, Ms. Jones said “I never thought in my wildest dreams that I would ever live in a home this nice.” As developers, we have a role in creating housing that makes life better for others. That is our greatest reward!</a:t>
            </a:r>
          </a:p>
          <a:p>
            <a:pPr>
              <a:spcBef>
                <a:spcPts val="0"/>
              </a:spcBef>
            </a:pPr>
            <a:endParaRPr lang="en-US" sz="850" dirty="0"/>
          </a:p>
          <a:p>
            <a:pPr>
              <a:spcBef>
                <a:spcPts val="0"/>
              </a:spcBef>
            </a:pPr>
            <a:r>
              <a:rPr lang="en-US" sz="850" dirty="0"/>
              <a:t>Q: Is there anything else that you would like to include?</a:t>
            </a:r>
          </a:p>
          <a:p>
            <a:pPr>
              <a:spcBef>
                <a:spcPts val="0"/>
              </a:spcBef>
            </a:pPr>
            <a:r>
              <a:rPr lang="en-US" sz="850" dirty="0"/>
              <a:t>A: We are enormously proud of the work that we do. To date, we have successfully participated in the delivery of over 3,000 housing units, both family and senior developments throughout the southeast United States. We appreciate the support of our public partners, public housing authorities, and state finance agencies like AHFA. </a:t>
            </a:r>
          </a:p>
        </p:txBody>
      </p:sp>
      <p:pic>
        <p:nvPicPr>
          <p:cNvPr id="7" name="Picture 6">
            <a:extLst>
              <a:ext uri="{FF2B5EF4-FFF2-40B4-BE49-F238E27FC236}">
                <a16:creationId xmlns:a16="http://schemas.microsoft.com/office/drawing/2014/main" id="{7773BE29-7068-A654-E99F-297A8A969540}"/>
              </a:ext>
            </a:extLst>
          </p:cNvPr>
          <p:cNvPicPr>
            <a:picLocks noChangeAspect="1"/>
          </p:cNvPicPr>
          <p:nvPr/>
        </p:nvPicPr>
        <p:blipFill>
          <a:blip r:embed="rId2"/>
          <a:stretch>
            <a:fillRect/>
          </a:stretch>
        </p:blipFill>
        <p:spPr>
          <a:xfrm>
            <a:off x="8294524" y="2453639"/>
            <a:ext cx="3620667" cy="3568337"/>
          </a:xfrm>
          <a:prstGeom prst="rect">
            <a:avLst/>
          </a:prstGeom>
        </p:spPr>
      </p:pic>
    </p:spTree>
    <p:extLst>
      <p:ext uri="{BB962C8B-B14F-4D97-AF65-F5344CB8AC3E}">
        <p14:creationId xmlns:p14="http://schemas.microsoft.com/office/powerpoint/2010/main" val="410940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3FDA-0F62-66A3-79B9-B027760C5007}"/>
              </a:ext>
            </a:extLst>
          </p:cNvPr>
          <p:cNvSpPr>
            <a:spLocks noGrp="1"/>
          </p:cNvSpPr>
          <p:nvPr>
            <p:ph type="title"/>
          </p:nvPr>
        </p:nvSpPr>
        <p:spPr/>
        <p:txBody>
          <a:bodyPr/>
          <a:lstStyle/>
          <a:p>
            <a:r>
              <a:rPr lang="en-US" dirty="0"/>
              <a:t>Stay connected with AHFA</a:t>
            </a:r>
          </a:p>
        </p:txBody>
      </p:sp>
      <p:sp>
        <p:nvSpPr>
          <p:cNvPr id="3" name="Text Placeholder 2">
            <a:extLst>
              <a:ext uri="{FF2B5EF4-FFF2-40B4-BE49-F238E27FC236}">
                <a16:creationId xmlns:a16="http://schemas.microsoft.com/office/drawing/2014/main" id="{D0040C2E-990F-2732-4C56-E5C3A115E91E}"/>
              </a:ext>
            </a:extLst>
          </p:cNvPr>
          <p:cNvSpPr>
            <a:spLocks noGrp="1"/>
          </p:cNvSpPr>
          <p:nvPr>
            <p:ph idx="1"/>
          </p:nvPr>
        </p:nvSpPr>
        <p:spPr/>
        <p:txBody>
          <a:bodyPr/>
          <a:lstStyle/>
          <a:p>
            <a:r>
              <a:rPr lang="en-US" dirty="0"/>
              <a:t>Alabama Housing Finance Authority Website- AHFA provides homeowner and rental opportunities for Alabamians. The AHFA website provides details on all the Programs administered by AHFA. </a:t>
            </a:r>
            <a:r>
              <a:rPr lang="en-US" dirty="0">
                <a:hlinkClick r:id="rId2"/>
              </a:rPr>
              <a:t>www.ahfa.com</a:t>
            </a:r>
            <a:r>
              <a:rPr lang="en-US" dirty="0"/>
              <a:t> </a:t>
            </a:r>
          </a:p>
          <a:p>
            <a:r>
              <a:rPr lang="en-US" dirty="0"/>
              <a:t>AHFA Annual Reports- Our work shows us every day that affordable housing transforms communities and drive local economies. </a:t>
            </a:r>
            <a:r>
              <a:rPr lang="en-US" dirty="0">
                <a:hlinkClick r:id="rId3"/>
              </a:rPr>
              <a:t>Annual Reports | Alabama Housing Finance Authority (ahfa.com) </a:t>
            </a:r>
            <a:endParaRPr lang="en-US" dirty="0"/>
          </a:p>
          <a:p>
            <a:r>
              <a:rPr lang="en-US" dirty="0"/>
              <a:t>AHFA Monthly Newsletter- </a:t>
            </a:r>
            <a:r>
              <a:rPr lang="en-US" dirty="0">
                <a:hlinkClick r:id="rId4"/>
              </a:rPr>
              <a:t>News | Alabama Housing Finance Authority (ahfa.com) </a:t>
            </a:r>
            <a:endParaRPr lang="en-US" dirty="0"/>
          </a:p>
          <a:p>
            <a:r>
              <a:rPr lang="en-US" dirty="0"/>
              <a:t>AHFA Multifamily Notices-</a:t>
            </a:r>
            <a:r>
              <a:rPr lang="en-US" dirty="0">
                <a:hlinkClick r:id="rId5"/>
              </a:rPr>
              <a:t> Multifamily Notices | Alabama Housing Finance Authority (ahfa.com)</a:t>
            </a:r>
            <a:endParaRPr lang="en-US" dirty="0"/>
          </a:p>
        </p:txBody>
      </p:sp>
    </p:spTree>
    <p:extLst>
      <p:ext uri="{BB962C8B-B14F-4D97-AF65-F5344CB8AC3E}">
        <p14:creationId xmlns:p14="http://schemas.microsoft.com/office/powerpoint/2010/main" val="243426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8183-05E0-D35E-F054-A88CFE28664B}"/>
              </a:ext>
            </a:extLst>
          </p:cNvPr>
          <p:cNvSpPr>
            <a:spLocks noGrp="1"/>
          </p:cNvSpPr>
          <p:nvPr>
            <p:ph type="ctrTitle"/>
          </p:nvPr>
        </p:nvSpPr>
        <p:spPr/>
        <p:txBody>
          <a:bodyPr/>
          <a:lstStyle/>
          <a:p>
            <a:r>
              <a:rPr lang="en-US" dirty="0"/>
              <a:t>Housing Credit overview</a:t>
            </a:r>
          </a:p>
        </p:txBody>
      </p:sp>
    </p:spTree>
    <p:extLst>
      <p:ext uri="{BB962C8B-B14F-4D97-AF65-F5344CB8AC3E}">
        <p14:creationId xmlns:p14="http://schemas.microsoft.com/office/powerpoint/2010/main" val="420585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C32D-DABF-50D4-D175-39A4F8D1205D}"/>
              </a:ext>
            </a:extLst>
          </p:cNvPr>
          <p:cNvSpPr>
            <a:spLocks noGrp="1"/>
          </p:cNvSpPr>
          <p:nvPr>
            <p:ph type="title"/>
          </p:nvPr>
        </p:nvSpPr>
        <p:spPr/>
        <p:txBody>
          <a:bodyPr/>
          <a:lstStyle/>
          <a:p>
            <a:r>
              <a:rPr lang="en-US" dirty="0"/>
              <a:t>Low Income housing tax credit program (Housing credit overview)</a:t>
            </a:r>
          </a:p>
        </p:txBody>
      </p:sp>
      <p:sp>
        <p:nvSpPr>
          <p:cNvPr id="3" name="Content Placeholder 2">
            <a:extLst>
              <a:ext uri="{FF2B5EF4-FFF2-40B4-BE49-F238E27FC236}">
                <a16:creationId xmlns:a16="http://schemas.microsoft.com/office/drawing/2014/main" id="{33DDDC9A-BA62-01B2-A16A-6D9F05E4528B}"/>
              </a:ext>
            </a:extLst>
          </p:cNvPr>
          <p:cNvSpPr>
            <a:spLocks noGrp="1"/>
          </p:cNvSpPr>
          <p:nvPr>
            <p:ph idx="1"/>
          </p:nvPr>
        </p:nvSpPr>
        <p:spPr/>
        <p:txBody>
          <a:bodyPr>
            <a:normAutofit/>
          </a:bodyPr>
          <a:lstStyle/>
          <a:p>
            <a:r>
              <a:rPr lang="en-US" dirty="0"/>
              <a:t>Governing Document: Section 42 of the Internal Revenue Code in 1986</a:t>
            </a:r>
          </a:p>
          <a:p>
            <a:r>
              <a:rPr lang="en-US" dirty="0"/>
              <a:t>The Housing Credit Program is the country’s most extensive affordable rental housing program.</a:t>
            </a:r>
          </a:p>
          <a:p>
            <a:r>
              <a:rPr lang="en-US" dirty="0"/>
              <a:t>Over 2.7 million affordable rental housing units created or preserved.</a:t>
            </a:r>
          </a:p>
          <a:p>
            <a:r>
              <a:rPr lang="en-US" dirty="0"/>
              <a:t>Provides a place to call home for low- and moderate- income households.</a:t>
            </a:r>
          </a:p>
          <a:p>
            <a:endParaRPr lang="en-US" dirty="0"/>
          </a:p>
          <a:p>
            <a:endParaRPr lang="en-US" dirty="0"/>
          </a:p>
          <a:p>
            <a:endParaRPr lang="en-US" dirty="0"/>
          </a:p>
          <a:p>
            <a:pPr marL="0" indent="0">
              <a:buNone/>
            </a:pPr>
            <a:r>
              <a:rPr lang="en-US" sz="1400" dirty="0"/>
              <a:t>Novogradac, Michael J., CPA. "Exporting the Low-Income Housing Tax Credit." Novogradac, Journal of Tax Credits, June 2015, 4-6.</a:t>
            </a:r>
          </a:p>
          <a:p>
            <a:endParaRPr lang="en-US" dirty="0"/>
          </a:p>
        </p:txBody>
      </p:sp>
    </p:spTree>
    <p:extLst>
      <p:ext uri="{BB962C8B-B14F-4D97-AF65-F5344CB8AC3E}">
        <p14:creationId xmlns:p14="http://schemas.microsoft.com/office/powerpoint/2010/main" val="192506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FD8F-585D-CC42-2788-C53DFD356C3C}"/>
              </a:ext>
            </a:extLst>
          </p:cNvPr>
          <p:cNvSpPr>
            <a:spLocks noGrp="1"/>
          </p:cNvSpPr>
          <p:nvPr>
            <p:ph type="title"/>
          </p:nvPr>
        </p:nvSpPr>
        <p:spPr/>
        <p:txBody>
          <a:bodyPr/>
          <a:lstStyle/>
          <a:p>
            <a:r>
              <a:rPr lang="en-US" dirty="0"/>
              <a:t>Housing credit overview</a:t>
            </a:r>
          </a:p>
        </p:txBody>
      </p:sp>
      <p:sp>
        <p:nvSpPr>
          <p:cNvPr id="3" name="Content Placeholder 2">
            <a:extLst>
              <a:ext uri="{FF2B5EF4-FFF2-40B4-BE49-F238E27FC236}">
                <a16:creationId xmlns:a16="http://schemas.microsoft.com/office/drawing/2014/main" id="{3FC01C8E-AF44-8B3A-3F84-9B9E92182BAD}"/>
              </a:ext>
            </a:extLst>
          </p:cNvPr>
          <p:cNvSpPr>
            <a:spLocks noGrp="1"/>
          </p:cNvSpPr>
          <p:nvPr>
            <p:ph idx="1"/>
          </p:nvPr>
        </p:nvSpPr>
        <p:spPr/>
        <p:txBody>
          <a:bodyPr>
            <a:normAutofit lnSpcReduction="10000"/>
          </a:bodyPr>
          <a:lstStyle/>
          <a:p>
            <a:r>
              <a:rPr lang="en-US" dirty="0"/>
              <a:t>Subsidy Program offering an incentive to build affordable housing which can compete in the general marketplace.</a:t>
            </a:r>
          </a:p>
          <a:p>
            <a:r>
              <a:rPr lang="en-US" dirty="0"/>
              <a:t>Generates approximately 96,000 jobs per year.</a:t>
            </a:r>
          </a:p>
          <a:p>
            <a:r>
              <a:rPr lang="en-US" dirty="0"/>
              <a:t>Approximately $100 billion in private investment has been leveraged by the program.</a:t>
            </a:r>
          </a:p>
          <a:p>
            <a:r>
              <a:rPr lang="en-US" dirty="0"/>
              <a:t>Generates $3.5 billion in federal, state and local taxes.</a:t>
            </a:r>
          </a:p>
          <a:p>
            <a:r>
              <a:rPr lang="en-US" dirty="0"/>
              <a:t>Generates $9.1 billion in economic income.</a:t>
            </a:r>
          </a:p>
          <a:p>
            <a:endParaRPr lang="en-US" dirty="0"/>
          </a:p>
          <a:p>
            <a:endParaRPr lang="en-US" dirty="0"/>
          </a:p>
          <a:p>
            <a:pPr marL="0" indent="0">
              <a:buNone/>
            </a:pPr>
            <a:r>
              <a:rPr lang="en-US" sz="1400" dirty="0"/>
              <a:t>Novogradac, Michael J., CPA. “Exporting the Low-Income Housing Tax Credit.” Novogradac, Journal of Tax Credits, June 2015,4-6</a:t>
            </a:r>
          </a:p>
        </p:txBody>
      </p:sp>
    </p:spTree>
    <p:extLst>
      <p:ext uri="{BB962C8B-B14F-4D97-AF65-F5344CB8AC3E}">
        <p14:creationId xmlns:p14="http://schemas.microsoft.com/office/powerpoint/2010/main" val="111955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657</TotalTime>
  <Words>7367</Words>
  <Application>Microsoft Office PowerPoint</Application>
  <PresentationFormat>Widescreen</PresentationFormat>
  <Paragraphs>484</Paragraphs>
  <Slides>62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Corbel</vt:lpstr>
      <vt:lpstr>Neue Swift</vt:lpstr>
      <vt:lpstr>Wingdings</vt:lpstr>
      <vt:lpstr>Banded</vt:lpstr>
      <vt:lpstr>AHFA Multifamily Essentials</vt:lpstr>
      <vt:lpstr>2024 Ahfa allocation amounts</vt:lpstr>
      <vt:lpstr>Low-Income Housing Tax Credit Program (Housing Credit)</vt:lpstr>
      <vt:lpstr>PowerPoint Presentation</vt:lpstr>
      <vt:lpstr>PowerPoint Presentation</vt:lpstr>
      <vt:lpstr>PowerPoint Presentation</vt:lpstr>
      <vt:lpstr>Housing Credit overview</vt:lpstr>
      <vt:lpstr>Low Income housing tax credit program (Housing credit overview)</vt:lpstr>
      <vt:lpstr>Housing credit overview</vt:lpstr>
      <vt:lpstr>Housing Credit Overview</vt:lpstr>
      <vt:lpstr>Housing credit overview</vt:lpstr>
      <vt:lpstr>Housing Credit Overview Ownership requirements</vt:lpstr>
      <vt:lpstr>Housing Credit Overview restrictive covenants</vt:lpstr>
      <vt:lpstr>Housing credit overview Income and rent restrictions</vt:lpstr>
      <vt:lpstr>Ahfa’s national housing trust fund program (htf)</vt:lpstr>
      <vt:lpstr>HOME investment Partnerships Program (HOME) Overview</vt:lpstr>
      <vt:lpstr>HOME Overview  Federal</vt:lpstr>
      <vt:lpstr>HOME Overview  Federal</vt:lpstr>
      <vt:lpstr>HOME Overview  Participating Jurisdictions (PJs)</vt:lpstr>
      <vt:lpstr>HOME Overview  Alabama Funding Distribution</vt:lpstr>
      <vt:lpstr>HOME Overview The CHDO Set-Aside</vt:lpstr>
      <vt:lpstr>HOME Overview CHDO Certification</vt:lpstr>
      <vt:lpstr>HOME Overview  Federal</vt:lpstr>
      <vt:lpstr>HOME Overview Eligible/Ineligible Uses</vt:lpstr>
      <vt:lpstr>HOME Overview Federal: Project Timeline</vt:lpstr>
      <vt:lpstr>HOME Overview Federal: Project Timeline</vt:lpstr>
      <vt:lpstr>HOME Overview Cross-Cutting /Other Federal Requirements</vt:lpstr>
      <vt:lpstr>HOME Overview HOME Assisted Units</vt:lpstr>
      <vt:lpstr>HOME Overview Program Compliance - The 5 P’s of Compliance</vt:lpstr>
      <vt:lpstr>HOME Overview People : Income and Rent Restrictions</vt:lpstr>
      <vt:lpstr>HOME Overview Price : Affordability</vt:lpstr>
      <vt:lpstr>HOME Overview Property : Property Standards</vt:lpstr>
      <vt:lpstr>HOME Overview Period – Affordability Period</vt:lpstr>
      <vt:lpstr>HOME Overview Policies: process, procedures, paper</vt:lpstr>
      <vt:lpstr>HOME- American Rescue Plan (HOME- ARP)</vt:lpstr>
      <vt:lpstr>Home- arp GENERAL OVERVIEW</vt:lpstr>
      <vt:lpstr>Home- arp GENERAL OVERVIEW</vt:lpstr>
      <vt:lpstr>Home- arP ACTIVITIES</vt:lpstr>
      <vt:lpstr>HOME-ARP  Qualifying Populations</vt:lpstr>
      <vt:lpstr>HOME-arp PRIMARY TEAM MEMBERS</vt:lpstr>
      <vt:lpstr>National Housing Trust Fund (Htf) requirements</vt:lpstr>
      <vt:lpstr>Htf requirements  overview</vt:lpstr>
      <vt:lpstr>Htf requirements  overview</vt:lpstr>
      <vt:lpstr>Htf requirements  eligible activities</vt:lpstr>
      <vt:lpstr>Htf requirements  eligible recipients</vt:lpstr>
      <vt:lpstr>Htf requirements  housing priorities 2024</vt:lpstr>
      <vt:lpstr>Htf requirements-  application</vt:lpstr>
      <vt:lpstr>Ahfa multifamily bond program  (mf bonds)</vt:lpstr>
      <vt:lpstr>Mf bonds &amp; how to apply</vt:lpstr>
      <vt:lpstr>Mf bonds &amp; how to apply</vt:lpstr>
      <vt:lpstr>Ahfa competitive application cycle</vt:lpstr>
      <vt:lpstr>Ahfa competitive application cycle</vt:lpstr>
      <vt:lpstr>Ahfa competitive application cycle</vt:lpstr>
      <vt:lpstr>Ahfa competitive application cycle</vt:lpstr>
      <vt:lpstr>Ahfa program compliance</vt:lpstr>
      <vt:lpstr>Affordable housing impact in Alabama</vt:lpstr>
      <vt:lpstr>Developers’ Tips for Success</vt:lpstr>
      <vt:lpstr>May 25, 2021  Ann Marie Rowlett, partner and COO at The Bennett Group, LLC</vt:lpstr>
      <vt:lpstr>September 03, 2021  Fred Bennett, managing partner and chief financial officer with The Bennett Group, LLC</vt:lpstr>
      <vt:lpstr>April 05, 2022  Clarence Ball is the president/CEO of Ball HealthCare Services, Inc.</vt:lpstr>
      <vt:lpstr>June 01, 2022  Herschell Hamilton &amp; Mike Carpenter, Bloc Global Group</vt:lpstr>
      <vt:lpstr>Stay connected with AHFA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AHFA Multifamily Essentials</dc:title>
  <dc:creator>Adams, Valerie</dc:creator>
  <cp:lastModifiedBy>Adams, Valerie</cp:lastModifiedBy>
  <cp:revision>23</cp:revision>
  <cp:lastPrinted>2023-11-14T18:58:39Z</cp:lastPrinted>
  <dcterms:created xsi:type="dcterms:W3CDTF">2023-10-23T20:19:14Z</dcterms:created>
  <dcterms:modified xsi:type="dcterms:W3CDTF">2024-02-13T21:50:00Z</dcterms:modified>
</cp:coreProperties>
</file>