
<file path=[Content_Types].xml><?xml version="1.0" encoding="utf-8"?>
<Types xmlns="http://schemas.openxmlformats.org/package/2006/content-types">
  <Default Extension="tmp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256" r:id="rId2"/>
    <p:sldId id="259" r:id="rId3"/>
    <p:sldId id="257" r:id="rId4"/>
    <p:sldId id="258" r:id="rId5"/>
    <p:sldId id="264" r:id="rId6"/>
    <p:sldId id="260" r:id="rId7"/>
    <p:sldId id="261" r:id="rId8"/>
    <p:sldId id="262" r:id="rId9"/>
    <p:sldId id="263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12192000" cy="6858000"/>
  <p:notesSz cx="70104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6" y="7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A7EC974-A536-42DE-AF3C-AE691D53206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50B6E51-0BE0-4ACF-BE5F-8CE971BD0A6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D5AD673-3377-4367-95C8-6D163F9C934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7385BE8-E61F-431F-B8F6-11230C8CE8C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8F50CD-AC9F-4F93-B587-E97CAA82C2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2409746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73575"/>
            <a:ext cx="5607050" cy="36607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0CFF7B-0F3F-4E3E-8591-C5BF9F8462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6430540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12" name="Freeform 11"/>
          <p:cNvSpPr/>
          <p:nvPr/>
        </p:nvSpPr>
        <p:spPr>
          <a:xfrm>
            <a:off x="-15875" y="0"/>
            <a:ext cx="11683810" cy="6588125"/>
          </a:xfrm>
          <a:custGeom>
            <a:avLst/>
            <a:gdLst/>
            <a:ahLst/>
            <a:cxnLst/>
            <a:rect l="l" t="t" r="r" b="b"/>
            <a:pathLst>
              <a:path w="11683810" h="6588125">
                <a:moveTo>
                  <a:pt x="0" y="0"/>
                </a:moveTo>
                <a:lnTo>
                  <a:pt x="11318691" y="0"/>
                </a:lnTo>
                <a:lnTo>
                  <a:pt x="11683810" y="5976938"/>
                </a:lnTo>
                <a:lnTo>
                  <a:pt x="15875" y="6588125"/>
                </a:lnTo>
                <a:cubicBezTo>
                  <a:pt x="10583" y="4386792"/>
                  <a:pt x="5292" y="2185458"/>
                  <a:pt x="0" y="0"/>
                </a:cubicBezTo>
                <a:close/>
              </a:path>
            </a:pathLst>
          </a:custGeom>
          <a:ln>
            <a:noFill/>
          </a:ln>
          <a:effectLst>
            <a:outerShdw blurRad="101600" dist="152400" dir="4380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Freeform 13"/>
          <p:cNvSpPr/>
          <p:nvPr/>
        </p:nvSpPr>
        <p:spPr>
          <a:xfrm>
            <a:off x="0" y="4282257"/>
            <a:ext cx="11329257" cy="2028845"/>
          </a:xfrm>
          <a:custGeom>
            <a:avLst/>
            <a:gdLst/>
            <a:ahLst/>
            <a:cxnLst/>
            <a:rect l="l" t="t" r="r" b="b"/>
            <a:pathLst>
              <a:path w="11329257" h="2028845">
                <a:moveTo>
                  <a:pt x="0" y="588520"/>
                </a:moveTo>
                <a:lnTo>
                  <a:pt x="11244075" y="0"/>
                </a:lnTo>
                <a:lnTo>
                  <a:pt x="11329257" y="1424838"/>
                </a:lnTo>
                <a:lnTo>
                  <a:pt x="0" y="2028845"/>
                </a:lnTo>
                <a:lnTo>
                  <a:pt x="0" y="58852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6" name="Freeform 25"/>
          <p:cNvSpPr/>
          <p:nvPr/>
        </p:nvSpPr>
        <p:spPr>
          <a:xfrm>
            <a:off x="0" y="0"/>
            <a:ext cx="8719579" cy="456877"/>
          </a:xfrm>
          <a:custGeom>
            <a:avLst/>
            <a:gdLst/>
            <a:ahLst/>
            <a:cxnLst/>
            <a:rect l="l" t="t" r="r" b="b"/>
            <a:pathLst>
              <a:path w="8719579" h="456877">
                <a:moveTo>
                  <a:pt x="0" y="0"/>
                </a:moveTo>
                <a:lnTo>
                  <a:pt x="8719579" y="0"/>
                </a:lnTo>
                <a:lnTo>
                  <a:pt x="0" y="456877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" name="Freeform 14"/>
          <p:cNvSpPr/>
          <p:nvPr/>
        </p:nvSpPr>
        <p:spPr>
          <a:xfrm rot="21420000">
            <a:off x="-161800" y="293317"/>
            <a:ext cx="11367116" cy="5751804"/>
          </a:xfrm>
          <a:custGeom>
            <a:avLst/>
            <a:gdLst/>
            <a:ahLst/>
            <a:cxnLst/>
            <a:rect l="l" t="t" r="r" b="b"/>
            <a:pathLst>
              <a:path w="11367116" h="5751804">
                <a:moveTo>
                  <a:pt x="11346705" y="0"/>
                </a:moveTo>
                <a:cubicBezTo>
                  <a:pt x="11353509" y="1915114"/>
                  <a:pt x="11360312" y="3830229"/>
                  <a:pt x="11367116" y="5745343"/>
                </a:cubicBezTo>
                <a:lnTo>
                  <a:pt x="0" y="5751804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420000">
            <a:off x="891201" y="662656"/>
            <a:ext cx="9755187" cy="2766528"/>
          </a:xfrm>
        </p:spPr>
        <p:txBody>
          <a:bodyPr anchor="b">
            <a:normAutofit/>
          </a:bodyPr>
          <a:lstStyle>
            <a:lvl1pPr algn="r">
              <a:defRPr sz="8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420000">
            <a:off x="983062" y="3505209"/>
            <a:ext cx="9755187" cy="550333"/>
          </a:xfrm>
        </p:spPr>
        <p:txBody>
          <a:bodyPr anchor="t">
            <a:noAutofit/>
          </a:bodyPr>
          <a:lstStyle>
            <a:lvl1pPr marL="0" indent="0" algn="r">
              <a:buNone/>
              <a:defRPr sz="28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1420000">
            <a:off x="4948541" y="4578463"/>
            <a:ext cx="6143653" cy="1163112"/>
          </a:xfrm>
        </p:spPr>
        <p:txBody>
          <a:bodyPr/>
          <a:lstStyle>
            <a:lvl1pPr algn="ctr">
              <a:defRPr sz="54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F7AFFB9B-9FB8-469E-96F9-4D32314110B6}" type="datetimeFigureOut">
              <a:rPr lang="en-US" dirty="0"/>
              <a:t>5/21/2019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1420000">
            <a:off x="-5560" y="4883024"/>
            <a:ext cx="4047239" cy="1195538"/>
          </a:xfrm>
        </p:spPr>
        <p:txBody>
          <a:bodyPr vert="horz" lIns="91440" tIns="45720" rIns="91440" bIns="45720" rtlCol="0" anchor="ctr"/>
          <a:lstStyle>
            <a:lvl1pPr algn="r">
              <a:defRPr lang="en-US" sz="5400" dirty="0"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1420000">
            <a:off x="9851758" y="3832648"/>
            <a:ext cx="907186" cy="498470"/>
          </a:xfr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5" name="5-Point Star 24"/>
          <p:cNvSpPr/>
          <p:nvPr/>
        </p:nvSpPr>
        <p:spPr>
          <a:xfrm rot="21420000">
            <a:off x="4221385" y="5111356"/>
            <a:ext cx="515386" cy="515386"/>
          </a:xfrm>
          <a:prstGeom prst="star5">
            <a:avLst>
              <a:gd name="adj" fmla="val 26693"/>
              <a:gd name="hf" fmla="val 105146"/>
              <a:gd name="vf" fmla="val 110557"/>
            </a:avLst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106333"/>
            <a:ext cx="10394708" cy="58884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5801" y="685799"/>
            <a:ext cx="10392513" cy="319490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80" y="4702923"/>
            <a:ext cx="10394728" cy="682472"/>
          </a:xfrm>
        </p:spPr>
        <p:txBody>
          <a:bodyPr anchor="t"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D2AC3-6A0B-4169-B1EA-E3AE8B351BDD}" type="datetimeFigureOut">
              <a:rPr lang="en-US" dirty="0"/>
              <a:t>5/21/2019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902" cy="3194903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79" y="4106333"/>
            <a:ext cx="10394729" cy="127360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B9363-8B87-41B7-9F8E-64519CBB8F34}" type="datetimeFigureOut">
              <a:rPr lang="en-US" dirty="0"/>
              <a:t>5/21/2019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732" y="685800"/>
            <a:ext cx="9525020" cy="2916704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550264" y="3610032"/>
            <a:ext cx="8667956" cy="377768"/>
          </a:xfrm>
        </p:spPr>
        <p:txBody>
          <a:bodyPr anchor="t">
            <a:normAutofit/>
          </a:bodyPr>
          <a:lstStyle>
            <a:lvl1pPr marL="0" indent="0" algn="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4106334"/>
            <a:ext cx="10396882" cy="126825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F5746-5284-4951-9F37-7AE924EDBCB7}" type="datetimeFigureOut">
              <a:rPr lang="en-US" dirty="0"/>
              <a:t>5/21/2019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685801" y="89262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473083" y="292282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723854"/>
            <a:ext cx="10394707" cy="2511835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4247468"/>
            <a:ext cx="10394707" cy="114064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98B29-7265-4A65-A2A4-6703C057B7C1}" type="datetimeFigureOut">
              <a:rPr lang="en-US" dirty="0"/>
              <a:t>5/21/2019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802" y="685800"/>
            <a:ext cx="10394706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802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462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234621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70380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770380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BA082-94DF-4C4B-A041-6624924AB0A8}" type="datetimeFigureOut">
              <a:rPr lang="en-US" dirty="0"/>
              <a:t>5/21/2019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9184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780" y="2063395"/>
            <a:ext cx="3310128" cy="1536725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91840" y="4389287"/>
            <a:ext cx="3310128" cy="98529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741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235999" y="2063395"/>
            <a:ext cx="3310128" cy="1535237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235999" y="4389286"/>
            <a:ext cx="3310128" cy="98530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68944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768819" y="2063394"/>
            <a:ext cx="3310128" cy="1537196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768819" y="4389284"/>
            <a:ext cx="3310128" cy="985302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686C4-3AB5-4E0C-86CA-FB108C350AA9}" type="datetimeFigureOut">
              <a:rPr lang="en-US" dirty="0"/>
              <a:t>5/21/2019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2063396"/>
            <a:ext cx="10394707" cy="3311190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FF1211-4E0C-4AB3-B04F-585959BDAFE8}" type="datetimeFigureOut">
              <a:rPr lang="en-US" dirty="0"/>
              <a:t>5/21/2019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15862" y="685800"/>
            <a:ext cx="2264646" cy="468878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685800"/>
            <a:ext cx="7904431" cy="4688785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BDECAF-D3BE-4069-9C78-642ECCD01477}" type="datetimeFigureOut">
              <a:rPr lang="en-US" dirty="0"/>
              <a:t>5/21/2019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10394707" cy="331118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BDC27-E420-4878-9EE6-7B9656D6442A}" type="datetimeFigureOut">
              <a:rPr lang="en-US" dirty="0"/>
              <a:t>5/21/2019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3193487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3742267"/>
            <a:ext cx="10394707" cy="1639614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F47CF-67C9-420C-80A5-E2069FF0C2DF}" type="datetimeFigureOut">
              <a:rPr lang="en-US" dirty="0"/>
              <a:t>5/21/2019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814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5088714" cy="3311189"/>
          </a:xfrm>
        </p:spPr>
        <p:txBody>
          <a:bodyPr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5993971" y="2063396"/>
            <a:ext cx="5086538" cy="3311189"/>
          </a:xfrm>
        </p:spPr>
        <p:txBody>
          <a:bodyPr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2DC73-F065-42F5-A9F2-D90B2E42A0B3}" type="datetimeFigureOut">
              <a:rPr lang="en-US" dirty="0"/>
              <a:t>5/21/2019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115814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8356" y="2063396"/>
            <a:ext cx="4856158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802" y="2861733"/>
            <a:ext cx="5088712" cy="2512852"/>
          </a:xfrm>
        </p:spPr>
        <p:txBody>
          <a:bodyPr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8191" y="2063396"/>
            <a:ext cx="4864491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5993969" y="2861733"/>
            <a:ext cx="5088713" cy="2512852"/>
          </a:xfrm>
        </p:spPr>
        <p:txBody>
          <a:bodyPr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EA702-9B29-41CC-9BCC-3DF8A0D379FE}" type="datetimeFigureOut">
              <a:rPr lang="en-US" dirty="0"/>
              <a:t>5/21/2019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649AC-CB8F-4FF1-9A34-5861C74DD0A7}" type="datetimeFigureOut">
              <a:rPr lang="en-US" dirty="0"/>
              <a:t>5/21/2019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5CECA-2D3A-4680-9B49-752200DE467C}" type="datetimeFigureOut">
              <a:rPr lang="en-US" dirty="0"/>
              <a:t>5/21/2019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643" y="685800"/>
            <a:ext cx="4126860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46132" y="685800"/>
            <a:ext cx="6034375" cy="468878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642" y="2709052"/>
            <a:ext cx="4126861" cy="2665533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3BFE2-83B7-4B0A-B9D3-AB28331082B3}" type="datetimeFigureOut">
              <a:rPr lang="en-US" dirty="0"/>
              <a:t>5/21/2019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5800"/>
            <a:ext cx="6345302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82362" y="0"/>
            <a:ext cx="3598146" cy="507153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2709052"/>
            <a:ext cx="6345301" cy="2362481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F78E3-FDA3-4D28-AAA2-0B81F349A39D}" type="datetimeFigureOut">
              <a:rPr lang="en-US" dirty="0"/>
              <a:t>5/21/2019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jp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-25397" y="0"/>
            <a:ext cx="12005350" cy="6644081"/>
            <a:chOff x="-25397" y="0"/>
            <a:chExt cx="12005350" cy="6644081"/>
          </a:xfrm>
        </p:grpSpPr>
        <p:sp useBgFill="1">
          <p:nvSpPr>
            <p:cNvPr id="11" name="Rectangle 10"/>
            <p:cNvSpPr/>
            <p:nvPr/>
          </p:nvSpPr>
          <p:spPr>
            <a:xfrm>
              <a:off x="1" y="0"/>
              <a:ext cx="11979952" cy="6644081"/>
            </a:xfrm>
            <a:prstGeom prst="rect">
              <a:avLst/>
            </a:prstGeom>
            <a:ln>
              <a:noFill/>
            </a:ln>
            <a:effectLst>
              <a:outerShdw blurRad="98425" dist="76200" dir="4380000" algn="tl" rotWithShape="0">
                <a:srgbClr val="000000">
                  <a:alpha val="68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-25397" y="0"/>
              <a:ext cx="11773291" cy="6419514"/>
            </a:xfrm>
            <a:custGeom>
              <a:avLst/>
              <a:gdLst/>
              <a:ahLst/>
              <a:cxnLst/>
              <a:rect l="l" t="t" r="r" b="b"/>
              <a:pathLst>
                <a:path w="11773291" h="6419514">
                  <a:moveTo>
                    <a:pt x="11750059" y="0"/>
                  </a:moveTo>
                  <a:lnTo>
                    <a:pt x="11773291" y="6419514"/>
                  </a:lnTo>
                  <a:lnTo>
                    <a:pt x="0" y="6411047"/>
                  </a:lnTo>
                </a:path>
              </a:pathLst>
            </a:custGeom>
            <a:ln w="8255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1" y="5600215"/>
              <a:ext cx="11706512" cy="780581"/>
            </a:xfrm>
            <a:prstGeom prst="rect">
              <a:avLst/>
            </a:prstGeom>
            <a:gradFill flip="none" rotWithShape="1">
              <a:gsLst>
                <a:gs pos="3400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63396"/>
            <a:ext cx="10396883" cy="33111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98083" y="5757334"/>
            <a:ext cx="3784600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C35BB1C6-BF8F-4481-8AB2-603A1C8A906A}" type="datetimeFigureOut">
              <a:rPr lang="en-US" dirty="0"/>
              <a:t>5/21/2019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1" y="5757334"/>
            <a:ext cx="5499719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7121" y="5757334"/>
            <a:ext cx="907186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solidFill>
            <a:schemeClr val="accent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mp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mp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972B51-AE8F-4550-8946-EE583ADFA6B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AAHA Compliance Breakout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398FE4D-9CDC-4541-AFDB-7A49D6B067C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May 22, 2019</a:t>
            </a:r>
          </a:p>
        </p:txBody>
      </p:sp>
    </p:spTree>
    <p:extLst>
      <p:ext uri="{BB962C8B-B14F-4D97-AF65-F5344CB8AC3E}">
        <p14:creationId xmlns:p14="http://schemas.microsoft.com/office/powerpoint/2010/main" val="35403501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D3675D-80EA-46FF-A4EE-9980539903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Disabilities/Homeless election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75F12B-E941-4636-9B6B-0062B1D5E319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/>
              <a:t>This election form is a part of the application for projects submitted 2016, 2017, 2018, and moving forward</a:t>
            </a:r>
          </a:p>
          <a:p>
            <a:r>
              <a:rPr lang="en-US" dirty="0"/>
              <a:t>Owner’ s election</a:t>
            </a:r>
          </a:p>
          <a:p>
            <a:r>
              <a:rPr lang="en-US" dirty="0"/>
              <a:t>Application requirements</a:t>
            </a:r>
          </a:p>
          <a:p>
            <a:r>
              <a:rPr lang="en-US" dirty="0"/>
              <a:t>Eligible Households</a:t>
            </a:r>
          </a:p>
        </p:txBody>
      </p:sp>
    </p:spTree>
    <p:extLst>
      <p:ext uri="{BB962C8B-B14F-4D97-AF65-F5344CB8AC3E}">
        <p14:creationId xmlns:p14="http://schemas.microsoft.com/office/powerpoint/2010/main" val="4236970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BBB5F9-E978-47F8-AE7C-8536009FAB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Disabilities/Homeless election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69CA37-02DA-4751-B1B1-A4C1539918EE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/>
              <a:t>At initial lease up, you Must wait 90 days before renting a unit to an otherwise eligible applicant</a:t>
            </a:r>
          </a:p>
          <a:p>
            <a:r>
              <a:rPr lang="en-US" dirty="0"/>
              <a:t>Marketing efforts must be documented</a:t>
            </a:r>
          </a:p>
          <a:p>
            <a:r>
              <a:rPr lang="en-US" dirty="0"/>
              <a:t>Must maintain a separate waiting list of eligible disabled and/or homeless applicants</a:t>
            </a:r>
          </a:p>
          <a:p>
            <a:r>
              <a:rPr lang="en-US" dirty="0"/>
              <a:t>After initial lease up, if you have zero eligible applicants on your waiting list, you have notified the local and/or regional service provider and </a:t>
            </a:r>
            <a:r>
              <a:rPr lang="en-US" dirty="0" err="1"/>
              <a:t>ahfa</a:t>
            </a:r>
            <a:r>
              <a:rPr lang="en-US" dirty="0"/>
              <a:t>, you can rent the unit to an otherwise eligible applicant</a:t>
            </a:r>
          </a:p>
        </p:txBody>
      </p:sp>
    </p:spTree>
    <p:extLst>
      <p:ext uri="{BB962C8B-B14F-4D97-AF65-F5344CB8AC3E}">
        <p14:creationId xmlns:p14="http://schemas.microsoft.com/office/powerpoint/2010/main" val="14089866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C40426-1AA5-4768-8AB0-4F83D7C7AF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Disabilities/Homeless election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2FFCA9-4F5E-4E0B-8883-AE428B8EA0B0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en-US" dirty="0"/>
              <a:t>The following form must be in the household file:</a:t>
            </a:r>
          </a:p>
          <a:p>
            <a:pPr lvl="1"/>
            <a:r>
              <a:rPr lang="en-US" sz="2000" dirty="0"/>
              <a:t>Disability Self Certification</a:t>
            </a:r>
          </a:p>
          <a:p>
            <a:pPr lvl="1"/>
            <a:r>
              <a:rPr lang="en-US" sz="2000" dirty="0"/>
              <a:t>Homeless certification</a:t>
            </a:r>
          </a:p>
        </p:txBody>
      </p:sp>
    </p:spTree>
    <p:extLst>
      <p:ext uri="{BB962C8B-B14F-4D97-AF65-F5344CB8AC3E}">
        <p14:creationId xmlns:p14="http://schemas.microsoft.com/office/powerpoint/2010/main" val="36205137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8A811E-3AFC-46C6-910D-C2ED2645C0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/>
              <a:t>DMS AUTHORITY ONLINE MANAGEMENT System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3A0261-4E59-4A9C-85E4-3C69FA5911DA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en-US" dirty="0"/>
              <a:t>It is best to have everyone who uses the system register individually</a:t>
            </a:r>
          </a:p>
          <a:p>
            <a:r>
              <a:rPr lang="en-US" dirty="0"/>
              <a:t>Issue with Sharing usernames and passwords</a:t>
            </a:r>
          </a:p>
          <a:p>
            <a:pPr lvl="1"/>
            <a:r>
              <a:rPr lang="en-US" sz="2000" dirty="0"/>
              <a:t>If you forget the information, I can only assist the registered user</a:t>
            </a:r>
          </a:p>
        </p:txBody>
      </p:sp>
    </p:spTree>
    <p:extLst>
      <p:ext uri="{BB962C8B-B14F-4D97-AF65-F5344CB8AC3E}">
        <p14:creationId xmlns:p14="http://schemas.microsoft.com/office/powerpoint/2010/main" val="6137967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FAC154-4EB2-4BF7-8CBA-6DC312E03F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/>
              <a:t>DMS AUTHORITY ONLINE MANAGEMENT System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838426-908B-4B0D-A4B9-79793F8409EB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/>
              <a:t>Currently we recommend updating the system on a monthly basis</a:t>
            </a:r>
          </a:p>
          <a:p>
            <a:r>
              <a:rPr lang="en-US" dirty="0"/>
              <a:t>In the future, this will be a requirement</a:t>
            </a:r>
          </a:p>
        </p:txBody>
      </p:sp>
    </p:spTree>
    <p:extLst>
      <p:ext uri="{BB962C8B-B14F-4D97-AF65-F5344CB8AC3E}">
        <p14:creationId xmlns:p14="http://schemas.microsoft.com/office/powerpoint/2010/main" val="26443039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C45DAD-CFE3-4AAE-B3C4-001E761C17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/>
              <a:t>DMS AUTHORITY ONLINE MANAGEMENT System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EF497E-BE6B-493C-B39B-32E420E0FE96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/>
              <a:t> Importing</a:t>
            </a:r>
          </a:p>
          <a:p>
            <a:pPr lvl="1"/>
            <a:r>
              <a:rPr lang="en-US" sz="2000" dirty="0"/>
              <a:t>Make sure you send the required data for each event type</a:t>
            </a:r>
          </a:p>
          <a:p>
            <a:pPr lvl="1"/>
            <a:r>
              <a:rPr lang="en-US" sz="2000" dirty="0"/>
              <a:t>Move-in, transfer in and out, recertify, move-out, composition updates are the only importable event types</a:t>
            </a:r>
          </a:p>
          <a:p>
            <a:pPr lvl="1"/>
            <a:r>
              <a:rPr lang="en-US" sz="2000" dirty="0"/>
              <a:t>You cannot import rent updates and student updates</a:t>
            </a:r>
          </a:p>
          <a:p>
            <a:r>
              <a:rPr lang="en-US" dirty="0"/>
              <a:t>Import instructions can be found in the compliance section of the </a:t>
            </a:r>
            <a:r>
              <a:rPr lang="en-US" dirty="0" err="1"/>
              <a:t>ahfa</a:t>
            </a:r>
            <a:r>
              <a:rPr lang="en-US" dirty="0"/>
              <a:t> website</a:t>
            </a:r>
          </a:p>
        </p:txBody>
      </p:sp>
    </p:spTree>
    <p:extLst>
      <p:ext uri="{BB962C8B-B14F-4D97-AF65-F5344CB8AC3E}">
        <p14:creationId xmlns:p14="http://schemas.microsoft.com/office/powerpoint/2010/main" val="180526917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F98BDA-BC81-4471-97E3-6A959E17D4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/>
              <a:t>DMS AUTHORITY ONLINE MANAGEMENT System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AF5C7E-367B-47B6-9782-495D91790905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/>
              <a:t>Event Details</a:t>
            </a:r>
          </a:p>
          <a:p>
            <a:pPr lvl="1"/>
            <a:r>
              <a:rPr lang="en-US" sz="2000" dirty="0"/>
              <a:t>Rent level % </a:t>
            </a:r>
          </a:p>
          <a:p>
            <a:pPr lvl="1"/>
            <a:r>
              <a:rPr lang="en-US" sz="2000" dirty="0"/>
              <a:t>income level % </a:t>
            </a:r>
          </a:p>
          <a:p>
            <a:pPr lvl="1"/>
            <a:r>
              <a:rPr lang="en-US" sz="2000" dirty="0"/>
              <a:t>funding program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805130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57A49A-86EE-4439-8E61-9F3288DBEC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400" dirty="0"/>
              <a:t>DMS AUTHORITY ONLINE MANAGEMENT System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3680B9-177C-48EE-9636-DB8E0B6EB11D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en-US" dirty="0"/>
              <a:t>Move-in Event </a:t>
            </a:r>
          </a:p>
          <a:p>
            <a:pPr lvl="1"/>
            <a:r>
              <a:rPr lang="en-US" sz="2000" dirty="0"/>
              <a:t>Total household income</a:t>
            </a:r>
          </a:p>
          <a:p>
            <a:pPr lvl="1"/>
            <a:r>
              <a:rPr lang="en-US" sz="2000" dirty="0"/>
              <a:t>Household income at move-in</a:t>
            </a:r>
          </a:p>
        </p:txBody>
      </p:sp>
    </p:spTree>
    <p:extLst>
      <p:ext uri="{BB962C8B-B14F-4D97-AF65-F5344CB8AC3E}">
        <p14:creationId xmlns:p14="http://schemas.microsoft.com/office/powerpoint/2010/main" val="365604435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60EE11-6B23-42A9-886E-22A99797B1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/>
              <a:t>DMS AUTHORITY ONLINE MANAGEMENT System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2A1E4A-B85B-4035-A298-3F68E1D47FA7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en-US" dirty="0"/>
              <a:t>Utility allowances</a:t>
            </a:r>
          </a:p>
          <a:p>
            <a:pPr lvl="1"/>
            <a:r>
              <a:rPr lang="en-US" sz="2000" dirty="0"/>
              <a:t>You must create the utility allowance(s)</a:t>
            </a:r>
          </a:p>
          <a:p>
            <a:pPr lvl="1"/>
            <a:r>
              <a:rPr lang="en-US" sz="2000" dirty="0"/>
              <a:t>Be very specific with description of the allowance</a:t>
            </a:r>
          </a:p>
          <a:p>
            <a:pPr lvl="1"/>
            <a:r>
              <a:rPr lang="en-US" sz="2000" dirty="0"/>
              <a:t>Once created, you are able to copy them forward</a:t>
            </a:r>
          </a:p>
          <a:p>
            <a:pPr lvl="1"/>
            <a:r>
              <a:rPr lang="en-US" sz="2000" dirty="0"/>
              <a:t>The allowance will last for 12 month plus 90 days</a:t>
            </a:r>
          </a:p>
        </p:txBody>
      </p:sp>
    </p:spTree>
    <p:extLst>
      <p:ext uri="{BB962C8B-B14F-4D97-AF65-F5344CB8AC3E}">
        <p14:creationId xmlns:p14="http://schemas.microsoft.com/office/powerpoint/2010/main" val="275612008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5286E1-9940-4C0E-9179-0BEB6C5E50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/>
              <a:t>DMS AUTHORITY ONLINE MANAGEMENT System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13EFC4-9999-4335-A003-383EA8750E56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en-US" dirty="0"/>
              <a:t>Finalizing the year</a:t>
            </a:r>
          </a:p>
          <a:p>
            <a:pPr lvl="1"/>
            <a:r>
              <a:rPr lang="en-US" sz="2000" dirty="0"/>
              <a:t>Enter tenant events before finalizing</a:t>
            </a:r>
          </a:p>
          <a:p>
            <a:pPr lvl="1"/>
            <a:r>
              <a:rPr lang="en-US" sz="2000" dirty="0"/>
              <a:t>January 1</a:t>
            </a:r>
            <a:r>
              <a:rPr lang="en-US" sz="2000" baseline="30000" dirty="0"/>
              <a:t>st</a:t>
            </a:r>
            <a:r>
              <a:rPr lang="en-US" sz="2000" dirty="0"/>
              <a:t> until December 31</a:t>
            </a:r>
            <a:r>
              <a:rPr lang="en-US" sz="2000" baseline="30000" dirty="0"/>
              <a:t>st</a:t>
            </a:r>
            <a:r>
              <a:rPr lang="en-US" sz="2000" dirty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22083753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7D0F7D-279E-42F4-88B0-9993376878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Utility allowance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BDB57B-8998-4833-9EDC-2467C720B6E6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en-US" dirty="0"/>
              <a:t>For properties where the home funds were committed on or after August 23, 2013 must use one of the following:</a:t>
            </a:r>
          </a:p>
          <a:p>
            <a:pPr lvl="1"/>
            <a:r>
              <a:rPr lang="en-US" sz="2000" dirty="0"/>
              <a:t>Energy Consumption model</a:t>
            </a:r>
          </a:p>
          <a:p>
            <a:pPr lvl="1"/>
            <a:r>
              <a:rPr lang="en-US" sz="2000" dirty="0"/>
              <a:t>Hud utility Schedule model</a:t>
            </a:r>
          </a:p>
          <a:p>
            <a:pPr lvl="1"/>
            <a:r>
              <a:rPr lang="en-US" sz="2000" dirty="0"/>
              <a:t>Local utility provider</a:t>
            </a:r>
          </a:p>
        </p:txBody>
      </p:sp>
    </p:spTree>
    <p:extLst>
      <p:ext uri="{BB962C8B-B14F-4D97-AF65-F5344CB8AC3E}">
        <p14:creationId xmlns:p14="http://schemas.microsoft.com/office/powerpoint/2010/main" val="418869847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9C3BF7-F438-430A-92D9-531ADEC00A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/>
              <a:t>DMS AUTHORITY ONLINE MANAGEMENT System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E44B8E-25A7-44D4-9DBC-2710C98C880B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en-US" dirty="0"/>
              <a:t>Annual Owner Certification</a:t>
            </a:r>
          </a:p>
          <a:p>
            <a:pPr lvl="1"/>
            <a:r>
              <a:rPr lang="en-US" sz="2000" dirty="0"/>
              <a:t>Make sure you are in the correct effective year </a:t>
            </a:r>
          </a:p>
          <a:p>
            <a:pPr lvl="1"/>
            <a:r>
              <a:rPr lang="en-US" sz="2000" dirty="0"/>
              <a:t>Make sure to click on the submit button when completed</a:t>
            </a:r>
          </a:p>
        </p:txBody>
      </p:sp>
    </p:spTree>
    <p:extLst>
      <p:ext uri="{BB962C8B-B14F-4D97-AF65-F5344CB8AC3E}">
        <p14:creationId xmlns:p14="http://schemas.microsoft.com/office/powerpoint/2010/main" val="10004777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35685F-A087-48D3-9993-F261C9B814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Utility Allowance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80E7A6-3D80-4523-A477-9D5EC2E998D6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en-US" dirty="0"/>
              <a:t>Energy Consumption Model</a:t>
            </a:r>
          </a:p>
          <a:p>
            <a:pPr lvl="1"/>
            <a:r>
              <a:rPr lang="en-US" sz="2000" dirty="0"/>
              <a:t>Relationship between the owner and provider of the energy consumption model</a:t>
            </a:r>
          </a:p>
          <a:p>
            <a:pPr lvl="1"/>
            <a:r>
              <a:rPr lang="en-US" sz="2000" dirty="0"/>
              <a:t>60-day period to submit the request</a:t>
            </a:r>
          </a:p>
          <a:p>
            <a:pPr lvl="1"/>
            <a:r>
              <a:rPr lang="en-US" sz="2000" dirty="0"/>
              <a:t>90-day Approval period</a:t>
            </a:r>
          </a:p>
          <a:p>
            <a:pPr lvl="1"/>
            <a:r>
              <a:rPr lang="en-US" sz="2000" dirty="0"/>
              <a:t>Must be renewed at least once every 12 months</a:t>
            </a:r>
          </a:p>
          <a:p>
            <a:pPr lvl="1"/>
            <a:r>
              <a:rPr lang="en-US" sz="2000" dirty="0"/>
              <a:t>Not required for all properties</a:t>
            </a:r>
          </a:p>
        </p:txBody>
      </p:sp>
    </p:spTree>
    <p:extLst>
      <p:ext uri="{BB962C8B-B14F-4D97-AF65-F5344CB8AC3E}">
        <p14:creationId xmlns:p14="http://schemas.microsoft.com/office/powerpoint/2010/main" val="27997507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170B0D-9F3B-4478-907E-74032A39D5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Utility Allowance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BF69E1-1E4B-48CB-8A7C-311D2116DDF6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/>
              <a:t>HUD Utility Schedule Model</a:t>
            </a:r>
          </a:p>
          <a:p>
            <a:pPr lvl="1"/>
            <a:r>
              <a:rPr lang="en-US" sz="2000" dirty="0"/>
              <a:t>Utility rate sheets must be provided with the request</a:t>
            </a:r>
          </a:p>
          <a:p>
            <a:pPr lvl="1"/>
            <a:r>
              <a:rPr lang="en-US" sz="2000" dirty="0"/>
              <a:t>Don’t forget about the tax rate % and Extra Fees</a:t>
            </a:r>
          </a:p>
          <a:p>
            <a:pPr lvl="1"/>
            <a:r>
              <a:rPr lang="en-US" sz="2000" dirty="0"/>
              <a:t>Utility rates must be no older than 60 days old</a:t>
            </a:r>
          </a:p>
          <a:p>
            <a:pPr lvl="1"/>
            <a:r>
              <a:rPr lang="en-US" sz="2000" dirty="0"/>
              <a:t>90 day implementation period</a:t>
            </a:r>
          </a:p>
          <a:p>
            <a:pPr lvl="1"/>
            <a:r>
              <a:rPr lang="en-US" sz="2000" dirty="0"/>
              <a:t>Must be renewed at least once every 12 months</a:t>
            </a:r>
          </a:p>
          <a:p>
            <a:pPr marL="457200" lvl="1" indent="0">
              <a:buNone/>
            </a:pPr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98002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25B266-029C-4222-BABC-61C373E416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Alabama power </a:t>
            </a:r>
            <a:r>
              <a:rPr lang="en-US" dirty="0" err="1"/>
              <a:t>Ndr-Ecr</a:t>
            </a:r>
            <a:r>
              <a:rPr lang="en-US" dirty="0"/>
              <a:t> Factor</a:t>
            </a:r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115405E9-EE99-44AD-B83C-ADAE2886813E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685801" y="1837765"/>
            <a:ext cx="5106113" cy="2676899"/>
          </a:xfrm>
        </p:spPr>
      </p:pic>
      <p:sp>
        <p:nvSpPr>
          <p:cNvPr id="10" name="Speech Bubble: Rectangle 9">
            <a:extLst>
              <a:ext uri="{FF2B5EF4-FFF2-40B4-BE49-F238E27FC236}">
                <a16:creationId xmlns:a16="http://schemas.microsoft.com/office/drawing/2014/main" id="{FE7D95F9-C122-446E-BE58-64A851081F9F}"/>
              </a:ext>
            </a:extLst>
          </p:cNvPr>
          <p:cNvSpPr/>
          <p:nvPr/>
        </p:nvSpPr>
        <p:spPr>
          <a:xfrm>
            <a:off x="6096000" y="1837765"/>
            <a:ext cx="4986683" cy="2676899"/>
          </a:xfrm>
          <a:prstGeom prst="wedge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To calculate the AL Power May ECR factor do the following:</a:t>
            </a:r>
          </a:p>
          <a:p>
            <a:pPr algn="ctr"/>
            <a:r>
              <a:rPr lang="en-US" dirty="0"/>
              <a:t>.75+22.980=23.73/1000=.02373</a:t>
            </a:r>
          </a:p>
          <a:p>
            <a:pPr algn="ctr"/>
            <a:r>
              <a:rPr lang="en-US" dirty="0"/>
              <a:t>.02373 should be entered as an Extra Fee</a:t>
            </a:r>
          </a:p>
          <a:p>
            <a:pPr algn="ctr"/>
            <a:endParaRPr lang="en-US" dirty="0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0F91A9D8-5C83-4129-A6BC-828D51B467A6}"/>
              </a:ext>
            </a:extLst>
          </p:cNvPr>
          <p:cNvSpPr/>
          <p:nvPr/>
        </p:nvSpPr>
        <p:spPr>
          <a:xfrm>
            <a:off x="2552700" y="4203700"/>
            <a:ext cx="393700" cy="3109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C0D4869A-25E8-4387-AC9A-AE98825F9519}"/>
              </a:ext>
            </a:extLst>
          </p:cNvPr>
          <p:cNvSpPr/>
          <p:nvPr/>
        </p:nvSpPr>
        <p:spPr>
          <a:xfrm>
            <a:off x="4927600" y="4203700"/>
            <a:ext cx="622300" cy="3109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96098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5EF906-47BF-49B1-971B-89FC413842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Utility Allowance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512CE3-6310-469E-BB99-C29A62AA275B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en-US" dirty="0"/>
              <a:t>Local utility provider</a:t>
            </a:r>
          </a:p>
          <a:p>
            <a:pPr lvl="1"/>
            <a:r>
              <a:rPr lang="en-US" sz="2000" dirty="0"/>
              <a:t>The allowance must be from the provider</a:t>
            </a:r>
          </a:p>
          <a:p>
            <a:pPr lvl="1"/>
            <a:r>
              <a:rPr lang="en-US" sz="2000" dirty="0"/>
              <a:t>Monthly bills from your tenants used to get an average will not be accepted unless you can get the local utility provider to sign off on your work</a:t>
            </a:r>
          </a:p>
        </p:txBody>
      </p:sp>
    </p:spTree>
    <p:extLst>
      <p:ext uri="{BB962C8B-B14F-4D97-AF65-F5344CB8AC3E}">
        <p14:creationId xmlns:p14="http://schemas.microsoft.com/office/powerpoint/2010/main" val="29553295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BF3670-D41B-4D4D-A9F6-28E4CC95CB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Property Damage notification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041425-4EB1-4EE8-A054-A04A2E312C67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en-US" dirty="0"/>
              <a:t>It is available in the compliance section of the </a:t>
            </a:r>
            <a:r>
              <a:rPr lang="en-US" dirty="0" err="1"/>
              <a:t>ahfa</a:t>
            </a:r>
            <a:r>
              <a:rPr lang="en-US" dirty="0"/>
              <a:t> website</a:t>
            </a:r>
          </a:p>
          <a:p>
            <a:r>
              <a:rPr lang="en-US" dirty="0"/>
              <a:t>Must be submitted if the following happens:</a:t>
            </a:r>
          </a:p>
          <a:p>
            <a:pPr lvl="1"/>
            <a:r>
              <a:rPr lang="en-US" sz="2000" dirty="0"/>
              <a:t>Household displaced</a:t>
            </a:r>
          </a:p>
          <a:p>
            <a:pPr lvl="1"/>
            <a:r>
              <a:rPr lang="en-US" sz="2000" dirty="0"/>
              <a:t>Major damage (flood, storm, fire, etc.)</a:t>
            </a:r>
          </a:p>
          <a:p>
            <a:r>
              <a:rPr lang="en-US" dirty="0"/>
              <a:t>In the future, we will have an Amenity Damage notification</a:t>
            </a:r>
          </a:p>
        </p:txBody>
      </p:sp>
    </p:spTree>
    <p:extLst>
      <p:ext uri="{BB962C8B-B14F-4D97-AF65-F5344CB8AC3E}">
        <p14:creationId xmlns:p14="http://schemas.microsoft.com/office/powerpoint/2010/main" val="15167189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F8811B-2F1A-439B-B9F7-9097E7D4FC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Rent roll is important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626269-23F5-4477-BC70-FC4A3654A7CD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/>
              <a:t>Set-aside report</a:t>
            </a:r>
          </a:p>
          <a:p>
            <a:r>
              <a:rPr lang="en-US" dirty="0"/>
              <a:t>Vacancy report</a:t>
            </a:r>
          </a:p>
          <a:p>
            <a:r>
              <a:rPr lang="en-US" dirty="0"/>
              <a:t>Income qualified</a:t>
            </a:r>
          </a:p>
          <a:p>
            <a:r>
              <a:rPr lang="en-US" dirty="0"/>
              <a:t>Gross rent</a:t>
            </a:r>
          </a:p>
          <a:p>
            <a:r>
              <a:rPr lang="en-US" dirty="0"/>
              <a:t>Full-time student household</a:t>
            </a:r>
          </a:p>
          <a:p>
            <a:r>
              <a:rPr lang="en-US" dirty="0"/>
              <a:t>Disability/homeless election</a:t>
            </a:r>
          </a:p>
        </p:txBody>
      </p:sp>
    </p:spTree>
    <p:extLst>
      <p:ext uri="{BB962C8B-B14F-4D97-AF65-F5344CB8AC3E}">
        <p14:creationId xmlns:p14="http://schemas.microsoft.com/office/powerpoint/2010/main" val="3456786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7A26EE-CE7D-4AB7-B4FF-4D8DE4D083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Join our mailing list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084A5F-5A7A-40C6-9084-3C399F978829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85801" y="2063396"/>
            <a:ext cx="10394707" cy="3311189"/>
          </a:xfrm>
        </p:spPr>
        <p:txBody>
          <a:bodyPr/>
          <a:lstStyle/>
          <a:p>
            <a:r>
              <a:rPr lang="en-US" dirty="0"/>
              <a:t>Everyone needs to add themselves to this list</a:t>
            </a:r>
          </a:p>
          <a:p>
            <a:r>
              <a:rPr lang="en-US" dirty="0"/>
              <a:t>It is located in the compliance section of the </a:t>
            </a:r>
            <a:r>
              <a:rPr lang="en-US" dirty="0" err="1"/>
              <a:t>ahfa</a:t>
            </a:r>
            <a:r>
              <a:rPr lang="en-US" dirty="0"/>
              <a:t> website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3D96466-EBDB-4578-80BC-2780099E3F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1198" y="3914056"/>
            <a:ext cx="2353003" cy="1686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49350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ain Event">
  <a:themeElements>
    <a:clrScheme name="Main Event">
      <a:dk1>
        <a:sysClr val="windowText" lastClr="000000"/>
      </a:dk1>
      <a:lt1>
        <a:sysClr val="window" lastClr="FFFFFF"/>
      </a:lt1>
      <a:dk2>
        <a:srgbClr val="424242"/>
      </a:dk2>
      <a:lt2>
        <a:srgbClr val="C8C8C8"/>
      </a:lt2>
      <a:accent1>
        <a:srgbClr val="B80E0F"/>
      </a:accent1>
      <a:accent2>
        <a:srgbClr val="A6987D"/>
      </a:accent2>
      <a:accent3>
        <a:srgbClr val="7F9A71"/>
      </a:accent3>
      <a:accent4>
        <a:srgbClr val="64969F"/>
      </a:accent4>
      <a:accent5>
        <a:srgbClr val="9B75B2"/>
      </a:accent5>
      <a:accent6>
        <a:srgbClr val="80737A"/>
      </a:accent6>
      <a:hlink>
        <a:srgbClr val="F21213"/>
      </a:hlink>
      <a:folHlink>
        <a:srgbClr val="B6A394"/>
      </a:folHlink>
    </a:clrScheme>
    <a:fontScheme name="Main Event">
      <a:maj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ain Even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blipFill>
          <a:blip xmlns:r="http://schemas.openxmlformats.org/officeDocument/2006/relationships" r:embed="rId1">
            <a:duotone>
              <a:schemeClr val="phClr">
                <a:shade val="88000"/>
                <a:lumMod val="88000"/>
              </a:schemeClr>
              <a:schemeClr val="phClr"/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25400" dist="127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0"/>
        </a:gradFill>
        <a:blipFill>
          <a:blip xmlns:r="http://schemas.openxmlformats.org/officeDocument/2006/relationships" r:embed="rId2">
            <a:duotone>
              <a:schemeClr val="phClr">
                <a:shade val="48000"/>
                <a:satMod val="110000"/>
                <a:lumMod val="40000"/>
              </a:schemeClr>
              <a:schemeClr val="phClr">
                <a:tint val="90000"/>
                <a:lumMod val="10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in Event" id="{AC372BB4-D83D-411E-B849-B641926BA760}" vid="{F1EFBDE3-1A95-4E3D-81AD-1F53D65BEA0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TM04033927[[fn=Main Event]]</Template>
  <TotalTime>312</TotalTime>
  <Words>655</Words>
  <Application>Microsoft Office PowerPoint</Application>
  <PresentationFormat>Widescreen</PresentationFormat>
  <Paragraphs>95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4" baseType="lpstr">
      <vt:lpstr>Arial</vt:lpstr>
      <vt:lpstr>Calibri</vt:lpstr>
      <vt:lpstr>Impact</vt:lpstr>
      <vt:lpstr>Main Event</vt:lpstr>
      <vt:lpstr>AAHA Compliance Breakout</vt:lpstr>
      <vt:lpstr>Utility allowance</vt:lpstr>
      <vt:lpstr>Utility Allowance </vt:lpstr>
      <vt:lpstr>Utility Allowance</vt:lpstr>
      <vt:lpstr>Alabama power Ndr-Ecr Factor</vt:lpstr>
      <vt:lpstr>Utility Allowance</vt:lpstr>
      <vt:lpstr>Property Damage notification</vt:lpstr>
      <vt:lpstr>Rent roll is important</vt:lpstr>
      <vt:lpstr>Join our mailing list</vt:lpstr>
      <vt:lpstr>Disabilities/Homeless election</vt:lpstr>
      <vt:lpstr>Disabilities/Homeless election</vt:lpstr>
      <vt:lpstr>Disabilities/Homeless election</vt:lpstr>
      <vt:lpstr>DMS AUTHORITY ONLINE MANAGEMENT System</vt:lpstr>
      <vt:lpstr>DMS AUTHORITY ONLINE MANAGEMENT System</vt:lpstr>
      <vt:lpstr>DMS AUTHORITY ONLINE MANAGEMENT System</vt:lpstr>
      <vt:lpstr>DMS AUTHORITY ONLINE MANAGEMENT System</vt:lpstr>
      <vt:lpstr>DMS AUTHORITY ONLINE MANAGEMENT System</vt:lpstr>
      <vt:lpstr>DMS AUTHORITY ONLINE MANAGEMENT System</vt:lpstr>
      <vt:lpstr>DMS AUTHORITY ONLINE MANAGEMENT System</vt:lpstr>
      <vt:lpstr>DMS AUTHORITY ONLINE MANAGEMENT System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AAHA Compliance Breakout</dc:title>
  <dc:creator>Barrett, Cade</dc:creator>
  <cp:lastModifiedBy>Barrett, Cade</cp:lastModifiedBy>
  <cp:revision>18</cp:revision>
  <cp:lastPrinted>2019-05-21T19:14:32Z</cp:lastPrinted>
  <dcterms:created xsi:type="dcterms:W3CDTF">2019-05-20T20:06:43Z</dcterms:created>
  <dcterms:modified xsi:type="dcterms:W3CDTF">2019-05-21T19:20:00Z</dcterms:modified>
</cp:coreProperties>
</file>