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257" r:id="rId3"/>
    <p:sldId id="320" r:id="rId4"/>
    <p:sldId id="260" r:id="rId5"/>
    <p:sldId id="261" r:id="rId6"/>
    <p:sldId id="262" r:id="rId7"/>
    <p:sldId id="258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1" r:id="rId23"/>
    <p:sldId id="278" r:id="rId24"/>
    <p:sldId id="280" r:id="rId25"/>
    <p:sldId id="281" r:id="rId26"/>
    <p:sldId id="300" r:id="rId27"/>
    <p:sldId id="282" r:id="rId28"/>
    <p:sldId id="287" r:id="rId29"/>
    <p:sldId id="292" r:id="rId30"/>
    <p:sldId id="289" r:id="rId31"/>
    <p:sldId id="290" r:id="rId32"/>
    <p:sldId id="288" r:id="rId33"/>
    <p:sldId id="284" r:id="rId34"/>
    <p:sldId id="285" r:id="rId35"/>
    <p:sldId id="286" r:id="rId36"/>
    <p:sldId id="293" r:id="rId37"/>
    <p:sldId id="294" r:id="rId38"/>
    <p:sldId id="295" r:id="rId39"/>
    <p:sldId id="298" r:id="rId40"/>
    <p:sldId id="299" r:id="rId41"/>
    <p:sldId id="321" r:id="rId42"/>
    <p:sldId id="322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308" r:id="rId51"/>
    <p:sldId id="309" r:id="rId52"/>
    <p:sldId id="310" r:id="rId53"/>
    <p:sldId id="311" r:id="rId54"/>
    <p:sldId id="316" r:id="rId55"/>
    <p:sldId id="317" r:id="rId56"/>
    <p:sldId id="312" r:id="rId57"/>
    <p:sldId id="313" r:id="rId58"/>
    <p:sldId id="314" r:id="rId59"/>
    <p:sldId id="315" r:id="rId60"/>
    <p:sldId id="318" r:id="rId61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rett, Cade" initials="BC" lastIdx="0" clrIdx="0">
    <p:extLst>
      <p:ext uri="{19B8F6BF-5375-455C-9EA6-DF929625EA0E}">
        <p15:presenceInfo xmlns:p15="http://schemas.microsoft.com/office/powerpoint/2012/main" userId="S-1-5-21-1934980563-336949082-1563503735-101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E58C04F-5C5A-497D-97D7-1CE791F39E4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ED97FF-14A2-45EE-8A4B-A3CA5E7F07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BBF287-1F6F-427C-A742-C2E47BACB6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A8FFDD-091C-445A-9664-FCC33D41E8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DE2D5F9-84CE-41E1-B9EC-61C3EC3D44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977037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F43C674-D305-4980-927D-AB635621BD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64290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7DB85-45F4-4D22-9CC3-8EC29B70FAB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6501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447B1-882D-4A33-A4FB-C9FD474E671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557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801DED-7D28-4136-AA69-04ADEE4A1D4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201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7A7162-B291-4EEC-84C1-40405B6927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0564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04E917-61BE-4FAD-AFDC-C63CE3FED59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3990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1F9615-5103-4AAB-A243-BA5F8F46650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890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E3BC15-3693-4BBE-9EC5-C81145B6BD3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411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CB09FB-E46D-48C6-84D5-EE8234BBC86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021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16A8AD-8D91-43C0-8A4B-4B4202DF326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1234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0FF994-5302-40B3-B06B-9151929FCE4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7666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19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82C3A2-D0FC-4882-AD79-1B7B81002C8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714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765C53-3708-41F1-9469-9128504CCFE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777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1119C-045E-40C2-AA3D-02D41822766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650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BAAAB6-67AB-4779-B3FD-966B61A53D6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132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BFEB2E-EC2D-458E-81D9-29C7B30A6BD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1352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EC2159-93CA-41AE-930B-CA0D7012301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03136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B385BA-78BA-48EC-BB88-5A14D438D195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386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AC8015-1E8E-45DF-9AD8-32F7805D6BB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1014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976A03-B8F3-4BF7-8AEB-FEB828F5D35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0144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AA784A-A1B3-4529-8ACD-C05D25F72F1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44243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E12CFE-813D-4631-9EA2-FB8D1E087FB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424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29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A15DB1-A4DE-4768-85DC-3D09CE909CD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3601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10F7F0-8F16-4D67-933B-0F21B32BBE1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061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D6FC78-2F25-46F2-9091-FA3FAFD4B66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3511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05444E-67CE-444B-BFB8-29BA3B97830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15736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A7812B-438A-4626-ACC2-6AC0CD234D6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74797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AC01E9-30FD-4911-A48F-538A1FFF407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58395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35B0E5-0014-42E5-8D32-F39C8CB6A6A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5186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8B0EBE-4556-4CB5-8241-DE9E1EBF0013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750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447538-70F4-4197-8646-03D3E262465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48098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2BF75A-9303-4B2F-A765-8DE583AD436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30598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DB902-FD50-46EB-B7C1-A0DC75382BA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6409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39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0A6155-7065-47DE-AD02-E3829C3702A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06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9E0AF3-2AB3-4BA2-828D-DB840AD3578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65853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188CCC-C31D-4981-BEA7-9B6D4065038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21608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78EDAE-2CDB-463F-BFAE-80010702C7B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25898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B3D43C-3B26-4691-8BEF-E0B38064F33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008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5578F6-B4B1-44CF-BDCA-8EB6141F550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61660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E87E13-BC7D-47D9-A7A8-53A9078C9F01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36852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86716F-8C1F-4F04-9CE7-BF8DF211EA5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752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CD0AE-6CC6-452D-8369-AC4391C8C81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4641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49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8EF361-C8E7-4029-A6E5-13422BE1F96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78186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C219AE-9B35-4846-90BA-6A97DD9C9CD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57019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F4EEE3-3821-47CE-9456-7F271BED1E5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7499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686114-5289-4C8A-8BF5-53B27939A60F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8861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29CBBA-1467-4715-8291-9C0251F1823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1392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819D17-F898-4499-BB23-4699EAB72484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66151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E3AFE9-B66A-4194-8832-A74810BC0930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694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175378-F1E5-4057-8E46-6AD2F311127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83626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DECAB4-ED2F-4F1B-A366-0D664679952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5639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700827C-1F43-49F4-BB71-163A4D5CFD4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09076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FDF14E-0F1D-4815-A9AE-60B7D742609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07547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59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E5FD3A-0C4E-4DDD-8BBC-B065EEBF4B4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32894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60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F62192-7362-4A65-9BE2-B724C831D9E7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8479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E4D0D9-A710-4747-843B-692CD22F880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7954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C13507-2B49-4A56-B71E-17E19235EAC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1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7DCCB7-56D1-4296-B6CA-32468C27FF2E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138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43C674-D305-4980-927D-AB635621BD25}" type="slidenum">
              <a:rPr lang="en-US" smtClean="0"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A63EEF-F41E-4972-9B97-7089F2D3C03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9370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647F38-B617-4D2F-AE0A-013F0C4D2C57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7799C9-84D9-46D2-A11E-BCF8A720529D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BFA754-D5C3-4E66-96A6-867B257F58DC}" type="datetimeFigureOut">
              <a:rPr lang="en-US" dirty="0"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84065D-F351-4B03-BD91-D8A6B8D4B362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8" r:id="rId2"/>
    <p:sldLayoutId id="2147483651" r:id="rId3"/>
    <p:sldLayoutId id="2147483669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uduser.gov/portal/datasets/mtsp.html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ic.novoco.com/tenant/rentincome/calculator/z1.jsp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m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tm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hfa.com/" TargetMode="Externa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hfa.com/multifamily/compliance/online_management_system.aspx" TargetMode="Externa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tmp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F2060-7EFF-4396-8003-08D1723F7CB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AHFA COMPLIANCE TRAINING	 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B6C5398-F4D8-4A91-A982-5D1288863FF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642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61F58-F74E-4F13-AB66-1BCDF734B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you need to provide on Inspection Day?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E7CF9E-41B9-4499-BCDD-BF190D3A1C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Total Number of MR/MI Households (if applicable)</a:t>
            </a:r>
          </a:p>
          <a:p>
            <a:r>
              <a:rPr lang="en-US" dirty="0"/>
              <a:t>A List of the Homeless/Disability Households (if applicable)</a:t>
            </a:r>
          </a:p>
          <a:p>
            <a:r>
              <a:rPr lang="en-US" dirty="0"/>
              <a:t>A List of the Handicapped and Sensory Impaired Units (if applicable)</a:t>
            </a:r>
          </a:p>
        </p:txBody>
      </p:sp>
    </p:spTree>
    <p:extLst>
      <p:ext uri="{BB962C8B-B14F-4D97-AF65-F5344CB8AC3E}">
        <p14:creationId xmlns:p14="http://schemas.microsoft.com/office/powerpoint/2010/main" val="2258790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7C62D-A283-45E0-96E4-DB7080961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0B1760-0272-4207-BE7E-02A609D37F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Building Identification Number (BIN)</a:t>
            </a:r>
          </a:p>
          <a:p>
            <a:r>
              <a:rPr lang="en-US" dirty="0"/>
              <a:t>Unit Number</a:t>
            </a:r>
          </a:p>
          <a:p>
            <a:r>
              <a:rPr lang="en-US" dirty="0"/>
              <a:t>Bedroom Size</a:t>
            </a:r>
          </a:p>
          <a:p>
            <a:r>
              <a:rPr lang="en-US" dirty="0"/>
              <a:t>Tenant Name</a:t>
            </a:r>
          </a:p>
          <a:p>
            <a:r>
              <a:rPr lang="en-US" dirty="0"/>
              <a:t>Full-Time Student Household</a:t>
            </a:r>
          </a:p>
        </p:txBody>
      </p:sp>
    </p:spTree>
    <p:extLst>
      <p:ext uri="{BB962C8B-B14F-4D97-AF65-F5344CB8AC3E}">
        <p14:creationId xmlns:p14="http://schemas.microsoft.com/office/powerpoint/2010/main" val="16681831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91904C-CCDC-4221-86F1-C18CF6D70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1F2899-419F-466A-ADA2-243B6809A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 of Household</a:t>
            </a:r>
          </a:p>
          <a:p>
            <a:pPr lvl="1"/>
            <a:r>
              <a:rPr lang="en-US" dirty="0"/>
              <a:t>MR/MI</a:t>
            </a:r>
          </a:p>
          <a:p>
            <a:pPr lvl="1"/>
            <a:r>
              <a:rPr lang="en-US" dirty="0"/>
              <a:t>Disabled</a:t>
            </a:r>
          </a:p>
          <a:p>
            <a:pPr lvl="1"/>
            <a:r>
              <a:rPr lang="en-US" dirty="0"/>
              <a:t>Homeless</a:t>
            </a:r>
          </a:p>
          <a:p>
            <a:pPr lvl="1"/>
            <a:r>
              <a:rPr lang="en-US" dirty="0"/>
              <a:t>Handicapped</a:t>
            </a:r>
          </a:p>
        </p:txBody>
      </p:sp>
    </p:spTree>
    <p:extLst>
      <p:ext uri="{BB962C8B-B14F-4D97-AF65-F5344CB8AC3E}">
        <p14:creationId xmlns:p14="http://schemas.microsoft.com/office/powerpoint/2010/main" val="9710725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23AC1-C2D0-4994-80F7-444CE06B2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DCDE77-DF88-46D8-9419-5D8BE1968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Move-In Date</a:t>
            </a:r>
          </a:p>
          <a:p>
            <a:r>
              <a:rPr lang="en-US" dirty="0"/>
              <a:t># of Tenants at Move-In</a:t>
            </a:r>
          </a:p>
          <a:p>
            <a:r>
              <a:rPr lang="en-US" dirty="0"/>
              <a:t>Move-In Income</a:t>
            </a:r>
          </a:p>
          <a:p>
            <a:r>
              <a:rPr lang="en-US" dirty="0"/>
              <a:t>50% or 60% at Move-In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7699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EA48AE-D96F-4920-ABE8-95ECBA0C9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08C11B-60AA-4908-9931-92639A9AEC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Recert Date</a:t>
            </a:r>
          </a:p>
          <a:p>
            <a:r>
              <a:rPr lang="en-US" dirty="0"/>
              <a:t>Number of Tenants at Recert</a:t>
            </a:r>
          </a:p>
          <a:p>
            <a:r>
              <a:rPr lang="en-US" dirty="0"/>
              <a:t>Recert Income</a:t>
            </a:r>
          </a:p>
          <a:p>
            <a:r>
              <a:rPr lang="en-US" dirty="0"/>
              <a:t>50% or 60% at Recert</a:t>
            </a:r>
          </a:p>
        </p:txBody>
      </p:sp>
    </p:spTree>
    <p:extLst>
      <p:ext uri="{BB962C8B-B14F-4D97-AF65-F5344CB8AC3E}">
        <p14:creationId xmlns:p14="http://schemas.microsoft.com/office/powerpoint/2010/main" val="1943636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A07E3A-CA5C-4635-A08D-378977CEC5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3AA74D-449B-4D26-A89C-BC2B21DC0A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Tenant Paid Rent</a:t>
            </a:r>
          </a:p>
          <a:p>
            <a:r>
              <a:rPr lang="en-US" dirty="0"/>
              <a:t>Utility Allowance</a:t>
            </a:r>
          </a:p>
          <a:p>
            <a:r>
              <a:rPr lang="en-US" dirty="0"/>
              <a:t>Rental Assistance</a:t>
            </a:r>
          </a:p>
          <a:p>
            <a:r>
              <a:rPr lang="en-US" dirty="0"/>
              <a:t>Gross Rent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990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D20AB-3BDE-4348-9AEF-C02D69D11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0CE0D0-2E70-4976-9125-AF97B95D6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Type of Rental Assistance</a:t>
            </a:r>
          </a:p>
          <a:p>
            <a:pPr lvl="1"/>
            <a:r>
              <a:rPr lang="en-US" dirty="0"/>
              <a:t>Private Rental Assistance</a:t>
            </a:r>
          </a:p>
          <a:p>
            <a:pPr lvl="1"/>
            <a:r>
              <a:rPr lang="en-US" dirty="0"/>
              <a:t>Section 8</a:t>
            </a:r>
          </a:p>
          <a:p>
            <a:pPr lvl="1"/>
            <a:r>
              <a:rPr lang="en-US" dirty="0"/>
              <a:t>Rural Development</a:t>
            </a:r>
          </a:p>
          <a:p>
            <a:pPr lvl="1"/>
            <a:r>
              <a:rPr lang="en-US" dirty="0"/>
              <a:t>HUD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3756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870D5-2544-481A-920B-E6C86D77D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Required on a Rent Roll?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A2A9A9-6221-4863-B3B0-5ACFF676E1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Move-Out Date</a:t>
            </a:r>
          </a:p>
        </p:txBody>
      </p:sp>
    </p:spTree>
    <p:extLst>
      <p:ext uri="{BB962C8B-B14F-4D97-AF65-F5344CB8AC3E}">
        <p14:creationId xmlns:p14="http://schemas.microsoft.com/office/powerpoint/2010/main" val="38308783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6D7210-635B-4A8F-B1A4-02D78E333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&amp; Rent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6B8FC5-B3E4-4482-895A-F70FEBFCFD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HUD provides the current income limits at </a:t>
            </a:r>
            <a:r>
              <a:rPr lang="en-US" dirty="0">
                <a:hlinkClick r:id="rId3"/>
              </a:rPr>
              <a:t>https://www.huduser.gov/portal/datasets/mtsp.html</a:t>
            </a:r>
            <a:endParaRPr lang="en-US" dirty="0"/>
          </a:p>
          <a:p>
            <a:r>
              <a:rPr lang="en-US" dirty="0"/>
              <a:t>Novogradac Rent &amp; Income Limit Calculator </a:t>
            </a:r>
            <a:r>
              <a:rPr lang="en-US" dirty="0">
                <a:hlinkClick r:id="rId4"/>
              </a:rPr>
              <a:t>https://ric.novoco.com/tenant/rentincome/calculator/z1.jsp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60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A62BB-375D-4E7B-BFD5-25E9C0370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&amp; Rent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2D7711-07FF-4937-8891-3CDB5B4FD6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Gross Rent Limit is determined by taking the applicable income limit, divide by 12, and then multiply by 30%.</a:t>
            </a:r>
          </a:p>
          <a:p>
            <a:r>
              <a:rPr lang="en-US" dirty="0"/>
              <a:t>The applicable income limit is determined by taking 1.5 persons per bedroom size.</a:t>
            </a:r>
          </a:p>
        </p:txBody>
      </p:sp>
    </p:spTree>
    <p:extLst>
      <p:ext uri="{BB962C8B-B14F-4D97-AF65-F5344CB8AC3E}">
        <p14:creationId xmlns:p14="http://schemas.microsoft.com/office/powerpoint/2010/main" val="1066231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8664B9-36B5-4075-991F-C120B9BDD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AHFA’s website address?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9E0119-9DF7-41D1-9240-98A040969D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8800" dirty="0">
                <a:effectLst>
                  <a:glow rad="127000">
                    <a:schemeClr val="bg1"/>
                  </a:glow>
                </a:effectLst>
              </a:rPr>
              <a:t>www.ahfa.com</a:t>
            </a:r>
          </a:p>
        </p:txBody>
      </p:sp>
    </p:spTree>
    <p:extLst>
      <p:ext uri="{BB962C8B-B14F-4D97-AF65-F5344CB8AC3E}">
        <p14:creationId xmlns:p14="http://schemas.microsoft.com/office/powerpoint/2010/main" val="199694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13D3B-E879-49DF-B8DE-5D04734A2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&amp; Rent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A4C361-E1C7-4749-B153-E075A84F1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An example from Montgomery County for a One Bedroom Unit on a property placed-in service 4/24/18 and after:</a:t>
            </a:r>
          </a:p>
          <a:p>
            <a:r>
              <a:rPr lang="en-US" dirty="0"/>
              <a:t>1 bedroom * 1.5 persons = 1.5 persons</a:t>
            </a:r>
          </a:p>
          <a:p>
            <a:r>
              <a:rPr lang="en-US" dirty="0"/>
              <a:t>$26,460 1- person 60% income</a:t>
            </a:r>
          </a:p>
          <a:p>
            <a:r>
              <a:rPr lang="en-US" dirty="0"/>
              <a:t>$30,240 2-person 60% income</a:t>
            </a:r>
          </a:p>
          <a:p>
            <a:r>
              <a:rPr lang="en-US" dirty="0"/>
              <a:t>$26,460 + $30,240 = $56,700/2 = $28,350 1.5 person income</a:t>
            </a:r>
          </a:p>
          <a:p>
            <a:r>
              <a:rPr lang="en-US" dirty="0"/>
              <a:t>$28,350/12 months = 2,362.50 * 30% = $708.75</a:t>
            </a:r>
          </a:p>
          <a:p>
            <a:r>
              <a:rPr lang="en-US" dirty="0"/>
              <a:t>$708.75 is the rent limit for a 1-Bedroom Unit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3631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57598-47F2-4696-8136-B44FF5C89D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&amp; Rent Limits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FEC2904-D201-4A83-B146-BD15A3A882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you have a Housing Credit property which chose to only charge 50% rent you would use the same formula and use the 50% income limit.</a:t>
            </a:r>
          </a:p>
          <a:p>
            <a:r>
              <a:rPr lang="en-US" dirty="0"/>
              <a:t>To determine the rent for an efficiency or studio apartment, use the 1-person limit.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28830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8EB4E-7B24-4D7E-A001-D0A4FF1B1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Gross Rent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2C8E8-61BF-4EF7-806D-38B5B86C15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gross rent for the Housing Credit program is the tenant paid rent + the utility allowance.</a:t>
            </a:r>
          </a:p>
          <a:p>
            <a:r>
              <a:rPr lang="en-US" dirty="0"/>
              <a:t>The gross rent for the HOME program is the tenant paid rent + the utility allowance + rental assistance.</a:t>
            </a:r>
          </a:p>
        </p:txBody>
      </p:sp>
    </p:spTree>
    <p:extLst>
      <p:ext uri="{BB962C8B-B14F-4D97-AF65-F5344CB8AC3E}">
        <p14:creationId xmlns:p14="http://schemas.microsoft.com/office/powerpoint/2010/main" val="1592926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01948-F311-4AE5-8378-5FE4668A09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9422BC-1FB2-4373-9B15-2932D0738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Must be updated each Calendar year.</a:t>
            </a:r>
          </a:p>
          <a:p>
            <a:r>
              <a:rPr lang="en-US" dirty="0"/>
              <a:t>Accepted forms of documentation:</a:t>
            </a:r>
          </a:p>
          <a:p>
            <a:pPr lvl="1"/>
            <a:r>
              <a:rPr lang="en-US" dirty="0"/>
              <a:t>Cover Sheet from the provider that has the date listed</a:t>
            </a:r>
          </a:p>
          <a:p>
            <a:pPr lvl="1"/>
            <a:r>
              <a:rPr lang="en-US" dirty="0"/>
              <a:t>You can write down who and when you spoke with when checking for an update</a:t>
            </a:r>
          </a:p>
          <a:p>
            <a:pPr lvl="1"/>
            <a:r>
              <a:rPr lang="en-US" dirty="0"/>
              <a:t>You can print out the website page as long as we can see that it is the current allowance</a:t>
            </a:r>
          </a:p>
        </p:txBody>
      </p:sp>
    </p:spTree>
    <p:extLst>
      <p:ext uri="{BB962C8B-B14F-4D97-AF65-F5344CB8AC3E}">
        <p14:creationId xmlns:p14="http://schemas.microsoft.com/office/powerpoint/2010/main" val="373692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18CE6-3AC0-432B-B78E-18ABD299DB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8B2AA4-AFB3-4013-934C-2DB086C0B5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do accept the following utility allowance methods:</a:t>
            </a:r>
          </a:p>
          <a:p>
            <a:pPr lvl="1"/>
            <a:r>
              <a:rPr lang="en-US" dirty="0"/>
              <a:t>Energy Consumption Model</a:t>
            </a:r>
          </a:p>
          <a:p>
            <a:pPr lvl="1"/>
            <a:r>
              <a:rPr lang="en-US" dirty="0"/>
              <a:t>HUD Utility Schedule Model</a:t>
            </a:r>
          </a:p>
          <a:p>
            <a:pPr lvl="1"/>
            <a:r>
              <a:rPr lang="en-US" dirty="0"/>
              <a:t>Utility Allowance provided from the utility provider(s)</a:t>
            </a:r>
          </a:p>
          <a:p>
            <a:pPr lvl="1"/>
            <a:r>
              <a:rPr lang="en-US" dirty="0"/>
              <a:t>Public Housing Authority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8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D9956-698A-4281-A9E3-A4D1B79357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9A3638-98FC-4DE6-8661-7EA95968F9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If you have a tenant who receives Section 8 rental assistance, you must use the utility allowance from the housing authority that provides the assistance.</a:t>
            </a:r>
          </a:p>
        </p:txBody>
      </p:sp>
    </p:spTree>
    <p:extLst>
      <p:ext uri="{BB962C8B-B14F-4D97-AF65-F5344CB8AC3E}">
        <p14:creationId xmlns:p14="http://schemas.microsoft.com/office/powerpoint/2010/main" val="13888223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0E12C-DA35-40A2-9CA6-670D85C8DB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Utility Allowance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B5F6D6-6F0E-412F-827C-6462FD90BE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en-US" dirty="0"/>
              <a:t>For properties where the HOME funds were committed </a:t>
            </a:r>
            <a:r>
              <a:rPr lang="en-US" b="1" u="sng" dirty="0"/>
              <a:t>on</a:t>
            </a:r>
            <a:r>
              <a:rPr lang="en-US" dirty="0"/>
              <a:t> or </a:t>
            </a:r>
            <a:r>
              <a:rPr lang="en-US" b="1" u="sng" dirty="0"/>
              <a:t>after</a:t>
            </a:r>
            <a:r>
              <a:rPr lang="en-US" dirty="0"/>
              <a:t> August 23, 2013 </a:t>
            </a:r>
            <a:r>
              <a:rPr lang="en-US" b="1" u="sng" dirty="0"/>
              <a:t>must</a:t>
            </a:r>
            <a:r>
              <a:rPr lang="en-US" dirty="0"/>
              <a:t> use one of the following:</a:t>
            </a:r>
          </a:p>
          <a:p>
            <a:pPr lvl="2"/>
            <a:r>
              <a:rPr lang="en-US" dirty="0"/>
              <a:t>Local Utility Provider (Alabama Power, etc.)</a:t>
            </a:r>
          </a:p>
          <a:p>
            <a:pPr lvl="2"/>
            <a:r>
              <a:rPr lang="en-US" dirty="0"/>
              <a:t>HUD Utility Schedule Model</a:t>
            </a:r>
          </a:p>
          <a:p>
            <a:pPr lvl="2"/>
            <a:r>
              <a:rPr lang="en-US" dirty="0"/>
              <a:t>Energy Consumption Model</a:t>
            </a:r>
          </a:p>
          <a:p>
            <a:pPr lvl="1"/>
            <a:r>
              <a:rPr lang="en-US" dirty="0"/>
              <a:t>For properties where the HOME funds were committed </a:t>
            </a:r>
            <a:r>
              <a:rPr lang="en-US" b="1" u="sng" dirty="0"/>
              <a:t>on</a:t>
            </a:r>
            <a:r>
              <a:rPr lang="en-US" dirty="0"/>
              <a:t> or </a:t>
            </a:r>
            <a:r>
              <a:rPr lang="en-US" b="1" u="sng" dirty="0"/>
              <a:t>after</a:t>
            </a:r>
            <a:r>
              <a:rPr lang="en-US" dirty="0"/>
              <a:t> August 23, 2013, you </a:t>
            </a:r>
            <a:r>
              <a:rPr lang="en-US" b="1" u="sng" dirty="0"/>
              <a:t>cannot</a:t>
            </a:r>
            <a:r>
              <a:rPr lang="en-US" dirty="0"/>
              <a:t> use the utility allowance from public housing authority (PHA).</a:t>
            </a:r>
          </a:p>
          <a:p>
            <a:pPr lvl="1"/>
            <a:r>
              <a:rPr lang="en-US" dirty="0"/>
              <a:t>For properties where the HOME funds were committed </a:t>
            </a:r>
            <a:r>
              <a:rPr lang="en-US" b="1" u="sng" dirty="0"/>
              <a:t>before</a:t>
            </a:r>
            <a:r>
              <a:rPr lang="en-US" dirty="0"/>
              <a:t> August 23, 2013, you </a:t>
            </a:r>
            <a:r>
              <a:rPr lang="en-US" b="1" dirty="0"/>
              <a:t>can</a:t>
            </a:r>
            <a:r>
              <a:rPr lang="en-US" dirty="0"/>
              <a:t> use the utility allowance approved by AHFA (PHA, property specific, etc.).</a:t>
            </a:r>
          </a:p>
        </p:txBody>
      </p:sp>
    </p:spTree>
    <p:extLst>
      <p:ext uri="{BB962C8B-B14F-4D97-AF65-F5344CB8AC3E}">
        <p14:creationId xmlns:p14="http://schemas.microsoft.com/office/powerpoint/2010/main" val="31522710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7F9EEF-3ABB-4009-99EA-D4E0D3C9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2FBCF-1D28-4B88-8AF2-4F0CC56623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Student Status must be verified annually for any household member age 18 or older.</a:t>
            </a:r>
          </a:p>
        </p:txBody>
      </p:sp>
    </p:spTree>
    <p:extLst>
      <p:ext uri="{BB962C8B-B14F-4D97-AF65-F5344CB8AC3E}">
        <p14:creationId xmlns:p14="http://schemas.microsoft.com/office/powerpoint/2010/main" val="375978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45F49-6D37-4952-A188-737E135AD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4455C6-FDE7-423E-ADAE-BA97FB58FA6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you have a full-time student household, are they eligible?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Maybe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They are eligible if they meet an exception.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816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BAB80-A1E1-4B31-8018-4B80F32A93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6243A5-C931-41F4-A602-127B5D2212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Housing Credit program defines a full-time student as any individual who has been or will be a full-time student during each of five calendar months during the calendar year.  The five months do not have to be consecutive. Kindergarten through 12</a:t>
            </a:r>
            <a:r>
              <a:rPr lang="en-US" baseline="30000" dirty="0"/>
              <a:t>th</a:t>
            </a:r>
            <a:r>
              <a:rPr lang="en-US" dirty="0"/>
              <a:t> grade and institutions of higher education are considered students.</a:t>
            </a:r>
          </a:p>
          <a:p>
            <a:r>
              <a:rPr lang="en-US" dirty="0"/>
              <a:t>The HOME program’s definition of a student: All students either part-time or full-time at an institution of higher education.</a:t>
            </a:r>
          </a:p>
        </p:txBody>
      </p:sp>
    </p:spTree>
    <p:extLst>
      <p:ext uri="{BB962C8B-B14F-4D97-AF65-F5344CB8AC3E}">
        <p14:creationId xmlns:p14="http://schemas.microsoft.com/office/powerpoint/2010/main" val="1955637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DCBA5-C7B2-4904-B1A6-D5DF18348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 on the website?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804E0C-7011-4404-B445-F11E46C3DA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Join Our Mailing List</a:t>
            </a:r>
          </a:p>
          <a:p>
            <a:r>
              <a:rPr lang="en-US" dirty="0"/>
              <a:t>Help Us Promote Your Work</a:t>
            </a:r>
          </a:p>
        </p:txBody>
      </p:sp>
    </p:spTree>
    <p:extLst>
      <p:ext uri="{BB962C8B-B14F-4D97-AF65-F5344CB8AC3E}">
        <p14:creationId xmlns:p14="http://schemas.microsoft.com/office/powerpoint/2010/main" val="24018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BBB63-3BAF-404A-92C1-C7B892AD7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09C2C-F1A3-48CC-BFD8-2305F933E2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Housing Credit program currently has 5 exceptions</a:t>
            </a:r>
          </a:p>
          <a:p>
            <a:r>
              <a:rPr lang="en-US" dirty="0"/>
              <a:t>The HOME program currently has 6 exceptions</a:t>
            </a:r>
          </a:p>
          <a:p>
            <a:pPr algn="ctr"/>
            <a:endParaRPr lang="en-US" dirty="0"/>
          </a:p>
          <a:p>
            <a:pPr marL="0" indent="0" algn="ctr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34465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44DE1-3F70-47D7-BC6C-F61CF8466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8254CD-8160-4EC2-B13C-EE315AE108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your property has Housing Credit and HOME funds, do you have to confirm the household meets both the Housing Credit and HOME student rules?</a:t>
            </a:r>
          </a:p>
          <a:p>
            <a:pPr marL="0" indent="0" algn="ctr">
              <a:buNone/>
            </a:pPr>
            <a:r>
              <a:rPr lang="en-US" dirty="0"/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348239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5767A-5701-4E11-AD59-8BCCFD984C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Student Certifications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1B851-DB9D-42C5-A642-8B287E817D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Housing Credit Student Self-Certification</a:t>
            </a:r>
          </a:p>
          <a:p>
            <a:r>
              <a:rPr lang="en-US" dirty="0"/>
              <a:t>Student Verification (for educational institution)</a:t>
            </a:r>
          </a:p>
          <a:p>
            <a:r>
              <a:rPr lang="en-US" dirty="0"/>
              <a:t>HOME Student Self-Certification</a:t>
            </a:r>
          </a:p>
          <a:p>
            <a:r>
              <a:rPr lang="en-US" dirty="0"/>
              <a:t>Post Year-15 Student Self-Certification</a:t>
            </a:r>
          </a:p>
        </p:txBody>
      </p:sp>
    </p:spTree>
    <p:extLst>
      <p:ext uri="{BB962C8B-B14F-4D97-AF65-F5344CB8AC3E}">
        <p14:creationId xmlns:p14="http://schemas.microsoft.com/office/powerpoint/2010/main" val="20270548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AD7D1-5FCB-4CB6-B841-A55775FB4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Tenant Income Certification (TIC)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58847-730B-462D-AF84-31B6FA5AE9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The TIC must be signed and dated by all tenants 18 years of age and older and a member of management.</a:t>
            </a:r>
          </a:p>
        </p:txBody>
      </p:sp>
    </p:spTree>
    <p:extLst>
      <p:ext uri="{BB962C8B-B14F-4D97-AF65-F5344CB8AC3E}">
        <p14:creationId xmlns:p14="http://schemas.microsoft.com/office/powerpoint/2010/main" val="180199864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9896-0AD5-4812-B425-4F4971070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Verification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B804AE-E898-48CA-B6C2-890AE135F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3</a:t>
            </a:r>
            <a:r>
              <a:rPr lang="en-US" baseline="30000" dirty="0"/>
              <a:t>rd</a:t>
            </a:r>
            <a:r>
              <a:rPr lang="en-US" dirty="0"/>
              <a:t> Party verification is ALWAYS your 1</a:t>
            </a:r>
            <a:r>
              <a:rPr lang="en-US" baseline="30000" dirty="0"/>
              <a:t>st</a:t>
            </a:r>
            <a:r>
              <a:rPr lang="en-US" dirty="0"/>
              <a:t> choice</a:t>
            </a:r>
          </a:p>
          <a:p>
            <a:r>
              <a:rPr lang="en-US" dirty="0"/>
              <a:t>If 3</a:t>
            </a:r>
            <a:r>
              <a:rPr lang="en-US" baseline="30000" dirty="0"/>
              <a:t>rd</a:t>
            </a:r>
            <a:r>
              <a:rPr lang="en-US" dirty="0"/>
              <a:t> party verification is not available, then you can use other methods such as pay-stubs, bank statements, etc.</a:t>
            </a:r>
          </a:p>
          <a:p>
            <a:r>
              <a:rPr lang="en-US" dirty="0"/>
              <a:t>If pay-stubs are used, then you must use a minimum of 4-6 pay-stubs.</a:t>
            </a:r>
          </a:p>
        </p:txBody>
      </p:sp>
    </p:spTree>
    <p:extLst>
      <p:ext uri="{BB962C8B-B14F-4D97-AF65-F5344CB8AC3E}">
        <p14:creationId xmlns:p14="http://schemas.microsoft.com/office/powerpoint/2010/main" val="66185217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05AC4-D1B8-4DB2-9FEC-A4AB96B8EE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Income Verification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CAA6FD-71A0-431D-8986-373FF54A2A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dirty="0"/>
              <a:t>Year-to-Date vs Rate of Pay</a:t>
            </a:r>
          </a:p>
          <a:p>
            <a:pPr marL="0" indent="0" algn="ctr">
              <a:buNone/>
            </a:pPr>
            <a:r>
              <a:rPr lang="en-US" dirty="0"/>
              <a:t>Do you use the higher amount?</a:t>
            </a:r>
          </a:p>
          <a:p>
            <a:pPr marL="0" indent="0" algn="ctr">
              <a:buNone/>
            </a:pPr>
            <a:r>
              <a:rPr lang="en-US" dirty="0"/>
              <a:t>No</a:t>
            </a:r>
          </a:p>
        </p:txBody>
      </p:sp>
    </p:spTree>
    <p:extLst>
      <p:ext uri="{BB962C8B-B14F-4D97-AF65-F5344CB8AC3E}">
        <p14:creationId xmlns:p14="http://schemas.microsoft.com/office/powerpoint/2010/main" val="2178943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F9B811-C195-4528-A661-FA4E185BA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 Support Certification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F12F8-6E08-4556-A59F-9F734E585A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When 3</a:t>
            </a:r>
            <a:r>
              <a:rPr lang="en-US" baseline="30000" dirty="0"/>
              <a:t>rd</a:t>
            </a:r>
            <a:r>
              <a:rPr lang="en-US" dirty="0"/>
              <a:t> party verification is not available for child support, the tenant can complete the Child Support Certification, but it must be notarized.</a:t>
            </a:r>
          </a:p>
        </p:txBody>
      </p:sp>
    </p:spTree>
    <p:extLst>
      <p:ext uri="{BB962C8B-B14F-4D97-AF65-F5344CB8AC3E}">
        <p14:creationId xmlns:p14="http://schemas.microsoft.com/office/powerpoint/2010/main" val="37444256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FAEA5-25BF-4D9E-9334-0D3402262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Asset Verification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79D159-15EC-4DB3-83D6-B16589A2B1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Housing Credit: Assets must be verified from a 3</a:t>
            </a:r>
            <a:r>
              <a:rPr lang="en-US" baseline="30000" dirty="0"/>
              <a:t>rd</a:t>
            </a:r>
            <a:r>
              <a:rPr lang="en-US" dirty="0"/>
              <a:t> party if they total $5,000 or greater.</a:t>
            </a:r>
          </a:p>
          <a:p>
            <a:r>
              <a:rPr lang="en-US" dirty="0"/>
              <a:t>HOME: Assets must be verified from a 3</a:t>
            </a:r>
            <a:r>
              <a:rPr lang="en-US" baseline="30000" dirty="0"/>
              <a:t>rd</a:t>
            </a:r>
            <a:r>
              <a:rPr lang="en-US" dirty="0"/>
              <a:t> party no matter the amount.</a:t>
            </a:r>
          </a:p>
        </p:txBody>
      </p:sp>
    </p:spTree>
    <p:extLst>
      <p:ext uri="{BB962C8B-B14F-4D97-AF65-F5344CB8AC3E}">
        <p14:creationId xmlns:p14="http://schemas.microsoft.com/office/powerpoint/2010/main" val="21807014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E16EFE-B31F-4E45-B2FE-B9198BA41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Recertification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FEFD88-0862-4885-80FE-A62780DAF8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100% low-income property can use the Tenant Income Certification for recertification.</a:t>
            </a:r>
          </a:p>
          <a:p>
            <a:r>
              <a:rPr lang="en-US" dirty="0"/>
              <a:t>If your property received HOME funds, you must complete a full recertification in years 6, 12, and 18 of the HOME Affordability Period.</a:t>
            </a:r>
          </a:p>
          <a:p>
            <a:r>
              <a:rPr lang="en-US" dirty="0"/>
              <a:t>If the low-income property is not 100%, then you must complete a full recertification.</a:t>
            </a:r>
          </a:p>
        </p:txBody>
      </p:sp>
    </p:spTree>
    <p:extLst>
      <p:ext uri="{BB962C8B-B14F-4D97-AF65-F5344CB8AC3E}">
        <p14:creationId xmlns:p14="http://schemas.microsoft.com/office/powerpoint/2010/main" val="28032677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12D4E1-065E-4783-B226-4E65DA025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EBAD5-BE84-49BD-87CC-83324F7784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 a 100% low-income property, the Effective Date (Move-in Date) stays with the household while the household lives at the property.</a:t>
            </a:r>
          </a:p>
          <a:p>
            <a:r>
              <a:rPr lang="en-US" dirty="0"/>
              <a:t>On a Non-100% low-income property, the Effective Date can change if the household transfers to a different building.</a:t>
            </a:r>
          </a:p>
        </p:txBody>
      </p:sp>
    </p:spTree>
    <p:extLst>
      <p:ext uri="{BB962C8B-B14F-4D97-AF65-F5344CB8AC3E}">
        <p14:creationId xmlns:p14="http://schemas.microsoft.com/office/powerpoint/2010/main" val="2197779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6DE4E5-2D1E-4D1D-B96F-7C84292682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" y="685800"/>
            <a:ext cx="5091544" cy="5486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0E91FDB-18D6-4AF8-AB87-F31F741362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2709" y="685800"/>
            <a:ext cx="5353797" cy="5096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27220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3B762C-D882-4222-907F-5DA1288D7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Unit Transfer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BB9775-D7C6-4E23-ACA7-2A8A32BC84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6425" lvl="1">
              <a:buClr>
                <a:schemeClr val="tx1"/>
              </a:buClr>
            </a:pPr>
            <a:r>
              <a:rPr lang="en-US" sz="2200" dirty="0"/>
              <a:t>A household on a 100% low-income Housing Credit funded property can transfer to any unit on the property.</a:t>
            </a:r>
          </a:p>
          <a:p>
            <a:pPr marL="606425" lvl="1">
              <a:buClr>
                <a:schemeClr val="tx1"/>
              </a:buClr>
            </a:pPr>
            <a:r>
              <a:rPr lang="en-US" sz="2200" dirty="0"/>
              <a:t>If the property is not 100% Low-Income and the household is requesting to move to another building, you must move them out of their current unit and requalify them in the new unit.</a:t>
            </a:r>
          </a:p>
          <a:p>
            <a:pPr marL="606425" lvl="1">
              <a:buClr>
                <a:schemeClr val="tx1"/>
              </a:buClr>
            </a:pPr>
            <a:r>
              <a:rPr lang="en-US" sz="2200" dirty="0"/>
              <a:t>If your property received HOME funding, you must maintain the property set-aside requirement (check application). </a:t>
            </a:r>
          </a:p>
        </p:txBody>
      </p:sp>
    </p:spTree>
    <p:extLst>
      <p:ext uri="{BB962C8B-B14F-4D97-AF65-F5344CB8AC3E}">
        <p14:creationId xmlns:p14="http://schemas.microsoft.com/office/powerpoint/2010/main" val="13787983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11909-85BF-4C01-964D-6435A996D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Disabilities/Homeless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128B54-5094-4462-84E8-09945166A8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This set-aside option was available for properties beginning in 2016.  So, check the application to see if your property has this set-aside requirement.</a:t>
            </a:r>
          </a:p>
          <a:p>
            <a:r>
              <a:rPr lang="en-US" dirty="0"/>
              <a:t>AHFA created a Disability Self Certification and a Homeless Certification form.  Each form is available in the compliance section of the AHFA website.  </a:t>
            </a:r>
          </a:p>
          <a:p>
            <a:r>
              <a:rPr lang="en-US" dirty="0"/>
              <a:t>If the disabled household is provided from the service provider, then you will get the service provider to sign off on the applicant.</a:t>
            </a:r>
          </a:p>
          <a:p>
            <a:r>
              <a:rPr lang="en-US" dirty="0"/>
              <a:t>These forms must be completed and placed in the household file.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04271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EF58F2-B220-4805-9424-FCF70785FE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Disabilities/Homeless Election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2117DE-4E83-4CFF-AB71-2FB4914D8E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At the initial lease-up, the property must target the unit to the targeted population for 90 days before the unit can be rented to an otherwise eligible household.</a:t>
            </a:r>
          </a:p>
          <a:p>
            <a:r>
              <a:rPr lang="en-US" dirty="0"/>
              <a:t>Efforts of locating the target population must be documented.</a:t>
            </a:r>
          </a:p>
          <a:p>
            <a:r>
              <a:rPr lang="en-US" dirty="0"/>
              <a:t>A separate waiting list of eligible household(s) must be maintained.</a:t>
            </a:r>
          </a:p>
          <a:p>
            <a:r>
              <a:rPr lang="en-US" dirty="0"/>
              <a:t>If there are no eligible household(s) on the waiting list, the owner must notify the service provider and AHFA before renting to an otherwise eligible household.</a:t>
            </a:r>
          </a:p>
        </p:txBody>
      </p:sp>
    </p:spTree>
    <p:extLst>
      <p:ext uri="{BB962C8B-B14F-4D97-AF65-F5344CB8AC3E}">
        <p14:creationId xmlns:p14="http://schemas.microsoft.com/office/powerpoint/2010/main" val="270936817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29CE97-D918-493E-B239-975EE98AE6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Tenant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4B17D7-3262-4AC3-AFD7-6E8481B5D4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ClrTx/>
            </a:pPr>
            <a:r>
              <a:rPr lang="en-US" sz="2200" dirty="0"/>
              <a:t>If tenant services are selected on the application, then we check to see if they are offered (sign-up sheets, pictures, etc.). </a:t>
            </a:r>
          </a:p>
          <a:p>
            <a:pPr lvl="1">
              <a:buClrTx/>
            </a:pPr>
            <a:r>
              <a:rPr lang="en-US" sz="2200" dirty="0"/>
              <a:t>Check your application to see what services are selected for your property.</a:t>
            </a:r>
          </a:p>
          <a:p>
            <a:pPr lvl="1">
              <a:buClrTx/>
            </a:pPr>
            <a:r>
              <a:rPr lang="en-US" sz="2200" dirty="0"/>
              <a:t>If you would like to change to another tenant service, just submit a request to the Compliance Department.</a:t>
            </a:r>
          </a:p>
          <a:p>
            <a:pPr lvl="1">
              <a:buClrTx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145116712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A1C9B5-BD90-4F3E-8FCA-83AD0B5D6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420BCD-B0CA-43BD-BC4A-279AE5AD26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We check for the required and extra amenities selected on the application.</a:t>
            </a:r>
          </a:p>
          <a:p>
            <a:pPr lvl="1"/>
            <a:r>
              <a:rPr lang="en-US" sz="2400" dirty="0"/>
              <a:t>We inspect the building’s exterior and interior.</a:t>
            </a:r>
          </a:p>
          <a:p>
            <a:pPr lvl="1"/>
            <a:r>
              <a:rPr lang="en-US" sz="2400" dirty="0"/>
              <a:t>We inspect 20% of the units chosen randomly or use the Low-Income Housing Credit Minimum Unit Sample Size Reference Chart, whichever is lower.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31119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08333-8D65-429E-A2CF-63F4F0EB5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95B7A-8B97-482E-A3C6-C7E1D84576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The units and files inspected do not have to match.</a:t>
            </a:r>
          </a:p>
          <a:p>
            <a:pPr lvl="1"/>
            <a:r>
              <a:rPr lang="en-US" sz="2400" dirty="0"/>
              <a:t>Vacant Units can be included in the selected 20%.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86909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AFFA91-077E-4C26-9BD9-FA2B0983A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0C858D-CC2A-4811-9ADA-E187245B45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Report any physical issues that could be non-compliance issue or a potential qualified allocation plan point deduction to AHFA before the inspection. 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45623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A155C-E638-4890-B444-5FB5CE5B88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Qualified Allocation Plan (QAP)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EEA22-A901-4296-B3CD-7A55A36C7B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dirty="0"/>
              <a:t>At a minimum, check the QAP to see what findings are subject to point deductions. You can access the QAP by going to </a:t>
            </a:r>
            <a:r>
              <a:rPr lang="en-US" u="sng" dirty="0">
                <a:hlinkClick r:id="rId3"/>
              </a:rPr>
              <a:t>www.AHFA.com</a:t>
            </a:r>
            <a:r>
              <a:rPr lang="en-US" dirty="0"/>
              <a:t> and in the search icon type QAP and then click on Current year Allocation Plan.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323635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1DB91-5027-4E81-B30B-C1B8FE35B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Qualified Allocation Plan (QAP)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DE87D-CE2B-47F7-BEAF-3BDB64C051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It is recommended to have an inspection schedule (monthly, quarterly, etc.).</a:t>
            </a:r>
          </a:p>
          <a:p>
            <a:pPr lvl="1"/>
            <a:r>
              <a:rPr lang="en-US" sz="2400" dirty="0"/>
              <a:t>If you have questions concerning what is a finding, please refer to the HUD Dictionary of Deficiency Definitions (effective date 8/9/12). You will see most of the listed QAP point deduction findings are considered Level 3 findings.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08235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3F1E3-0A95-4DCE-BE9E-49D115A9E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Qualified Allocation Plan (QAP)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7AA286-AED5-4E2C-AEF3-8724374674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dirty="0"/>
              <a:t>Point deductions are only applicable to your properties funding year.   </a:t>
            </a:r>
          </a:p>
          <a:p>
            <a:pPr lvl="2"/>
            <a:r>
              <a:rPr lang="en-US" sz="2400" dirty="0"/>
              <a:t>Fire Extinguishers are required for properties funded 1999 and after.</a:t>
            </a:r>
          </a:p>
          <a:p>
            <a:pPr lvl="2"/>
            <a:r>
              <a:rPr lang="en-US" sz="2400" dirty="0"/>
              <a:t>Fire Canisters are required for properties funded 2013 and after.</a:t>
            </a:r>
          </a:p>
          <a:p>
            <a:pPr lvl="1"/>
            <a:r>
              <a:rPr lang="en-US" sz="2400" dirty="0"/>
              <a:t>The unit must have at least one functioning smoke detector on each level.</a:t>
            </a:r>
          </a:p>
          <a:p>
            <a:pPr lvl="1"/>
            <a:r>
              <a:rPr lang="en-US" sz="2400" dirty="0"/>
              <a:t>If an insect infestation is visible in the unit (especially in the kitchen or food storage area) it is subject to a point deduction.</a:t>
            </a:r>
          </a:p>
        </p:txBody>
      </p:sp>
    </p:spTree>
    <p:extLst>
      <p:ext uri="{BB962C8B-B14F-4D97-AF65-F5344CB8AC3E}">
        <p14:creationId xmlns:p14="http://schemas.microsoft.com/office/powerpoint/2010/main" val="4239045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D97BEF3-29DA-4B50-BFC9-AAD0406BBC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888" y="1413164"/>
            <a:ext cx="8402223" cy="4016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705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D65DB-66FC-4CF9-AD42-A85C8823E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Qualified Allocation Plan (QAP)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FC7F75-FCDD-4FF4-895C-5EEF37B63A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has been the issue that has created the most penalty point deductions?</a:t>
            </a:r>
          </a:p>
          <a:p>
            <a:pPr marL="0" indent="0">
              <a:buNone/>
            </a:pPr>
            <a:r>
              <a:rPr lang="en-US" dirty="0"/>
              <a:t>Not sending in the correction(s) to AHFA by the due date.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095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9E8241-30FC-42A9-9B6B-0A68352F93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A3A0FE-D614-4E34-BD1F-2AD3E381D8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1" indent="0">
              <a:buNone/>
            </a:pPr>
            <a:r>
              <a:rPr lang="en-US" sz="2400" dirty="0"/>
              <a:t>Check the application to make sure you have all the selected extra amenities.</a:t>
            </a:r>
          </a:p>
          <a:p>
            <a:pPr marL="457200" lvl="1" indent="0">
              <a:buNone/>
            </a:pPr>
            <a:r>
              <a:rPr lang="en-US" sz="2400" dirty="0"/>
              <a:t>If you have discrepancies there could be a potential point deduction if not corrected.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89559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F1B4A-CBCC-4316-A910-05BDD4D35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BC5B95-C9C3-44A2-BBC5-84BA5FAB67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you discover a discrepancy, you must do one of the following:</a:t>
            </a:r>
          </a:p>
          <a:p>
            <a:r>
              <a:rPr lang="en-US" dirty="0"/>
              <a:t>Provide the amenity</a:t>
            </a:r>
          </a:p>
          <a:p>
            <a:r>
              <a:rPr lang="en-US" dirty="0"/>
              <a:t>Submit the prior approved change order from AHFA</a:t>
            </a:r>
          </a:p>
          <a:p>
            <a:r>
              <a:rPr lang="en-US" dirty="0"/>
              <a:t>Submit a change order with the change order fee</a:t>
            </a:r>
          </a:p>
          <a:p>
            <a:r>
              <a:rPr lang="en-US" dirty="0"/>
              <a:t>Submit a request to remove the amenity with a change order fee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93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D7CEF-AE90-4D4D-896C-117CE77313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Amenities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4CDFC-A088-4F51-AAF5-F225CD4CBC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If needed, email the AHFA compliance department for a copy of the application amenity sheet.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6621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7FE39-9B06-428D-981E-F7343A315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05B0D9-7100-4FCF-BF34-DBD1BA56F0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It is best for everyone to register.</a:t>
            </a:r>
          </a:p>
          <a:p>
            <a:pPr lvl="1"/>
            <a:r>
              <a:rPr lang="en-US" sz="2400" dirty="0"/>
              <a:t>The user will have a personal username and password.</a:t>
            </a:r>
          </a:p>
          <a:p>
            <a:pPr lvl="1"/>
            <a:r>
              <a:rPr lang="en-US" sz="2400" dirty="0"/>
              <a:t>The owner will be able to approve or deny the user for the property.</a:t>
            </a:r>
          </a:p>
          <a:p>
            <a:pPr lvl="1"/>
            <a:r>
              <a:rPr lang="en-US" sz="2400" dirty="0"/>
              <a:t>If you are using a shared username and password, then it will make it difficult to assist you without ownership approval.</a:t>
            </a:r>
          </a:p>
        </p:txBody>
      </p:sp>
    </p:spTree>
    <p:extLst>
      <p:ext uri="{BB962C8B-B14F-4D97-AF65-F5344CB8AC3E}">
        <p14:creationId xmlns:p14="http://schemas.microsoft.com/office/powerpoint/2010/main" val="151344564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B38D0-C532-4BBE-99B5-99736B467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404C0-5FB0-4147-8851-662D4B31FB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AHFA has instructions on how to use the system at </a:t>
            </a:r>
            <a:r>
              <a:rPr lang="en-US" u="sng" dirty="0">
                <a:hlinkClick r:id="rId3"/>
              </a:rPr>
              <a:t>www.ahfa.com/multifamily/compliance/online_management_system.aspx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15915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2C32C-6DE9-4F1D-8EB4-C8626952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0626B-989A-4ABE-9DA2-7557F2B48D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The online system must be updated each month to ensure up-to-date information.</a:t>
            </a:r>
          </a:p>
          <a:p>
            <a:pPr lvl="1"/>
            <a:r>
              <a:rPr lang="en-US" sz="2400" dirty="0"/>
              <a:t>The online system must be finalized each year.</a:t>
            </a:r>
          </a:p>
          <a:p>
            <a:pPr lvl="1"/>
            <a:r>
              <a:rPr lang="en-US" sz="2400" dirty="0"/>
              <a:t>Before finalizing, make sure all the tenant data has been entered from January 1</a:t>
            </a:r>
            <a:r>
              <a:rPr lang="en-US" sz="2400" baseline="30000" dirty="0"/>
              <a:t>st</a:t>
            </a:r>
            <a:r>
              <a:rPr lang="en-US" sz="2400" dirty="0"/>
              <a:t> through December 31</a:t>
            </a:r>
            <a:r>
              <a:rPr lang="en-US" sz="2400" baseline="30000" dirty="0"/>
              <a:t>st</a:t>
            </a:r>
            <a:r>
              <a:rPr lang="en-US" sz="24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6879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FD2E1-D578-4066-8C4E-571516BE8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63B7A4-6118-4DFB-BA1E-7680666A2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Your choices tell the system which set of income and rent limits to use.</a:t>
            </a:r>
          </a:p>
          <a:p>
            <a:pPr lvl="1"/>
            <a:r>
              <a:rPr lang="en-US" sz="2400" dirty="0"/>
              <a:t>Make sure each cell has an answer even if it is ‘N/A’.</a:t>
            </a:r>
          </a:p>
          <a:p>
            <a:pPr lvl="1"/>
            <a:r>
              <a:rPr lang="en-US" sz="2400" dirty="0"/>
              <a:t>Make sure the answers to the income and rent set-aside question are accurate (if the household is within the 50% income or rent range then choose 50%).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5284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B689A1-B519-4EE9-BA9C-5E79FDDF09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747CED-384B-47B7-A0C7-50D1D3395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At move-in, make sure to enter the tenant’s move-in income in the Move-In and Current Income cells (this allows the tenant’s move-in income to flow from year to year).  </a:t>
            </a:r>
          </a:p>
          <a:p>
            <a:pPr lvl="1"/>
            <a:r>
              <a:rPr lang="en-US" sz="2400" dirty="0"/>
              <a:t>Do </a:t>
            </a:r>
            <a:r>
              <a:rPr lang="en-US" sz="2400" b="1" dirty="0"/>
              <a:t>not</a:t>
            </a:r>
            <a:r>
              <a:rPr lang="en-US" sz="2400" dirty="0"/>
              <a:t> use negative numbers (if the tenant paid rent is $-50, then enter zero).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9077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81B305-63C1-4BAB-9115-0F607BE7C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DMS Authority Online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903A49-2C10-444A-B7D4-DF1E978B06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sz="2400" dirty="0"/>
              <a:t>If importing, you must start from January 1</a:t>
            </a:r>
            <a:r>
              <a:rPr lang="en-US" sz="2400" baseline="30000" dirty="0"/>
              <a:t>st</a:t>
            </a:r>
            <a:r>
              <a:rPr lang="en-US" sz="2400" dirty="0"/>
              <a:t> each time. </a:t>
            </a:r>
          </a:p>
          <a:p>
            <a:pPr lvl="1"/>
            <a:r>
              <a:rPr lang="en-US" sz="2400" dirty="0"/>
              <a:t>If importing, you must send all the required events no matter the tenant event (move-in, recertify, transfer, or move-out).</a:t>
            </a:r>
          </a:p>
          <a:p>
            <a:pPr lvl="1"/>
            <a:r>
              <a:rPr lang="en-US" sz="2400" dirty="0"/>
              <a:t>To review the tenant data that has been entered or imported, just go to the ‘Export Events’ screen.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05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E4EBC5-7EC2-4C41-B070-8F9CB2E5E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337" y="780202"/>
            <a:ext cx="2419688" cy="543356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A4FD27A-DED4-4FB2-AB31-4B425E39FA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1544" y="780202"/>
            <a:ext cx="6230219" cy="4305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4947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0A8525-2297-4F2C-BC2E-5B577F647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AHFA Contact 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9D78B-2C83-404E-939A-B755842EA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ClrTx/>
              <a:buNone/>
              <a:tabLst>
                <a:tab pos="3094038" algn="l"/>
              </a:tabLst>
            </a:pPr>
            <a:r>
              <a:rPr lang="en-US" sz="2600" dirty="0"/>
              <a:t>Alabama Housing Finance Authority                        </a:t>
            </a:r>
          </a:p>
          <a:p>
            <a:pPr marL="0" indent="0">
              <a:buClrTx/>
              <a:buNone/>
              <a:tabLst>
                <a:tab pos="3094038" algn="l"/>
              </a:tabLst>
            </a:pPr>
            <a:r>
              <a:rPr lang="en-US" sz="2600" dirty="0"/>
              <a:t>7460 Halcyon Pointe Drive, Suite 200                            </a:t>
            </a:r>
          </a:p>
          <a:p>
            <a:pPr marL="0" indent="0">
              <a:buClrTx/>
              <a:buNone/>
              <a:tabLst>
                <a:tab pos="3094038" algn="l"/>
              </a:tabLst>
            </a:pPr>
            <a:r>
              <a:rPr lang="en-US" sz="2600" dirty="0"/>
              <a:t>Montgomery, AL 36117</a:t>
            </a:r>
          </a:p>
          <a:p>
            <a:pPr marL="0" indent="0">
              <a:buClrTx/>
              <a:buNone/>
              <a:tabLst>
                <a:tab pos="1493838" algn="l"/>
                <a:tab pos="3094038" algn="l"/>
              </a:tabLst>
            </a:pPr>
            <a:endParaRPr lang="en-US" sz="2600" dirty="0"/>
          </a:p>
          <a:p>
            <a:pPr marL="0" indent="0">
              <a:buClrTx/>
              <a:buNone/>
              <a:tabLst>
                <a:tab pos="1493838" algn="l"/>
                <a:tab pos="3094038" algn="l"/>
              </a:tabLst>
            </a:pPr>
            <a:r>
              <a:rPr lang="en-US" sz="2600" dirty="0"/>
              <a:t>Phone: 334-244-9200</a:t>
            </a:r>
          </a:p>
          <a:p>
            <a:pPr marL="0" indent="0">
              <a:buClrTx/>
              <a:buNone/>
              <a:tabLst>
                <a:tab pos="1493838" algn="l"/>
                <a:tab pos="3094038" algn="l"/>
              </a:tabLst>
            </a:pPr>
            <a:r>
              <a:rPr lang="en-US" sz="2600" dirty="0"/>
              <a:t>Fax: 334-277-1854</a:t>
            </a:r>
          </a:p>
          <a:p>
            <a:pPr marL="0" indent="0">
              <a:buClrTx/>
              <a:buNone/>
              <a:tabLst>
                <a:tab pos="1493838" algn="l"/>
                <a:tab pos="3094038" algn="l"/>
              </a:tabLst>
            </a:pPr>
            <a:r>
              <a:rPr lang="en-US" sz="2600" dirty="0"/>
              <a:t>Email: MFCompliance@AHFA.COM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462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45DEA9-8CE1-48D1-987B-489BA0C264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What’s new on the website?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5030B9-C4B3-4203-A225-970E3C35B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Qualified Allocation Plan</a:t>
            </a:r>
          </a:p>
          <a:p>
            <a:r>
              <a:rPr lang="en-US" dirty="0"/>
              <a:t>Annual Review Information</a:t>
            </a:r>
          </a:p>
          <a:p>
            <a:r>
              <a:rPr lang="en-US" dirty="0"/>
              <a:t>Annual Project Submission Information</a:t>
            </a:r>
          </a:p>
          <a:p>
            <a:r>
              <a:rPr lang="en-US" dirty="0"/>
              <a:t>Certifications, Notifications, &amp; Verifications</a:t>
            </a:r>
          </a:p>
          <a:p>
            <a:r>
              <a:rPr lang="en-US" dirty="0"/>
              <a:t>Income and Rent Limit Information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389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1CD7A-72A7-418C-9078-751CF02834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you need to provide on Inspection Day?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ADE4F-7A0D-48BF-AC0A-431392FAAA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Current Rent Roll</a:t>
            </a:r>
          </a:p>
          <a:p>
            <a:r>
              <a:rPr lang="en-US" dirty="0"/>
              <a:t>Current Utility Allowance(s)</a:t>
            </a:r>
          </a:p>
          <a:p>
            <a:r>
              <a:rPr lang="en-US" dirty="0"/>
              <a:t>Total Number of Units Receiving Rental Assistance (Section 8, HUD, RD, Private Rental Assistance)</a:t>
            </a:r>
          </a:p>
        </p:txBody>
      </p:sp>
    </p:spTree>
    <p:extLst>
      <p:ext uri="{BB962C8B-B14F-4D97-AF65-F5344CB8AC3E}">
        <p14:creationId xmlns:p14="http://schemas.microsoft.com/office/powerpoint/2010/main" val="3785783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AFBB7-C6EB-4D14-BEB0-B75A9DD29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do you need to provide on Inspection Day?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70F8B8-F7FE-4487-B59C-6E819E72E7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Total number of Vacant Units</a:t>
            </a:r>
          </a:p>
          <a:p>
            <a:r>
              <a:rPr lang="en-US" dirty="0"/>
              <a:t>Move-out Date for the Vacant Units</a:t>
            </a:r>
          </a:p>
          <a:p>
            <a:r>
              <a:rPr lang="en-US" dirty="0"/>
              <a:t>Affirmative Marketing Plan with the method of advertising for properties that received HOME funding</a:t>
            </a:r>
          </a:p>
          <a:p>
            <a:r>
              <a:rPr lang="en-US" dirty="0"/>
              <a:t>Tenant Services</a:t>
            </a:r>
          </a:p>
        </p:txBody>
      </p:sp>
    </p:spTree>
    <p:extLst>
      <p:ext uri="{BB962C8B-B14F-4D97-AF65-F5344CB8AC3E}">
        <p14:creationId xmlns:p14="http://schemas.microsoft.com/office/powerpoint/2010/main" val="13266899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710</TotalTime>
  <Words>2369</Words>
  <Application>Microsoft Office PowerPoint</Application>
  <PresentationFormat>Widescreen</PresentationFormat>
  <Paragraphs>285</Paragraphs>
  <Slides>60</Slides>
  <Notes>58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4" baseType="lpstr">
      <vt:lpstr>Arial</vt:lpstr>
      <vt:lpstr>Calibri</vt:lpstr>
      <vt:lpstr>Garamond</vt:lpstr>
      <vt:lpstr>Organic</vt:lpstr>
      <vt:lpstr>AHFA COMPLIANCE TRAINING  </vt:lpstr>
      <vt:lpstr>What is AHFA’s website address?</vt:lpstr>
      <vt:lpstr>What’s new on the website?</vt:lpstr>
      <vt:lpstr>PowerPoint Presentation</vt:lpstr>
      <vt:lpstr>PowerPoint Presentation</vt:lpstr>
      <vt:lpstr>PowerPoint Presentation</vt:lpstr>
      <vt:lpstr> What’s new on the website? </vt:lpstr>
      <vt:lpstr>What do you need to provide on Inspection Day?</vt:lpstr>
      <vt:lpstr>What do you need to provide on Inspection Day?</vt:lpstr>
      <vt:lpstr>What do you need to provide on Inspection Day?</vt:lpstr>
      <vt:lpstr>What is Required on a Rent Roll?</vt:lpstr>
      <vt:lpstr>What is Required on a Rent Roll?</vt:lpstr>
      <vt:lpstr>What is Required on a Rent Roll?</vt:lpstr>
      <vt:lpstr>What is Required on a Rent Roll?</vt:lpstr>
      <vt:lpstr>What is Required on a Rent Roll?</vt:lpstr>
      <vt:lpstr>What is Required on a Rent Roll?</vt:lpstr>
      <vt:lpstr>What is Required on a Rent Roll?</vt:lpstr>
      <vt:lpstr>Income &amp; Rent Limits</vt:lpstr>
      <vt:lpstr>Income &amp; Rent Limits</vt:lpstr>
      <vt:lpstr>Income &amp; Rent Limits</vt:lpstr>
      <vt:lpstr>Income &amp; Rent Limits</vt:lpstr>
      <vt:lpstr>Gross Rent</vt:lpstr>
      <vt:lpstr>Utility Allowance</vt:lpstr>
      <vt:lpstr>Utility Allowance</vt:lpstr>
      <vt:lpstr>Utility Allowance</vt:lpstr>
      <vt:lpstr>Utility Allowance</vt:lpstr>
      <vt:lpstr>Student Certifications</vt:lpstr>
      <vt:lpstr>Student Certifications</vt:lpstr>
      <vt:lpstr>Student Certifications</vt:lpstr>
      <vt:lpstr>Student Certifications</vt:lpstr>
      <vt:lpstr>Student Certifications</vt:lpstr>
      <vt:lpstr>Student Certifications</vt:lpstr>
      <vt:lpstr>Tenant Income Certification (TIC)</vt:lpstr>
      <vt:lpstr>Income Verification</vt:lpstr>
      <vt:lpstr>Income Verification</vt:lpstr>
      <vt:lpstr>Child Support Certification</vt:lpstr>
      <vt:lpstr>Asset Verification</vt:lpstr>
      <vt:lpstr>Recertification</vt:lpstr>
      <vt:lpstr>Effective Date</vt:lpstr>
      <vt:lpstr>Unit Transfer</vt:lpstr>
      <vt:lpstr>Disabilities/Homeless Election</vt:lpstr>
      <vt:lpstr>Disabilities/Homeless Election</vt:lpstr>
      <vt:lpstr>Tenant Services</vt:lpstr>
      <vt:lpstr>Physical Inspection</vt:lpstr>
      <vt:lpstr>Physical Inspection</vt:lpstr>
      <vt:lpstr>Physical Inspection</vt:lpstr>
      <vt:lpstr>Qualified Allocation Plan (QAP)</vt:lpstr>
      <vt:lpstr>Qualified Allocation Plan (QAP)</vt:lpstr>
      <vt:lpstr>Qualified Allocation Plan (QAP)</vt:lpstr>
      <vt:lpstr>Qualified Allocation Plan (QAP)</vt:lpstr>
      <vt:lpstr>Amenities</vt:lpstr>
      <vt:lpstr>Amenities</vt:lpstr>
      <vt:lpstr>Amenities</vt:lpstr>
      <vt:lpstr>DMS Authority Online</vt:lpstr>
      <vt:lpstr>DMS Authority Online</vt:lpstr>
      <vt:lpstr>DMS Authority Online</vt:lpstr>
      <vt:lpstr>DMS Authority Online</vt:lpstr>
      <vt:lpstr>DMS Authority Online</vt:lpstr>
      <vt:lpstr>DMS Authority Online</vt:lpstr>
      <vt:lpstr>AHFA 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AHFA</dc:title>
  <dc:creator>Barrett, Cade</dc:creator>
  <cp:lastModifiedBy>Barrett, Cade</cp:lastModifiedBy>
  <cp:revision>35</cp:revision>
  <cp:lastPrinted>2019-05-13T16:09:03Z</cp:lastPrinted>
  <dcterms:created xsi:type="dcterms:W3CDTF">2019-05-06T15:19:10Z</dcterms:created>
  <dcterms:modified xsi:type="dcterms:W3CDTF">2019-05-14T15:46:40Z</dcterms:modified>
</cp:coreProperties>
</file>