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3" r:id="rId30"/>
    <p:sldId id="284"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237419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21581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3998220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921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84154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3257104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84507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2499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50268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210357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61249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373339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293078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68605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97341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62150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27F72-35E9-4F9D-A92C-AAE900481B0B}" type="datetimeFigureOut">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8D3054-3956-41D9-83AC-6E9A87CE12F3}" type="slidenum">
              <a:rPr lang="en-US" smtClean="0"/>
              <a:t>‹#›</a:t>
            </a:fld>
            <a:endParaRPr lang="en-US" dirty="0"/>
          </a:p>
        </p:txBody>
      </p:sp>
    </p:spTree>
    <p:extLst>
      <p:ext uri="{BB962C8B-B14F-4D97-AF65-F5344CB8AC3E}">
        <p14:creationId xmlns:p14="http://schemas.microsoft.com/office/powerpoint/2010/main" val="115932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5527F72-35E9-4F9D-A92C-AAE900481B0B}" type="datetimeFigureOut">
              <a:rPr lang="en-US" smtClean="0"/>
              <a:t>5/20/2024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08D3054-3956-41D9-83AC-6E9A87CE12F3}" type="slidenum">
              <a:rPr lang="en-US" smtClean="0"/>
              <a:t>‹#›</a:t>
            </a:fld>
            <a:endParaRPr lang="en-US" dirty="0"/>
          </a:p>
        </p:txBody>
      </p:sp>
    </p:spTree>
    <p:extLst>
      <p:ext uri="{BB962C8B-B14F-4D97-AF65-F5344CB8AC3E}">
        <p14:creationId xmlns:p14="http://schemas.microsoft.com/office/powerpoint/2010/main" val="1805025987"/>
      </p:ext>
    </p:extLst>
  </p:cSld>
  <p:clrMap bg1="dk1" tx1="lt1" bg2="dk2" tx2="lt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B36D43-160A-4459-A18F-4471E7926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5BEFF4-B624-4D1E-A5FB-19398F092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604933"/>
          </a:xfrm>
          <a:prstGeom prst="rect">
            <a:avLst/>
          </a:prstGeom>
          <a:solidFill>
            <a:srgbClr val="262626"/>
          </a:solidFill>
          <a:ln w="38100" cap="sq">
            <a:noFill/>
            <a:miter lim="800000"/>
          </a:ln>
          <a:effectLst>
            <a:outerShdw blurRad="54991" dist="17780" dir="5400000" algn="t" rotWithShape="0">
              <a:prstClr val="black">
                <a:alpha val="40000"/>
              </a:prstClr>
            </a:outerShdw>
          </a:effectLst>
          <a:scene3d>
            <a:camera prst="orthographicFront"/>
            <a:lightRig rig="twoPt" dir="t">
              <a:rot lat="0" lon="0" rev="7200000"/>
            </a:lightRig>
          </a:scene3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35B2D-4A83-99EF-EC54-4041080C55C5}"/>
              </a:ext>
            </a:extLst>
          </p:cNvPr>
          <p:cNvSpPr>
            <a:spLocks noGrp="1"/>
          </p:cNvSpPr>
          <p:nvPr>
            <p:ph type="ctrTitle"/>
          </p:nvPr>
        </p:nvSpPr>
        <p:spPr>
          <a:xfrm>
            <a:off x="5002639" y="1819729"/>
            <a:ext cx="5551061" cy="3218543"/>
          </a:xfrm>
        </p:spPr>
        <p:txBody>
          <a:bodyPr anchor="ctr">
            <a:normAutofit/>
          </a:bodyPr>
          <a:lstStyle/>
          <a:p>
            <a:pPr algn="l"/>
            <a:r>
              <a:rPr lang="en-US" sz="2400">
                <a:solidFill>
                  <a:srgbClr val="FFFFFF"/>
                </a:solidFill>
              </a:rPr>
              <a:t>AHFA Compliance Training for AAHA</a:t>
            </a:r>
          </a:p>
        </p:txBody>
      </p:sp>
      <p:sp>
        <p:nvSpPr>
          <p:cNvPr id="3" name="Subtitle 2">
            <a:extLst>
              <a:ext uri="{FF2B5EF4-FFF2-40B4-BE49-F238E27FC236}">
                <a16:creationId xmlns:a16="http://schemas.microsoft.com/office/drawing/2014/main" id="{0D3323DB-2F03-E791-3F5D-F56A12B171F8}"/>
              </a:ext>
            </a:extLst>
          </p:cNvPr>
          <p:cNvSpPr>
            <a:spLocks noGrp="1"/>
          </p:cNvSpPr>
          <p:nvPr>
            <p:ph type="subTitle" idx="1"/>
          </p:nvPr>
        </p:nvSpPr>
        <p:spPr>
          <a:xfrm>
            <a:off x="1742925" y="1819729"/>
            <a:ext cx="2582029" cy="3218543"/>
          </a:xfrm>
        </p:spPr>
        <p:txBody>
          <a:bodyPr anchor="ctr">
            <a:normAutofit/>
          </a:bodyPr>
          <a:lstStyle/>
          <a:p>
            <a:pPr algn="r"/>
            <a:r>
              <a:rPr lang="en-US" sz="2000">
                <a:solidFill>
                  <a:srgbClr val="FFFFFF"/>
                </a:solidFill>
              </a:rPr>
              <a:t>AHFA Data Management System (DMS)</a:t>
            </a:r>
          </a:p>
          <a:p>
            <a:pPr algn="r"/>
            <a:endParaRPr lang="en-US" sz="2000">
              <a:solidFill>
                <a:srgbClr val="FFFFFF"/>
              </a:solidFill>
            </a:endParaRPr>
          </a:p>
        </p:txBody>
      </p:sp>
      <p:cxnSp>
        <p:nvCxnSpPr>
          <p:cNvPr id="12" name="Straight Connector 11">
            <a:extLst>
              <a:ext uri="{FF2B5EF4-FFF2-40B4-BE49-F238E27FC236}">
                <a16:creationId xmlns:a16="http://schemas.microsoft.com/office/drawing/2014/main" id="{A1865F92-5D70-4CFC-A515-E5AD0F55F8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79171"/>
            <a:ext cx="0" cy="2699658"/>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4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F91A-8023-D667-D4C6-0AD03014B61A}"/>
              </a:ext>
            </a:extLst>
          </p:cNvPr>
          <p:cNvSpPr>
            <a:spLocks noGrp="1"/>
          </p:cNvSpPr>
          <p:nvPr>
            <p:ph type="title"/>
          </p:nvPr>
        </p:nvSpPr>
        <p:spPr>
          <a:xfrm>
            <a:off x="643467" y="643467"/>
            <a:ext cx="3361498" cy="1267810"/>
          </a:xfrm>
        </p:spPr>
        <p:txBody>
          <a:bodyPr vert="horz" lIns="91440" tIns="45720" rIns="91440" bIns="45720" rtlCol="0" anchor="b">
            <a:normAutofit/>
          </a:bodyPr>
          <a:lstStyle/>
          <a:p>
            <a:pPr algn="l"/>
            <a:r>
              <a:rPr lang="en-US" sz="2400"/>
              <a:t>Utility Allowances</a:t>
            </a:r>
          </a:p>
        </p:txBody>
      </p:sp>
      <p:sp>
        <p:nvSpPr>
          <p:cNvPr id="4" name="Text Placeholder 3">
            <a:extLst>
              <a:ext uri="{FF2B5EF4-FFF2-40B4-BE49-F238E27FC236}">
                <a16:creationId xmlns:a16="http://schemas.microsoft.com/office/drawing/2014/main" id="{DD9E806D-78C3-BFCD-FE0F-2F7D8295D990}"/>
              </a:ext>
            </a:extLst>
          </p:cNvPr>
          <p:cNvSpPr>
            <a:spLocks noGrp="1"/>
          </p:cNvSpPr>
          <p:nvPr>
            <p:ph type="body" sz="half" idx="2"/>
          </p:nvPr>
        </p:nvSpPr>
        <p:spPr>
          <a:xfrm>
            <a:off x="643467" y="2096063"/>
            <a:ext cx="3361498" cy="4028512"/>
          </a:xfrm>
        </p:spPr>
        <p:txBody>
          <a:bodyPr vert="horz" lIns="91440" tIns="45720" rIns="91440" bIns="45720" rtlCol="0">
            <a:normAutofit/>
          </a:bodyPr>
          <a:lstStyle/>
          <a:p>
            <a:pPr indent="-228600" algn="l">
              <a:buFont typeface="Arial" panose="020B0604020202020204" pitchFamily="34" charset="0"/>
              <a:buChar char="•"/>
            </a:pPr>
            <a:r>
              <a:rPr lang="en-US" sz="1400"/>
              <a:t>The following are required in order to create the Utility Allowance:</a:t>
            </a:r>
          </a:p>
          <a:p>
            <a:pPr marL="285750" indent="-228600" algn="l">
              <a:buFont typeface="Arial" panose="020B0604020202020204" pitchFamily="34" charset="0"/>
              <a:buChar char="•"/>
            </a:pPr>
            <a:r>
              <a:rPr lang="en-US" sz="1400"/>
              <a:t>Description</a:t>
            </a:r>
          </a:p>
          <a:p>
            <a:pPr marL="285750" indent="-228600" algn="l">
              <a:buFont typeface="Arial" panose="020B0604020202020204" pitchFamily="34" charset="0"/>
              <a:buChar char="•"/>
            </a:pPr>
            <a:r>
              <a:rPr lang="en-US" sz="1400"/>
              <a:t>Effective Date</a:t>
            </a:r>
          </a:p>
          <a:p>
            <a:pPr marL="285750" indent="-228600" algn="l">
              <a:buFont typeface="Arial" panose="020B0604020202020204" pitchFamily="34" charset="0"/>
              <a:buChar char="•"/>
            </a:pPr>
            <a:r>
              <a:rPr lang="en-US" sz="1400"/>
              <a:t>Unit Type</a:t>
            </a:r>
          </a:p>
          <a:p>
            <a:pPr marL="285750" indent="-228600" algn="l">
              <a:buFont typeface="Arial" panose="020B0604020202020204" pitchFamily="34" charset="0"/>
              <a:buChar char="•"/>
            </a:pPr>
            <a:r>
              <a:rPr lang="en-US" sz="1400"/>
              <a:t>Allowance Type</a:t>
            </a:r>
          </a:p>
          <a:p>
            <a:pPr marL="285750" indent="-228600" algn="l">
              <a:buFont typeface="Arial" panose="020B0604020202020204" pitchFamily="34" charset="0"/>
              <a:buChar char="•"/>
            </a:pPr>
            <a:r>
              <a:rPr lang="en-US" sz="1400"/>
              <a:t>At least one BIN selected</a:t>
            </a:r>
          </a:p>
          <a:p>
            <a:pPr marL="285750" indent="-228600" algn="l">
              <a:buFont typeface="Arial" panose="020B0604020202020204" pitchFamily="34" charset="0"/>
              <a:buChar char="•"/>
            </a:pPr>
            <a:endParaRPr lang="en-US" sz="1400"/>
          </a:p>
        </p:txBody>
      </p:sp>
      <p:sp>
        <p:nvSpPr>
          <p:cNvPr id="11" name="Rectangle 10">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5E2C0B44-48A4-234F-D766-174D9D2574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0931" y="1852461"/>
            <a:ext cx="5895257" cy="3183439"/>
          </a:xfrm>
          <a:prstGeom prst="rect">
            <a:avLst/>
          </a:prstGeom>
        </p:spPr>
      </p:pic>
    </p:spTree>
    <p:extLst>
      <p:ext uri="{BB962C8B-B14F-4D97-AF65-F5344CB8AC3E}">
        <p14:creationId xmlns:p14="http://schemas.microsoft.com/office/powerpoint/2010/main" val="1596774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E2FE-128E-EE87-BDB7-61D15E7134C1}"/>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dirty="0"/>
              <a:t>Utility Allowance</a:t>
            </a:r>
            <a:br>
              <a:rPr lang="en-US" sz="3400" dirty="0"/>
            </a:br>
            <a:endParaRPr lang="en-US" sz="3400" dirty="0"/>
          </a:p>
        </p:txBody>
      </p:sp>
      <p:sp>
        <p:nvSpPr>
          <p:cNvPr id="4" name="Text Placeholder 3">
            <a:extLst>
              <a:ext uri="{FF2B5EF4-FFF2-40B4-BE49-F238E27FC236}">
                <a16:creationId xmlns:a16="http://schemas.microsoft.com/office/drawing/2014/main" id="{325D4988-9677-F773-D49D-B077EF889CA5}"/>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algn="l"/>
            <a:r>
              <a:rPr lang="en-US" dirty="0"/>
              <a:t>Tips</a:t>
            </a:r>
          </a:p>
          <a:p>
            <a:pPr marL="342900" indent="-228600" algn="l">
              <a:buFont typeface="Arial" panose="020B0604020202020204" pitchFamily="34" charset="0"/>
              <a:buChar char="•"/>
            </a:pPr>
            <a:r>
              <a:rPr lang="en-US" dirty="0"/>
              <a:t>Do not just name the utility allowance…. Utility Allowance.</a:t>
            </a:r>
          </a:p>
          <a:p>
            <a:pPr algn="l"/>
            <a:r>
              <a:rPr lang="en-US" dirty="0"/>
              <a:t>Common Errors</a:t>
            </a:r>
          </a:p>
          <a:p>
            <a:pPr marL="342900" indent="-228600" algn="l">
              <a:buFont typeface="Arial" panose="020B0604020202020204" pitchFamily="34" charset="0"/>
              <a:buChar char="•"/>
            </a:pPr>
            <a:r>
              <a:rPr lang="en-US" dirty="0"/>
              <a:t>Effective Date</a:t>
            </a:r>
          </a:p>
          <a:p>
            <a:pPr marL="342900" indent="-228600" algn="l">
              <a:buFont typeface="Arial" panose="020B0604020202020204" pitchFamily="34" charset="0"/>
              <a:buChar char="•"/>
            </a:pPr>
            <a:r>
              <a:rPr lang="en-US" dirty="0"/>
              <a:t>BIN not selected </a:t>
            </a:r>
          </a:p>
          <a:p>
            <a:pPr marL="342900" indent="-228600" algn="l">
              <a:buFont typeface="Arial" panose="020B0604020202020204" pitchFamily="34" charset="0"/>
              <a:buChar char="•"/>
            </a:pPr>
            <a:r>
              <a:rPr lang="en-US" dirty="0"/>
              <a:t>Allowance Type </a:t>
            </a:r>
          </a:p>
          <a:p>
            <a:pPr marL="342900" indent="-228600" algn="l">
              <a:buFont typeface="Arial" panose="020B0604020202020204" pitchFamily="34" charset="0"/>
              <a:buChar char="•"/>
            </a:pPr>
            <a:r>
              <a:rPr lang="en-US" dirty="0"/>
              <a:t>Tenant Paid/Owner Paid</a:t>
            </a:r>
          </a:p>
        </p:txBody>
      </p:sp>
      <p:pic>
        <p:nvPicPr>
          <p:cNvPr id="6" name="Content Placeholder 5" descr="A screenshot of a computer&#10;&#10;Description automatically generated">
            <a:extLst>
              <a:ext uri="{FF2B5EF4-FFF2-40B4-BE49-F238E27FC236}">
                <a16:creationId xmlns:a16="http://schemas.microsoft.com/office/drawing/2014/main" id="{9E5CBB03-6C1A-4E6A-DAD4-85F75B9FF9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86279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52A6-15F9-7471-D3E2-3C3812B86DAC}"/>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Utility Allowances</a:t>
            </a:r>
          </a:p>
        </p:txBody>
      </p:sp>
      <p:sp>
        <p:nvSpPr>
          <p:cNvPr id="4" name="Text Placeholder 3">
            <a:extLst>
              <a:ext uri="{FF2B5EF4-FFF2-40B4-BE49-F238E27FC236}">
                <a16:creationId xmlns:a16="http://schemas.microsoft.com/office/drawing/2014/main" id="{7FD4B86E-8D4D-5256-2947-8CE53F9571EA}"/>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indent="-228600" algn="l">
              <a:buFont typeface="Arial" panose="020B0604020202020204" pitchFamily="34" charset="0"/>
              <a:buChar char="•"/>
            </a:pPr>
            <a:r>
              <a:rPr lang="en-US" dirty="0"/>
              <a:t>Once completed you will see the utility allowance  you created on this screen.</a:t>
            </a:r>
            <a:endParaRPr lang="en-US"/>
          </a:p>
          <a:p>
            <a:pPr indent="-228600" algn="l">
              <a:buFont typeface="Arial" panose="020B0604020202020204" pitchFamily="34" charset="0"/>
              <a:buChar char="•"/>
            </a:pPr>
            <a:endParaRPr lang="en-US"/>
          </a:p>
          <a:p>
            <a:pPr indent="-228600" algn="l">
              <a:buFont typeface="Arial" panose="020B0604020202020204" pitchFamily="34" charset="0"/>
              <a:buChar char="•"/>
            </a:pPr>
            <a:r>
              <a:rPr lang="en-US" dirty="0"/>
              <a:t>How often must this be updated?</a:t>
            </a:r>
            <a:endParaRPr lang="en-US"/>
          </a:p>
          <a:p>
            <a:pPr marL="342900" indent="-228600" algn="l">
              <a:buFont typeface="Arial" panose="020B0604020202020204" pitchFamily="34" charset="0"/>
              <a:buChar char="•"/>
            </a:pPr>
            <a:r>
              <a:rPr lang="en-US" dirty="0"/>
              <a:t>Annually</a:t>
            </a:r>
            <a:endParaRPr lang="en-US"/>
          </a:p>
          <a:p>
            <a:pPr marL="342900" indent="-228600" algn="l">
              <a:buFont typeface="Arial" panose="020B0604020202020204" pitchFamily="34" charset="0"/>
              <a:buChar char="•"/>
            </a:pPr>
            <a:r>
              <a:rPr lang="en-US" dirty="0"/>
              <a:t>When the new utility allowance is released</a:t>
            </a:r>
            <a:endParaRPr lang="en-US"/>
          </a:p>
          <a:p>
            <a:pPr marL="342900" indent="-228600" algn="l">
              <a:buFont typeface="Arial" panose="020B0604020202020204" pitchFamily="34" charset="0"/>
              <a:buChar char="•"/>
            </a:pPr>
            <a:r>
              <a:rPr lang="en-US" dirty="0"/>
              <a:t>Begin using a different utility allowance option</a:t>
            </a:r>
            <a:endParaRPr lang="en-US"/>
          </a:p>
          <a:p>
            <a:pPr marL="342900" indent="-228600" algn="l">
              <a:buFont typeface="Arial" panose="020B0604020202020204" pitchFamily="34" charset="0"/>
              <a:buChar char="•"/>
            </a:pPr>
            <a:r>
              <a:rPr lang="en-US" dirty="0"/>
              <a:t>All of the above</a:t>
            </a:r>
            <a:endParaRPr lang="en-US"/>
          </a:p>
        </p:txBody>
      </p:sp>
      <p:pic>
        <p:nvPicPr>
          <p:cNvPr id="6" name="Content Placeholder 5" descr="A screenshot of a computer&#10;&#10;Description automatically generated">
            <a:extLst>
              <a:ext uri="{FF2B5EF4-FFF2-40B4-BE49-F238E27FC236}">
                <a16:creationId xmlns:a16="http://schemas.microsoft.com/office/drawing/2014/main" id="{27859D18-33D5-5C06-2445-FE083A2D52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39544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8998F-AB09-4A29-050E-0BCA8EFFA8C2}"/>
              </a:ext>
            </a:extLst>
          </p:cNvPr>
          <p:cNvSpPr>
            <a:spLocks noGrp="1"/>
          </p:cNvSpPr>
          <p:nvPr>
            <p:ph type="title"/>
          </p:nvPr>
        </p:nvSpPr>
        <p:spPr>
          <a:xfrm>
            <a:off x="7872575" y="628651"/>
            <a:ext cx="3643150" cy="3495674"/>
          </a:xfrm>
        </p:spPr>
        <p:txBody>
          <a:bodyPr vert="horz" lIns="91440" tIns="45720" rIns="91440" bIns="45720" rtlCol="0" anchor="b">
            <a:normAutofit/>
          </a:bodyPr>
          <a:lstStyle/>
          <a:p>
            <a:r>
              <a:rPr lang="en-US" sz="4000">
                <a:solidFill>
                  <a:srgbClr val="FFFFFF"/>
                </a:solidFill>
              </a:rPr>
              <a:t>How to create a Unit</a:t>
            </a:r>
          </a:p>
        </p:txBody>
      </p:sp>
      <p:sp>
        <p:nvSpPr>
          <p:cNvPr id="4" name="Text Placeholder 3">
            <a:extLst>
              <a:ext uri="{FF2B5EF4-FFF2-40B4-BE49-F238E27FC236}">
                <a16:creationId xmlns:a16="http://schemas.microsoft.com/office/drawing/2014/main" id="{FF4DEDD5-F1C4-945B-B6B4-48C5357A3EFF}"/>
              </a:ext>
            </a:extLst>
          </p:cNvPr>
          <p:cNvSpPr>
            <a:spLocks noGrp="1"/>
          </p:cNvSpPr>
          <p:nvPr>
            <p:ph type="body" sz="half" idx="2"/>
          </p:nvPr>
        </p:nvSpPr>
        <p:spPr>
          <a:xfrm>
            <a:off x="7872575" y="4286250"/>
            <a:ext cx="3709824" cy="1809750"/>
          </a:xfrm>
        </p:spPr>
        <p:txBody>
          <a:bodyPr vert="horz" lIns="91440" tIns="45720" rIns="91440" bIns="45720" rtlCol="0">
            <a:normAutofit/>
          </a:bodyPr>
          <a:lstStyle/>
          <a:p>
            <a:r>
              <a:rPr lang="en-US" sz="2000">
                <a:solidFill>
                  <a:srgbClr val="FFFFFF"/>
                </a:solidFill>
              </a:rPr>
              <a:t>Click on the Building Identification Number (BIN)</a:t>
            </a:r>
          </a:p>
        </p:txBody>
      </p:sp>
      <p:sp>
        <p:nvSpPr>
          <p:cNvPr id="13" name="Rectangle 12">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C01DFD9B-481C-1AED-41CE-6513A17726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490" y="1828968"/>
            <a:ext cx="5926045" cy="3200065"/>
          </a:xfrm>
          <a:prstGeom prst="rect">
            <a:avLst/>
          </a:prstGeom>
        </p:spPr>
      </p:pic>
      <p:sp>
        <p:nvSpPr>
          <p:cNvPr id="15" name="Rectangle 14">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45724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A18D-A83C-10DE-0259-909040EDF14C}"/>
              </a:ext>
            </a:extLst>
          </p:cNvPr>
          <p:cNvSpPr>
            <a:spLocks noGrp="1"/>
          </p:cNvSpPr>
          <p:nvPr>
            <p:ph type="title"/>
          </p:nvPr>
        </p:nvSpPr>
        <p:spPr>
          <a:xfrm>
            <a:off x="643467" y="643467"/>
            <a:ext cx="3361498" cy="1267810"/>
          </a:xfrm>
        </p:spPr>
        <p:txBody>
          <a:bodyPr vert="horz" lIns="91440" tIns="45720" rIns="91440" bIns="45720" rtlCol="0" anchor="b">
            <a:normAutofit/>
          </a:bodyPr>
          <a:lstStyle/>
          <a:p>
            <a:pPr algn="l"/>
            <a:r>
              <a:rPr lang="en-US" sz="2400"/>
              <a:t>Building Details</a:t>
            </a:r>
          </a:p>
        </p:txBody>
      </p:sp>
      <p:sp>
        <p:nvSpPr>
          <p:cNvPr id="4" name="Text Placeholder 3">
            <a:extLst>
              <a:ext uri="{FF2B5EF4-FFF2-40B4-BE49-F238E27FC236}">
                <a16:creationId xmlns:a16="http://schemas.microsoft.com/office/drawing/2014/main" id="{8A693C7C-7200-5824-0285-51E38B38F744}"/>
              </a:ext>
            </a:extLst>
          </p:cNvPr>
          <p:cNvSpPr>
            <a:spLocks noGrp="1"/>
          </p:cNvSpPr>
          <p:nvPr>
            <p:ph type="body" sz="half" idx="2"/>
          </p:nvPr>
        </p:nvSpPr>
        <p:spPr>
          <a:xfrm>
            <a:off x="643467" y="2096063"/>
            <a:ext cx="3361498" cy="4028512"/>
          </a:xfrm>
        </p:spPr>
        <p:txBody>
          <a:bodyPr vert="horz" lIns="91440" tIns="45720" rIns="91440" bIns="45720" rtlCol="0">
            <a:normAutofit/>
          </a:bodyPr>
          <a:lstStyle/>
          <a:p>
            <a:pPr indent="-228600" algn="l">
              <a:buFont typeface="Arial" panose="020B0604020202020204" pitchFamily="34" charset="0"/>
              <a:buChar char="•"/>
            </a:pPr>
            <a:r>
              <a:rPr lang="en-US" sz="1400"/>
              <a:t>Edit information about your property and create Units on this screen.</a:t>
            </a:r>
          </a:p>
          <a:p>
            <a:pPr indent="-228600" algn="l">
              <a:buFont typeface="Arial" panose="020B0604020202020204" pitchFamily="34" charset="0"/>
              <a:buChar char="•"/>
            </a:pPr>
            <a:r>
              <a:rPr lang="en-US" sz="1400"/>
              <a:t>Click “Add New Unit” to go to the Unit Information screen.</a:t>
            </a:r>
          </a:p>
          <a:p>
            <a:pPr indent="-228600" algn="l">
              <a:buFont typeface="Arial" panose="020B0604020202020204" pitchFamily="34" charset="0"/>
              <a:buChar char="•"/>
            </a:pPr>
            <a:endParaRPr lang="en-US" sz="1400"/>
          </a:p>
        </p:txBody>
      </p:sp>
      <p:sp>
        <p:nvSpPr>
          <p:cNvPr id="11" name="Rectangle 10">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DB1D0868-D659-D4E8-9006-5E9E588A0C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0931" y="1852461"/>
            <a:ext cx="5895257" cy="3183439"/>
          </a:xfrm>
          <a:prstGeom prst="rect">
            <a:avLst/>
          </a:prstGeom>
        </p:spPr>
      </p:pic>
    </p:spTree>
    <p:extLst>
      <p:ext uri="{BB962C8B-B14F-4D97-AF65-F5344CB8AC3E}">
        <p14:creationId xmlns:p14="http://schemas.microsoft.com/office/powerpoint/2010/main" val="122160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4E213D-3FA7-4D59-80B5-015897DCA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51EAD-ED3C-EBF8-E073-7DD2B851E41C}"/>
              </a:ext>
            </a:extLst>
          </p:cNvPr>
          <p:cNvSpPr>
            <a:spLocks noGrp="1"/>
          </p:cNvSpPr>
          <p:nvPr>
            <p:ph type="title"/>
          </p:nvPr>
        </p:nvSpPr>
        <p:spPr>
          <a:xfrm>
            <a:off x="6435091" y="609600"/>
            <a:ext cx="4832465" cy="1326321"/>
          </a:xfrm>
        </p:spPr>
        <p:txBody>
          <a:bodyPr vert="horz" lIns="91440" tIns="45720" rIns="91440" bIns="45720" rtlCol="0" anchor="ctr">
            <a:normAutofit/>
          </a:bodyPr>
          <a:lstStyle/>
          <a:p>
            <a:r>
              <a:rPr lang="en-US" sz="3400">
                <a:solidFill>
                  <a:srgbClr val="FFFFFF"/>
                </a:solidFill>
              </a:rPr>
              <a:t>Unit Information</a:t>
            </a:r>
          </a:p>
        </p:txBody>
      </p:sp>
      <p:sp>
        <p:nvSpPr>
          <p:cNvPr id="13" name="Rectangle 12">
            <a:extLst>
              <a:ext uri="{FF2B5EF4-FFF2-40B4-BE49-F238E27FC236}">
                <a16:creationId xmlns:a16="http://schemas.microsoft.com/office/drawing/2014/main" id="{0D63BE23-20C0-4F37-860E-0892A4DE0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15DE0EFC-37F7-8EF2-F974-85094DBAE5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857" y="2227376"/>
            <a:ext cx="4450460" cy="2403249"/>
          </a:xfrm>
          <a:prstGeom prst="rect">
            <a:avLst/>
          </a:prstGeom>
        </p:spPr>
      </p:pic>
      <p:sp>
        <p:nvSpPr>
          <p:cNvPr id="15" name="Rectangle 14">
            <a:extLst>
              <a:ext uri="{FF2B5EF4-FFF2-40B4-BE49-F238E27FC236}">
                <a16:creationId xmlns:a16="http://schemas.microsoft.com/office/drawing/2014/main" id="{D49AB149-D0D3-42EA-8B4C-F39E213AE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A37EE9E-DC6D-2A26-8B1E-6E2F9DFFBA05}"/>
              </a:ext>
            </a:extLst>
          </p:cNvPr>
          <p:cNvSpPr>
            <a:spLocks noGrp="1"/>
          </p:cNvSpPr>
          <p:nvPr>
            <p:ph type="body" sz="half" idx="2"/>
          </p:nvPr>
        </p:nvSpPr>
        <p:spPr>
          <a:xfrm>
            <a:off x="6435091" y="2096064"/>
            <a:ext cx="4832465" cy="3962120"/>
          </a:xfrm>
        </p:spPr>
        <p:txBody>
          <a:bodyPr vert="horz" lIns="91440" tIns="45720" rIns="91440" bIns="45720" rtlCol="0">
            <a:normAutofit/>
          </a:bodyPr>
          <a:lstStyle/>
          <a:p>
            <a:pPr marL="285750" indent="-228600" algn="l">
              <a:buFont typeface="Arial" panose="020B0604020202020204" pitchFamily="34" charset="0"/>
              <a:buChar char="•"/>
            </a:pPr>
            <a:r>
              <a:rPr lang="en-US">
                <a:solidFill>
                  <a:srgbClr val="FFFFFF"/>
                </a:solidFill>
              </a:rPr>
              <a:t>Enter information about the unit</a:t>
            </a:r>
          </a:p>
          <a:p>
            <a:pPr marL="285750" indent="-228600" algn="l">
              <a:buFont typeface="Arial" panose="020B0604020202020204" pitchFamily="34" charset="0"/>
              <a:buChar char="•"/>
            </a:pPr>
            <a:r>
              <a:rPr lang="en-US">
                <a:solidFill>
                  <a:srgbClr val="FFFFFF"/>
                </a:solidFill>
              </a:rPr>
              <a:t>Low Income Units are referred to as a Program Unit</a:t>
            </a:r>
          </a:p>
          <a:p>
            <a:pPr marL="285750" indent="-228600" algn="l">
              <a:buFont typeface="Arial" panose="020B0604020202020204" pitchFamily="34" charset="0"/>
              <a:buChar char="•"/>
            </a:pPr>
            <a:r>
              <a:rPr lang="en-US">
                <a:solidFill>
                  <a:srgbClr val="FFFFFF"/>
                </a:solidFill>
              </a:rPr>
              <a:t>It is VERY important to Add Funding</a:t>
            </a:r>
          </a:p>
          <a:p>
            <a:pPr marL="742950" lvl="1" indent="-228600">
              <a:buFont typeface="Arial" panose="020B0604020202020204" pitchFamily="34" charset="0"/>
              <a:buChar char="•"/>
            </a:pPr>
            <a:r>
              <a:rPr lang="en-US">
                <a:solidFill>
                  <a:srgbClr val="FFFFFF"/>
                </a:solidFill>
              </a:rPr>
              <a:t>At a minimum you will want to add the Start Date for the funding program(s) the property received (Tax Credit, HOME, Housing Trust Fund, etc.)</a:t>
            </a:r>
          </a:p>
        </p:txBody>
      </p:sp>
    </p:spTree>
    <p:extLst>
      <p:ext uri="{BB962C8B-B14F-4D97-AF65-F5344CB8AC3E}">
        <p14:creationId xmlns:p14="http://schemas.microsoft.com/office/powerpoint/2010/main" val="27394882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5F80-1EF1-5146-645F-FDD8C33BB9F5}"/>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Staff Unit or Courtesy Officer Unit</a:t>
            </a:r>
          </a:p>
        </p:txBody>
      </p:sp>
      <p:sp>
        <p:nvSpPr>
          <p:cNvPr id="4" name="Text Placeholder 3">
            <a:extLst>
              <a:ext uri="{FF2B5EF4-FFF2-40B4-BE49-F238E27FC236}">
                <a16:creationId xmlns:a16="http://schemas.microsoft.com/office/drawing/2014/main" id="{F9807EA2-692F-4BF1-72CD-E4EC7108F41E}"/>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marL="285750" indent="-228600" algn="l">
              <a:buFont typeface="Arial" panose="020B0604020202020204" pitchFamily="34" charset="0"/>
              <a:buChar char="•"/>
            </a:pPr>
            <a:r>
              <a:rPr lang="en-US"/>
              <a:t>Manager Unit</a:t>
            </a:r>
          </a:p>
          <a:p>
            <a:pPr marL="742950" lvl="1" indent="-228600">
              <a:buFont typeface="Arial" panose="020B0604020202020204" pitchFamily="34" charset="0"/>
              <a:buChar char="•"/>
            </a:pPr>
            <a:r>
              <a:rPr lang="en-US" dirty="0"/>
              <a:t>AMI Percentage choose “M”</a:t>
            </a:r>
          </a:p>
          <a:p>
            <a:pPr marL="742950" lvl="1" indent="-228600">
              <a:buFont typeface="Arial" panose="020B0604020202020204" pitchFamily="34" charset="0"/>
              <a:buChar char="•"/>
            </a:pPr>
            <a:r>
              <a:rPr lang="en-US" dirty="0"/>
              <a:t>Unit Identity choose “Manager”</a:t>
            </a:r>
          </a:p>
          <a:p>
            <a:pPr marL="742950" lvl="1" indent="-228600">
              <a:buFont typeface="Arial" panose="020B0604020202020204" pitchFamily="34" charset="0"/>
              <a:buChar char="•"/>
            </a:pPr>
            <a:endParaRPr lang="en-US" dirty="0"/>
          </a:p>
          <a:p>
            <a:pPr marL="514350" lvl="1" indent="-228600">
              <a:buFont typeface="Arial" panose="020B0604020202020204" pitchFamily="34" charset="0"/>
              <a:buChar char="•"/>
            </a:pPr>
            <a:r>
              <a:rPr lang="en-US"/>
              <a:t>Courtesy Officer Unit</a:t>
            </a:r>
          </a:p>
          <a:p>
            <a:pPr marL="800100" lvl="1" indent="-228600">
              <a:buFont typeface="Arial" panose="020B0604020202020204" pitchFamily="34" charset="0"/>
              <a:buChar char="•"/>
            </a:pPr>
            <a:r>
              <a:rPr lang="en-US"/>
              <a:t>AMI Percentage choose “M”</a:t>
            </a:r>
          </a:p>
          <a:p>
            <a:pPr marL="800100" lvl="1" indent="-228600">
              <a:buFont typeface="Arial" panose="020B0604020202020204" pitchFamily="34" charset="0"/>
              <a:buChar char="•"/>
            </a:pPr>
            <a:r>
              <a:rPr lang="en-US"/>
              <a:t>Unit Identity choose “Security”</a:t>
            </a:r>
          </a:p>
        </p:txBody>
      </p:sp>
      <p:pic>
        <p:nvPicPr>
          <p:cNvPr id="6" name="Content Placeholder 5" descr="A screenshot of a computer&#10;&#10;Description automatically generated with medium confidence">
            <a:extLst>
              <a:ext uri="{FF2B5EF4-FFF2-40B4-BE49-F238E27FC236}">
                <a16:creationId xmlns:a16="http://schemas.microsoft.com/office/drawing/2014/main" id="{B8786A6B-CD59-9B1D-D5AE-4EB87BDBD61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694" r="7590"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73548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4EC6-5D84-A00E-95DF-DF84A78E6AEB}"/>
              </a:ext>
            </a:extLst>
          </p:cNvPr>
          <p:cNvSpPr>
            <a:spLocks noGrp="1"/>
          </p:cNvSpPr>
          <p:nvPr>
            <p:ph type="title"/>
          </p:nvPr>
        </p:nvSpPr>
        <p:spPr>
          <a:xfrm>
            <a:off x="913794" y="4819137"/>
            <a:ext cx="10353761" cy="940354"/>
          </a:xfrm>
        </p:spPr>
        <p:txBody>
          <a:bodyPr vert="horz" lIns="91440" tIns="45720" rIns="91440" bIns="45720" rtlCol="0" anchor="b">
            <a:normAutofit/>
          </a:bodyPr>
          <a:lstStyle/>
          <a:p>
            <a:r>
              <a:rPr lang="en-US" sz="3600"/>
              <a:t>Unit Information</a:t>
            </a:r>
          </a:p>
        </p:txBody>
      </p:sp>
      <p:sp>
        <p:nvSpPr>
          <p:cNvPr id="4" name="Text Placeholder 3">
            <a:extLst>
              <a:ext uri="{FF2B5EF4-FFF2-40B4-BE49-F238E27FC236}">
                <a16:creationId xmlns:a16="http://schemas.microsoft.com/office/drawing/2014/main" id="{987DC029-B399-62E9-3838-8F26A9C447AB}"/>
              </a:ext>
            </a:extLst>
          </p:cNvPr>
          <p:cNvSpPr>
            <a:spLocks noGrp="1"/>
          </p:cNvSpPr>
          <p:nvPr>
            <p:ph type="body" sz="half" idx="2"/>
          </p:nvPr>
        </p:nvSpPr>
        <p:spPr>
          <a:xfrm>
            <a:off x="913794" y="5759492"/>
            <a:ext cx="10353761" cy="501268"/>
          </a:xfrm>
        </p:spPr>
        <p:txBody>
          <a:bodyPr vert="horz" lIns="91440" tIns="45720" rIns="91440" bIns="45720" rtlCol="0">
            <a:normAutofit/>
          </a:bodyPr>
          <a:lstStyle/>
          <a:p>
            <a:r>
              <a:rPr lang="en-US" sz="1800"/>
              <a:t>Click on the + beside the Building Number</a:t>
            </a:r>
          </a:p>
        </p:txBody>
      </p:sp>
      <p:pic>
        <p:nvPicPr>
          <p:cNvPr id="6" name="Content Placeholder 5" descr="A screenshot of a computer&#10;&#10;Description automatically generated">
            <a:extLst>
              <a:ext uri="{FF2B5EF4-FFF2-40B4-BE49-F238E27FC236}">
                <a16:creationId xmlns:a16="http://schemas.microsoft.com/office/drawing/2014/main" id="{15E35379-2208-E350-1731-5A0F711675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4294" y="643466"/>
            <a:ext cx="7275061" cy="3928534"/>
          </a:xfrm>
          <a:prstGeom prst="rect">
            <a:avLst/>
          </a:prstGeom>
        </p:spPr>
      </p:pic>
    </p:spTree>
    <p:extLst>
      <p:ext uri="{BB962C8B-B14F-4D97-AF65-F5344CB8AC3E}">
        <p14:creationId xmlns:p14="http://schemas.microsoft.com/office/powerpoint/2010/main" val="1449787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1D37-E3A9-8001-4979-F17078D27E84}"/>
              </a:ext>
            </a:extLst>
          </p:cNvPr>
          <p:cNvSpPr>
            <a:spLocks noGrp="1"/>
          </p:cNvSpPr>
          <p:nvPr>
            <p:ph type="title"/>
          </p:nvPr>
        </p:nvSpPr>
        <p:spPr>
          <a:xfrm>
            <a:off x="140854" y="129309"/>
            <a:ext cx="4114800" cy="510007"/>
          </a:xfrm>
        </p:spPr>
        <p:txBody>
          <a:bodyPr>
            <a:normAutofit/>
          </a:bodyPr>
          <a:lstStyle/>
          <a:p>
            <a:r>
              <a:rPr lang="en-US" dirty="0"/>
              <a:t>Unit Information</a:t>
            </a:r>
          </a:p>
        </p:txBody>
      </p:sp>
      <p:pic>
        <p:nvPicPr>
          <p:cNvPr id="6" name="Content Placeholder 5" descr="A screenshot of a computer&#10;&#10;Description automatically generated">
            <a:extLst>
              <a:ext uri="{FF2B5EF4-FFF2-40B4-BE49-F238E27FC236}">
                <a16:creationId xmlns:a16="http://schemas.microsoft.com/office/drawing/2014/main" id="{0E30C658-A336-B532-58D5-A6F1C4009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8413" y="1526828"/>
            <a:ext cx="6189662" cy="3347144"/>
          </a:xfrm>
        </p:spPr>
      </p:pic>
      <p:sp>
        <p:nvSpPr>
          <p:cNvPr id="4" name="Text Placeholder 3">
            <a:extLst>
              <a:ext uri="{FF2B5EF4-FFF2-40B4-BE49-F238E27FC236}">
                <a16:creationId xmlns:a16="http://schemas.microsoft.com/office/drawing/2014/main" id="{5B1BF864-C1CE-3B18-7F1E-0B14CF5E0FDC}"/>
              </a:ext>
            </a:extLst>
          </p:cNvPr>
          <p:cNvSpPr>
            <a:spLocks noGrp="1"/>
          </p:cNvSpPr>
          <p:nvPr>
            <p:ph type="body" sz="half" idx="2"/>
          </p:nvPr>
        </p:nvSpPr>
        <p:spPr>
          <a:xfrm>
            <a:off x="526409" y="1721905"/>
            <a:ext cx="4114800" cy="3094485"/>
          </a:xfrm>
        </p:spPr>
        <p:txBody>
          <a:bodyPr/>
          <a:lstStyle/>
          <a:p>
            <a:r>
              <a:rPr lang="en-US" dirty="0"/>
              <a:t>Click on the + beside the Unit Number</a:t>
            </a:r>
          </a:p>
          <a:p>
            <a:endParaRPr lang="en-US" dirty="0"/>
          </a:p>
        </p:txBody>
      </p:sp>
    </p:spTree>
    <p:extLst>
      <p:ext uri="{BB962C8B-B14F-4D97-AF65-F5344CB8AC3E}">
        <p14:creationId xmlns:p14="http://schemas.microsoft.com/office/powerpoint/2010/main" val="334993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83F6-C352-5FF6-8DFF-6962A552C567}"/>
              </a:ext>
            </a:extLst>
          </p:cNvPr>
          <p:cNvSpPr>
            <a:spLocks noGrp="1"/>
          </p:cNvSpPr>
          <p:nvPr>
            <p:ph type="title"/>
          </p:nvPr>
        </p:nvSpPr>
        <p:spPr>
          <a:xfrm>
            <a:off x="187037" y="157018"/>
            <a:ext cx="4114800" cy="589741"/>
          </a:xfrm>
        </p:spPr>
        <p:txBody>
          <a:bodyPr>
            <a:normAutofit/>
          </a:bodyPr>
          <a:lstStyle/>
          <a:p>
            <a:r>
              <a:rPr lang="en-US" dirty="0"/>
              <a:t>Unit Information</a:t>
            </a:r>
          </a:p>
        </p:txBody>
      </p:sp>
      <p:pic>
        <p:nvPicPr>
          <p:cNvPr id="6" name="Content Placeholder 5" descr="A screenshot of a computer&#10;&#10;Description automatically generated">
            <a:extLst>
              <a:ext uri="{FF2B5EF4-FFF2-40B4-BE49-F238E27FC236}">
                <a16:creationId xmlns:a16="http://schemas.microsoft.com/office/drawing/2014/main" id="{23CB68DB-D278-AC75-00C5-7FBBEA522B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8413" y="1526828"/>
            <a:ext cx="6189662" cy="3347144"/>
          </a:xfrm>
        </p:spPr>
      </p:pic>
      <p:sp>
        <p:nvSpPr>
          <p:cNvPr id="4" name="Text Placeholder 3">
            <a:extLst>
              <a:ext uri="{FF2B5EF4-FFF2-40B4-BE49-F238E27FC236}">
                <a16:creationId xmlns:a16="http://schemas.microsoft.com/office/drawing/2014/main" id="{A7E1CD8A-2FAF-A406-B562-355264209495}"/>
              </a:ext>
            </a:extLst>
          </p:cNvPr>
          <p:cNvSpPr>
            <a:spLocks noGrp="1"/>
          </p:cNvSpPr>
          <p:nvPr>
            <p:ph type="body" sz="half" idx="2"/>
          </p:nvPr>
        </p:nvSpPr>
        <p:spPr>
          <a:xfrm>
            <a:off x="610299" y="1790349"/>
            <a:ext cx="4114800" cy="3094485"/>
          </a:xfrm>
        </p:spPr>
        <p:txBody>
          <a:bodyPr/>
          <a:lstStyle/>
          <a:p>
            <a:r>
              <a:rPr lang="en-US" dirty="0"/>
              <a:t>Click “Add New Event”</a:t>
            </a:r>
          </a:p>
          <a:p>
            <a:endParaRPr lang="en-US" dirty="0"/>
          </a:p>
        </p:txBody>
      </p:sp>
    </p:spTree>
    <p:extLst>
      <p:ext uri="{BB962C8B-B14F-4D97-AF65-F5344CB8AC3E}">
        <p14:creationId xmlns:p14="http://schemas.microsoft.com/office/powerpoint/2010/main" val="306364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4E213D-3FA7-4D59-80B5-015897DCA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5B4FA-B433-6E06-BB05-9BB786F1D297}"/>
              </a:ext>
            </a:extLst>
          </p:cNvPr>
          <p:cNvSpPr>
            <a:spLocks noGrp="1"/>
          </p:cNvSpPr>
          <p:nvPr>
            <p:ph type="title"/>
          </p:nvPr>
        </p:nvSpPr>
        <p:spPr>
          <a:xfrm>
            <a:off x="6435091" y="609600"/>
            <a:ext cx="4832465" cy="1326321"/>
          </a:xfrm>
        </p:spPr>
        <p:txBody>
          <a:bodyPr vert="horz" lIns="91440" tIns="45720" rIns="91440" bIns="45720" rtlCol="0">
            <a:normAutofit/>
          </a:bodyPr>
          <a:lstStyle/>
          <a:p>
            <a:r>
              <a:rPr lang="en-US" b="0" i="0" kern="1200">
                <a:solidFill>
                  <a:srgbClr val="FFFFFF"/>
                </a:solidFill>
                <a:latin typeface="+mj-lt"/>
                <a:ea typeface="+mj-ea"/>
                <a:cs typeface="+mj-cs"/>
              </a:rPr>
              <a:t>AHFA DMS</a:t>
            </a:r>
          </a:p>
        </p:txBody>
      </p:sp>
      <p:sp>
        <p:nvSpPr>
          <p:cNvPr id="18" name="Rectangle 17">
            <a:extLst>
              <a:ext uri="{FF2B5EF4-FFF2-40B4-BE49-F238E27FC236}">
                <a16:creationId xmlns:a16="http://schemas.microsoft.com/office/drawing/2014/main" id="{0D63BE23-20C0-4F37-860E-0892A4DE0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computer&#10;&#10;Description automatically generated">
            <a:extLst>
              <a:ext uri="{FF2B5EF4-FFF2-40B4-BE49-F238E27FC236}">
                <a16:creationId xmlns:a16="http://schemas.microsoft.com/office/drawing/2014/main" id="{89A55364-8942-88B0-5D84-36E97C5E6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57" y="2227376"/>
            <a:ext cx="4450460" cy="2403249"/>
          </a:xfrm>
          <a:prstGeom prst="rect">
            <a:avLst/>
          </a:prstGeom>
        </p:spPr>
      </p:pic>
      <p:sp>
        <p:nvSpPr>
          <p:cNvPr id="20" name="Rectangle 19">
            <a:extLst>
              <a:ext uri="{FF2B5EF4-FFF2-40B4-BE49-F238E27FC236}">
                <a16:creationId xmlns:a16="http://schemas.microsoft.com/office/drawing/2014/main" id="{D49AB149-D0D3-42EA-8B4C-F39E213AE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B69BAE05-AC84-B9AB-64FA-BF0ADB273497}"/>
              </a:ext>
            </a:extLst>
          </p:cNvPr>
          <p:cNvSpPr>
            <a:spLocks noGrp="1"/>
          </p:cNvSpPr>
          <p:nvPr>
            <p:ph idx="1"/>
          </p:nvPr>
        </p:nvSpPr>
        <p:spPr>
          <a:xfrm>
            <a:off x="6435091" y="2096064"/>
            <a:ext cx="4832465" cy="3962120"/>
          </a:xfrm>
        </p:spPr>
        <p:txBody>
          <a:bodyPr>
            <a:normAutofit/>
          </a:bodyPr>
          <a:lstStyle/>
          <a:p>
            <a:r>
              <a:rPr lang="en-US">
                <a:solidFill>
                  <a:srgbClr val="FFFFFF"/>
                </a:solidFill>
              </a:rPr>
              <a:t>This is the logon page.</a:t>
            </a:r>
          </a:p>
          <a:p>
            <a:r>
              <a:rPr lang="en-US">
                <a:solidFill>
                  <a:srgbClr val="FFFFFF"/>
                </a:solidFill>
              </a:rPr>
              <a:t>A link can be found by going to the online management system in the compliance section of www.ahfa.com.</a:t>
            </a:r>
          </a:p>
        </p:txBody>
      </p:sp>
    </p:spTree>
    <p:extLst>
      <p:ext uri="{BB962C8B-B14F-4D97-AF65-F5344CB8AC3E}">
        <p14:creationId xmlns:p14="http://schemas.microsoft.com/office/powerpoint/2010/main" val="15664683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522B-265A-5675-AB03-79ADD1B45048}"/>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Event Details</a:t>
            </a:r>
          </a:p>
        </p:txBody>
      </p:sp>
      <p:sp>
        <p:nvSpPr>
          <p:cNvPr id="4" name="Text Placeholder 3">
            <a:extLst>
              <a:ext uri="{FF2B5EF4-FFF2-40B4-BE49-F238E27FC236}">
                <a16:creationId xmlns:a16="http://schemas.microsoft.com/office/drawing/2014/main" id="{D8998773-9852-E2D2-4EEA-32A6B1834936}"/>
              </a:ext>
            </a:extLst>
          </p:cNvPr>
          <p:cNvSpPr>
            <a:spLocks noGrp="1"/>
          </p:cNvSpPr>
          <p:nvPr>
            <p:ph type="body" sz="half" idx="2"/>
          </p:nvPr>
        </p:nvSpPr>
        <p:spPr>
          <a:xfrm>
            <a:off x="913795" y="2096064"/>
            <a:ext cx="5016860" cy="3695136"/>
          </a:xfrm>
        </p:spPr>
        <p:txBody>
          <a:bodyPr vert="horz" lIns="91440" tIns="45720" rIns="91440" bIns="45720" rtlCol="0">
            <a:normAutofit fontScale="92500" lnSpcReduction="10000"/>
          </a:bodyPr>
          <a:lstStyle/>
          <a:p>
            <a:pPr marL="285750" indent="-228600" algn="l">
              <a:lnSpc>
                <a:spcPct val="110000"/>
              </a:lnSpc>
              <a:buFont typeface="Arial" panose="020B0604020202020204" pitchFamily="34" charset="0"/>
              <a:buChar char="•"/>
            </a:pPr>
            <a:r>
              <a:rPr lang="en-US" sz="1500"/>
              <a:t>Enter the Event Date</a:t>
            </a:r>
          </a:p>
          <a:p>
            <a:pPr marL="742950" lvl="1" indent="-228600">
              <a:lnSpc>
                <a:spcPct val="110000"/>
              </a:lnSpc>
              <a:buFont typeface="Arial" panose="020B0604020202020204" pitchFamily="34" charset="0"/>
              <a:buChar char="•"/>
            </a:pPr>
            <a:r>
              <a:rPr lang="en-US" sz="1500"/>
              <a:t>This is the actual date of move-in or date of the event </a:t>
            </a:r>
          </a:p>
          <a:p>
            <a:pPr marL="742950" lvl="1" indent="-228600">
              <a:lnSpc>
                <a:spcPct val="110000"/>
              </a:lnSpc>
              <a:buFont typeface="Arial" panose="020B0604020202020204" pitchFamily="34" charset="0"/>
              <a:buChar char="•"/>
            </a:pPr>
            <a:r>
              <a:rPr lang="en-US" sz="1500"/>
              <a:t>If entering a Recertify, this is NOT a date exactly one year from the Effective Date</a:t>
            </a:r>
          </a:p>
          <a:p>
            <a:pPr marL="285750" indent="-228600" algn="l">
              <a:lnSpc>
                <a:spcPct val="110000"/>
              </a:lnSpc>
              <a:buFont typeface="Arial" panose="020B0604020202020204" pitchFamily="34" charset="0"/>
              <a:buChar char="•"/>
            </a:pPr>
            <a:r>
              <a:rPr lang="en-US" sz="1500"/>
              <a:t>Choose the Event Type</a:t>
            </a:r>
          </a:p>
          <a:p>
            <a:pPr marL="285750" indent="-228600" algn="l">
              <a:lnSpc>
                <a:spcPct val="110000"/>
              </a:lnSpc>
              <a:buFont typeface="Arial" panose="020B0604020202020204" pitchFamily="34" charset="0"/>
              <a:buChar char="•"/>
            </a:pPr>
            <a:r>
              <a:rPr lang="en-US" sz="1500"/>
              <a:t>All cells MUST have an answer</a:t>
            </a:r>
          </a:p>
          <a:p>
            <a:pPr marL="285750" indent="-228600" algn="l">
              <a:lnSpc>
                <a:spcPct val="110000"/>
              </a:lnSpc>
              <a:buFont typeface="Arial" panose="020B0604020202020204" pitchFamily="34" charset="0"/>
              <a:buChar char="•"/>
            </a:pPr>
            <a:r>
              <a:rPr lang="en-US" sz="1500"/>
              <a:t>Choose the appropriate Rent Level % and Income Level %</a:t>
            </a:r>
          </a:p>
          <a:p>
            <a:pPr marL="285750" indent="-228600" algn="l">
              <a:lnSpc>
                <a:spcPct val="110000"/>
              </a:lnSpc>
              <a:buFont typeface="Arial" panose="020B0604020202020204" pitchFamily="34" charset="0"/>
              <a:buChar char="•"/>
            </a:pPr>
            <a:r>
              <a:rPr lang="en-US" sz="1500"/>
              <a:t>Choose the appropriate Funding Program for the property</a:t>
            </a:r>
          </a:p>
          <a:p>
            <a:pPr marL="285750" indent="-228600" algn="l">
              <a:lnSpc>
                <a:spcPct val="110000"/>
              </a:lnSpc>
              <a:buFont typeface="Arial" panose="020B0604020202020204" pitchFamily="34" charset="0"/>
              <a:buChar char="•"/>
            </a:pPr>
            <a:r>
              <a:rPr lang="en-US" sz="1500"/>
              <a:t>The Non-Asset Income and Asset Income sections are now mandatory</a:t>
            </a:r>
          </a:p>
        </p:txBody>
      </p:sp>
      <p:pic>
        <p:nvPicPr>
          <p:cNvPr id="6" name="Content Placeholder 5" descr="A screenshot of a computer&#10;&#10;Description automatically generated">
            <a:extLst>
              <a:ext uri="{FF2B5EF4-FFF2-40B4-BE49-F238E27FC236}">
                <a16:creationId xmlns:a16="http://schemas.microsoft.com/office/drawing/2014/main" id="{06B44230-1373-75E6-92F2-3C40978C33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46193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5DA3-5264-8F3B-A8FB-B805A2E6B1EB}"/>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Event Details</a:t>
            </a:r>
          </a:p>
        </p:txBody>
      </p:sp>
      <p:sp>
        <p:nvSpPr>
          <p:cNvPr id="4" name="Text Placeholder 3">
            <a:extLst>
              <a:ext uri="{FF2B5EF4-FFF2-40B4-BE49-F238E27FC236}">
                <a16:creationId xmlns:a16="http://schemas.microsoft.com/office/drawing/2014/main" id="{31D0ACC8-AC04-616A-6A85-D65D36BE722B}"/>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indent="-228600" algn="l">
              <a:lnSpc>
                <a:spcPct val="110000"/>
              </a:lnSpc>
              <a:buFont typeface="Arial" panose="020B0604020202020204" pitchFamily="34" charset="0"/>
              <a:buChar char="•"/>
            </a:pPr>
            <a:r>
              <a:rPr lang="en-US" sz="1200"/>
              <a:t>Make sure to choose the correct % for the Income and Rent Level</a:t>
            </a:r>
          </a:p>
          <a:p>
            <a:pPr indent="-228600" algn="l">
              <a:lnSpc>
                <a:spcPct val="110000"/>
              </a:lnSpc>
              <a:buFont typeface="Arial" panose="020B0604020202020204" pitchFamily="34" charset="0"/>
              <a:buChar char="•"/>
            </a:pPr>
            <a:r>
              <a:rPr lang="en-US" sz="1200"/>
              <a:t>To do this you will need to know what the set-aside requirement is for the property.  </a:t>
            </a:r>
          </a:p>
          <a:p>
            <a:pPr indent="-228600" algn="l">
              <a:lnSpc>
                <a:spcPct val="110000"/>
              </a:lnSpc>
              <a:buFont typeface="Arial" panose="020B0604020202020204" pitchFamily="34" charset="0"/>
              <a:buChar char="•"/>
            </a:pPr>
            <a:r>
              <a:rPr lang="en-US" sz="1200"/>
              <a:t>Below are a few examples of the different set-aside options:</a:t>
            </a:r>
          </a:p>
          <a:p>
            <a:pPr marL="342900" indent="-228600" algn="l">
              <a:lnSpc>
                <a:spcPct val="110000"/>
              </a:lnSpc>
              <a:buFont typeface="Arial" panose="020B0604020202020204" pitchFamily="34" charset="0"/>
              <a:buChar char="•"/>
            </a:pPr>
            <a:r>
              <a:rPr lang="en-US" sz="1200"/>
              <a:t>100% at 60%</a:t>
            </a:r>
          </a:p>
          <a:p>
            <a:pPr marL="342900" indent="-228600" algn="l">
              <a:lnSpc>
                <a:spcPct val="110000"/>
              </a:lnSpc>
              <a:buFont typeface="Arial" panose="020B0604020202020204" pitchFamily="34" charset="0"/>
              <a:buChar char="•"/>
            </a:pPr>
            <a:r>
              <a:rPr lang="en-US" sz="1200"/>
              <a:t>40% at 50%; 60% at 60%</a:t>
            </a:r>
          </a:p>
          <a:p>
            <a:pPr marL="342900" indent="-228600" algn="l">
              <a:lnSpc>
                <a:spcPct val="110000"/>
              </a:lnSpc>
              <a:buFont typeface="Arial" panose="020B0604020202020204" pitchFamily="34" charset="0"/>
              <a:buChar char="•"/>
            </a:pPr>
            <a:r>
              <a:rPr lang="en-US" sz="1200"/>
              <a:t>20% at 50%; 80% at 60%</a:t>
            </a:r>
          </a:p>
          <a:p>
            <a:pPr marL="342900" indent="-228600" algn="l">
              <a:lnSpc>
                <a:spcPct val="110000"/>
              </a:lnSpc>
              <a:buFont typeface="Arial" panose="020B0604020202020204" pitchFamily="34" charset="0"/>
              <a:buChar char="•"/>
            </a:pPr>
            <a:r>
              <a:rPr lang="en-US" sz="1200"/>
              <a:t>30%</a:t>
            </a:r>
          </a:p>
          <a:p>
            <a:pPr marL="342900" indent="-228600" algn="l">
              <a:lnSpc>
                <a:spcPct val="110000"/>
              </a:lnSpc>
              <a:buFont typeface="Arial" panose="020B0604020202020204" pitchFamily="34" charset="0"/>
              <a:buChar char="•"/>
            </a:pPr>
            <a:r>
              <a:rPr lang="en-US" sz="1200"/>
              <a:t>100% at 50% (Rent); 100% at 60% (Income)</a:t>
            </a:r>
          </a:p>
          <a:p>
            <a:pPr marL="342900" indent="-228600" algn="l">
              <a:lnSpc>
                <a:spcPct val="110000"/>
              </a:lnSpc>
              <a:buFont typeface="Arial" panose="020B0604020202020204" pitchFamily="34" charset="0"/>
              <a:buChar char="•"/>
            </a:pPr>
            <a:r>
              <a:rPr lang="en-US" sz="1200"/>
              <a:t>100% at 50% (Rent); 40% at 50%, 60% at 60% (Income)</a:t>
            </a:r>
          </a:p>
        </p:txBody>
      </p:sp>
      <p:pic>
        <p:nvPicPr>
          <p:cNvPr id="6" name="Content Placeholder 5" descr="A screenshot of a computer&#10;&#10;Description automatically generated">
            <a:extLst>
              <a:ext uri="{FF2B5EF4-FFF2-40B4-BE49-F238E27FC236}">
                <a16:creationId xmlns:a16="http://schemas.microsoft.com/office/drawing/2014/main" id="{E2283548-F3B4-53E6-62B4-8E973E9DD2D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829" r="13454"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153097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EE37-6B62-BBB1-E3E6-62E3810B63AC}"/>
              </a:ext>
            </a:extLst>
          </p:cNvPr>
          <p:cNvSpPr>
            <a:spLocks noGrp="1"/>
          </p:cNvSpPr>
          <p:nvPr>
            <p:ph type="title"/>
          </p:nvPr>
        </p:nvSpPr>
        <p:spPr>
          <a:xfrm>
            <a:off x="127233" y="0"/>
            <a:ext cx="4025317" cy="1293028"/>
          </a:xfrm>
        </p:spPr>
        <p:txBody>
          <a:bodyPr/>
          <a:lstStyle/>
          <a:p>
            <a:pPr algn="ctr"/>
            <a:r>
              <a:rPr lang="en-US" dirty="0"/>
              <a:t>Event Details</a:t>
            </a:r>
          </a:p>
        </p:txBody>
      </p:sp>
      <p:sp>
        <p:nvSpPr>
          <p:cNvPr id="4" name="Text Placeholder 3">
            <a:extLst>
              <a:ext uri="{FF2B5EF4-FFF2-40B4-BE49-F238E27FC236}">
                <a16:creationId xmlns:a16="http://schemas.microsoft.com/office/drawing/2014/main" id="{35418D69-6EED-8635-9C8D-E73F971149A4}"/>
              </a:ext>
            </a:extLst>
          </p:cNvPr>
          <p:cNvSpPr>
            <a:spLocks noGrp="1"/>
          </p:cNvSpPr>
          <p:nvPr>
            <p:ph sz="half" idx="1"/>
          </p:nvPr>
        </p:nvSpPr>
        <p:spPr/>
        <p:txBody>
          <a:bodyPr>
            <a:normAutofit fontScale="92500" lnSpcReduction="20000"/>
          </a:bodyPr>
          <a:lstStyle/>
          <a:p>
            <a:pPr marL="0" indent="0">
              <a:buNone/>
            </a:pPr>
            <a:r>
              <a:rPr lang="en-US" dirty="0"/>
              <a:t>Example:</a:t>
            </a:r>
          </a:p>
          <a:p>
            <a:pPr marL="0" indent="0">
              <a:buNone/>
            </a:pPr>
            <a:endParaRPr lang="en-US" dirty="0"/>
          </a:p>
          <a:p>
            <a:pPr marL="0" indent="0">
              <a:buNone/>
            </a:pPr>
            <a:r>
              <a:rPr lang="en-US" dirty="0"/>
              <a:t>Total Units in the Property:	40</a:t>
            </a:r>
          </a:p>
          <a:p>
            <a:pPr marL="0" indent="0">
              <a:buNone/>
            </a:pPr>
            <a:r>
              <a:rPr lang="en-US" dirty="0"/>
              <a:t>5 Buildings </a:t>
            </a:r>
          </a:p>
          <a:p>
            <a:pPr marL="0" indent="0">
              <a:buNone/>
            </a:pPr>
            <a:r>
              <a:rPr lang="en-US" dirty="0"/>
              <a:t>8 Units in each Building</a:t>
            </a:r>
          </a:p>
          <a:p>
            <a:pPr marL="0" indent="0">
              <a:buNone/>
            </a:pPr>
            <a:r>
              <a:rPr lang="en-US" dirty="0"/>
              <a:t>Funded in 2007</a:t>
            </a:r>
          </a:p>
          <a:p>
            <a:pPr marL="0" indent="0">
              <a:buNone/>
            </a:pPr>
            <a:r>
              <a:rPr lang="en-US" dirty="0"/>
              <a:t>Received Tax Credit and HOME funds</a:t>
            </a:r>
          </a:p>
          <a:p>
            <a:pPr marL="0" indent="0">
              <a:buNone/>
            </a:pPr>
            <a:r>
              <a:rPr lang="en-US" dirty="0"/>
              <a:t>Set-Aside Requirement is 40% at 50%, 60% at 60% per Building</a:t>
            </a:r>
          </a:p>
          <a:p>
            <a:pPr marL="0" indent="0">
              <a:buNone/>
            </a:pPr>
            <a:endParaRPr lang="en-US" dirty="0"/>
          </a:p>
        </p:txBody>
      </p:sp>
      <p:sp>
        <p:nvSpPr>
          <p:cNvPr id="3" name="Content Placeholder 2">
            <a:extLst>
              <a:ext uri="{FF2B5EF4-FFF2-40B4-BE49-F238E27FC236}">
                <a16:creationId xmlns:a16="http://schemas.microsoft.com/office/drawing/2014/main" id="{8289EF09-6163-2631-A8A5-231403CAA36C}"/>
              </a:ext>
            </a:extLst>
          </p:cNvPr>
          <p:cNvSpPr>
            <a:spLocks noGrp="1"/>
          </p:cNvSpPr>
          <p:nvPr>
            <p:ph sz="half" idx="2"/>
          </p:nvPr>
        </p:nvSpPr>
        <p:spPr/>
        <p:txBody>
          <a:bodyPr>
            <a:normAutofit fontScale="92500" lnSpcReduction="20000"/>
          </a:bodyPr>
          <a:lstStyle/>
          <a:p>
            <a:pPr marL="0" indent="0">
              <a:buNone/>
            </a:pPr>
            <a:endParaRPr lang="en-US" dirty="0"/>
          </a:p>
          <a:p>
            <a:pPr marL="0" indent="0" algn="ctr">
              <a:buNone/>
            </a:pPr>
            <a:endParaRPr lang="en-US" dirty="0"/>
          </a:p>
        </p:txBody>
      </p:sp>
      <p:sp>
        <p:nvSpPr>
          <p:cNvPr id="6" name="Text Placeholder 5">
            <a:extLst>
              <a:ext uri="{FF2B5EF4-FFF2-40B4-BE49-F238E27FC236}">
                <a16:creationId xmlns:a16="http://schemas.microsoft.com/office/drawing/2014/main" id="{6978F47D-7C64-2307-9857-499F40872507}"/>
              </a:ext>
            </a:extLst>
          </p:cNvPr>
          <p:cNvSpPr>
            <a:spLocks noGrp="1"/>
          </p:cNvSpPr>
          <p:nvPr>
            <p:ph type="body" sz="half" idx="4294967295"/>
          </p:nvPr>
        </p:nvSpPr>
        <p:spPr>
          <a:xfrm>
            <a:off x="0" y="2947988"/>
            <a:ext cx="3457575" cy="3314700"/>
          </a:xfrm>
        </p:spPr>
        <p:txBody>
          <a:bodyPr>
            <a:normAutofit/>
          </a:bodyPr>
          <a:lstStyle/>
          <a:p>
            <a:pPr marL="0" indent="0">
              <a:buNone/>
            </a:pPr>
            <a:endParaRPr lang="en-US" dirty="0"/>
          </a:p>
          <a:p>
            <a:endParaRPr lang="en-US" dirty="0"/>
          </a:p>
        </p:txBody>
      </p:sp>
      <p:sp>
        <p:nvSpPr>
          <p:cNvPr id="7" name="Text Placeholder 6">
            <a:extLst>
              <a:ext uri="{FF2B5EF4-FFF2-40B4-BE49-F238E27FC236}">
                <a16:creationId xmlns:a16="http://schemas.microsoft.com/office/drawing/2014/main" id="{88862BDC-6579-0D6C-EA05-E954F8BD0032}"/>
              </a:ext>
            </a:extLst>
          </p:cNvPr>
          <p:cNvSpPr>
            <a:spLocks noGrp="1"/>
          </p:cNvSpPr>
          <p:nvPr>
            <p:ph type="body" sz="half" idx="4294967295"/>
          </p:nvPr>
        </p:nvSpPr>
        <p:spPr>
          <a:xfrm>
            <a:off x="8736013" y="2536825"/>
            <a:ext cx="3455987" cy="2262188"/>
          </a:xfrm>
        </p:spPr>
        <p:txBody>
          <a:bodyPr>
            <a:normAutofit fontScale="92500" lnSpcReduction="20000"/>
          </a:bodyPr>
          <a:lstStyle/>
          <a:p>
            <a:pPr marL="0" indent="0">
              <a:buNone/>
            </a:pPr>
            <a:r>
              <a:rPr lang="en-US" sz="2800" dirty="0"/>
              <a:t>How many units must be within the 50% Income and Rent Level in each Building?</a:t>
            </a:r>
          </a:p>
          <a:p>
            <a:pPr marL="0" indent="0">
              <a:buNone/>
            </a:pPr>
            <a:endParaRPr lang="en-US" dirty="0"/>
          </a:p>
          <a:p>
            <a:endParaRPr lang="en-US" dirty="0"/>
          </a:p>
        </p:txBody>
      </p:sp>
    </p:spTree>
    <p:extLst>
      <p:ext uri="{BB962C8B-B14F-4D97-AF65-F5344CB8AC3E}">
        <p14:creationId xmlns:p14="http://schemas.microsoft.com/office/powerpoint/2010/main" val="404454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7FEF3BF-EB91-4544-BF8F-4B0AF2D9F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3FCF67D5-ED68-450B-8345-4E10E7A11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604933"/>
          </a:xfrm>
          <a:prstGeom prst="rect">
            <a:avLst/>
          </a:prstGeom>
          <a:solidFill>
            <a:schemeClr val="bg1">
              <a:lumMod val="95000"/>
              <a:lumOff val="5000"/>
            </a:schemeClr>
          </a:solidFill>
          <a:ln w="38100" cap="sq">
            <a:noFill/>
            <a:miter lim="800000"/>
          </a:ln>
          <a:effectLst/>
          <a:scene3d>
            <a:camera prst="orthographicFront"/>
            <a:lightRig rig="twoPt" dir="t">
              <a:rot lat="0" lon="0" rev="7200000"/>
            </a:lightRig>
          </a:scene3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8D97F0FF-9226-E800-3723-C1459C497BB9}"/>
              </a:ext>
            </a:extLst>
          </p:cNvPr>
          <p:cNvSpPr>
            <a:spLocks noGrp="1"/>
          </p:cNvSpPr>
          <p:nvPr>
            <p:ph type="ctrTitle"/>
          </p:nvPr>
        </p:nvSpPr>
        <p:spPr>
          <a:xfrm>
            <a:off x="1595269" y="1122363"/>
            <a:ext cx="9001462" cy="2387600"/>
          </a:xfrm>
        </p:spPr>
        <p:txBody>
          <a:bodyPr>
            <a:normAutofit/>
          </a:bodyPr>
          <a:lstStyle/>
          <a:p>
            <a:r>
              <a:rPr lang="en-US" sz="4000"/>
              <a:t>Event details</a:t>
            </a:r>
            <a:br>
              <a:rPr lang="en-US" sz="4000"/>
            </a:br>
            <a:endParaRPr lang="en-US" sz="4000"/>
          </a:p>
        </p:txBody>
      </p:sp>
      <p:sp>
        <p:nvSpPr>
          <p:cNvPr id="11" name="Subtitle 10">
            <a:extLst>
              <a:ext uri="{FF2B5EF4-FFF2-40B4-BE49-F238E27FC236}">
                <a16:creationId xmlns:a16="http://schemas.microsoft.com/office/drawing/2014/main" id="{1628B826-B18F-5FC2-5F15-6CA1332E3982}"/>
              </a:ext>
            </a:extLst>
          </p:cNvPr>
          <p:cNvSpPr>
            <a:spLocks noGrp="1"/>
          </p:cNvSpPr>
          <p:nvPr>
            <p:ph type="subTitle" idx="1"/>
          </p:nvPr>
        </p:nvSpPr>
        <p:spPr>
          <a:xfrm>
            <a:off x="1595269" y="3602038"/>
            <a:ext cx="9001462" cy="1655762"/>
          </a:xfrm>
        </p:spPr>
        <p:txBody>
          <a:bodyPr>
            <a:normAutofit/>
          </a:bodyPr>
          <a:lstStyle/>
          <a:p>
            <a:r>
              <a:rPr lang="en-US" sz="2000">
                <a:solidFill>
                  <a:schemeClr val="tx2"/>
                </a:solidFill>
              </a:rPr>
              <a:t>4</a:t>
            </a:r>
          </a:p>
        </p:txBody>
      </p:sp>
    </p:spTree>
    <p:extLst>
      <p:ext uri="{BB962C8B-B14F-4D97-AF65-F5344CB8AC3E}">
        <p14:creationId xmlns:p14="http://schemas.microsoft.com/office/powerpoint/2010/main" val="124554082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05597-31C6-AB35-485C-D63D5C528B1C}"/>
              </a:ext>
            </a:extLst>
          </p:cNvPr>
          <p:cNvSpPr>
            <a:spLocks noGrp="1"/>
          </p:cNvSpPr>
          <p:nvPr>
            <p:ph type="title"/>
          </p:nvPr>
        </p:nvSpPr>
        <p:spPr>
          <a:xfrm>
            <a:off x="913796" y="927100"/>
            <a:ext cx="3418766" cy="4616450"/>
          </a:xfrm>
        </p:spPr>
        <p:txBody>
          <a:bodyPr>
            <a:normAutofit/>
          </a:bodyPr>
          <a:lstStyle/>
          <a:p>
            <a:r>
              <a:rPr lang="en-US" dirty="0"/>
              <a:t>Funding Program</a:t>
            </a:r>
            <a:endParaRPr lang="en-US"/>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F2114D-8349-4D86-BA0D-233756B8CBA5}"/>
              </a:ext>
            </a:extLst>
          </p:cNvPr>
          <p:cNvSpPr>
            <a:spLocks noGrp="1"/>
          </p:cNvSpPr>
          <p:nvPr>
            <p:ph idx="1"/>
          </p:nvPr>
        </p:nvSpPr>
        <p:spPr>
          <a:xfrm>
            <a:off x="4976029" y="971549"/>
            <a:ext cx="6291528" cy="4616450"/>
          </a:xfrm>
        </p:spPr>
        <p:txBody>
          <a:bodyPr anchor="ctr">
            <a:normAutofit/>
          </a:bodyPr>
          <a:lstStyle/>
          <a:p>
            <a:pPr marL="0" indent="0">
              <a:buNone/>
            </a:pPr>
            <a:r>
              <a:rPr lang="en-US" dirty="0"/>
              <a:t>Two methods to choose the Funding Programs</a:t>
            </a:r>
          </a:p>
          <a:p>
            <a:pPr marL="0" indent="0">
              <a:buNone/>
            </a:pPr>
            <a:endParaRPr lang="en-US" dirty="0"/>
          </a:p>
          <a:p>
            <a:pPr lvl="1"/>
            <a:r>
              <a:rPr lang="en-US" dirty="0"/>
              <a:t>Choose all funding programs the property received.</a:t>
            </a:r>
          </a:p>
          <a:p>
            <a:pPr lvl="1"/>
            <a:endParaRPr lang="en-US" dirty="0"/>
          </a:p>
          <a:p>
            <a:pPr lvl="1"/>
            <a:r>
              <a:rPr lang="en-US" dirty="0"/>
              <a:t>Choose only the Funding Program that is appropriate for the household.</a:t>
            </a:r>
          </a:p>
        </p:txBody>
      </p:sp>
    </p:spTree>
    <p:extLst>
      <p:ext uri="{BB962C8B-B14F-4D97-AF65-F5344CB8AC3E}">
        <p14:creationId xmlns:p14="http://schemas.microsoft.com/office/powerpoint/2010/main" val="4152730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280167-B115-C65E-6328-14E2879D7457}"/>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Funding Program</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B64E09-AB85-A966-362B-56D3AF2D1E97}"/>
              </a:ext>
            </a:extLst>
          </p:cNvPr>
          <p:cNvSpPr>
            <a:spLocks noGrp="1"/>
          </p:cNvSpPr>
          <p:nvPr>
            <p:ph idx="1"/>
          </p:nvPr>
        </p:nvSpPr>
        <p:spPr>
          <a:xfrm>
            <a:off x="4711641" y="1122001"/>
            <a:ext cx="6566564" cy="4761274"/>
          </a:xfrm>
        </p:spPr>
        <p:txBody>
          <a:bodyPr anchor="ctr">
            <a:normAutofit/>
          </a:bodyPr>
          <a:lstStyle/>
          <a:p>
            <a:pPr marL="0" indent="0">
              <a:buNone/>
            </a:pPr>
            <a:r>
              <a:rPr lang="en-US" sz="1600"/>
              <a:t>Example:</a:t>
            </a:r>
          </a:p>
          <a:p>
            <a:pPr marL="0" indent="0">
              <a:buNone/>
            </a:pPr>
            <a:r>
              <a:rPr lang="en-US" sz="1600"/>
              <a:t>Property received Tax Credit, HOME, and Housing Trust Funds</a:t>
            </a:r>
          </a:p>
          <a:p>
            <a:pPr marL="0" indent="0">
              <a:buNone/>
            </a:pPr>
            <a:r>
              <a:rPr lang="en-US" sz="1600" u="sng"/>
              <a:t>Program</a:t>
            </a:r>
            <a:r>
              <a:rPr lang="en-US" sz="1600"/>
              <a:t>		</a:t>
            </a:r>
            <a:r>
              <a:rPr lang="en-US" sz="1600" u="sng"/>
              <a:t>Start Date</a:t>
            </a:r>
            <a:r>
              <a:rPr lang="en-US" sz="1600"/>
              <a:t>  		</a:t>
            </a:r>
            <a:r>
              <a:rPr lang="en-US" sz="1600" u="sng"/>
              <a:t>End Date </a:t>
            </a:r>
          </a:p>
          <a:p>
            <a:pPr marL="0" indent="0">
              <a:buNone/>
            </a:pPr>
            <a:r>
              <a:rPr lang="en-US" sz="1600"/>
              <a:t>Tax Credit		1/1/2000		12/31/2030</a:t>
            </a:r>
          </a:p>
          <a:p>
            <a:pPr marL="0" indent="0">
              <a:buNone/>
            </a:pPr>
            <a:r>
              <a:rPr lang="en-US" sz="1600"/>
              <a:t>HOME 		1/1/2002		1/1/2022</a:t>
            </a:r>
          </a:p>
          <a:p>
            <a:pPr marL="0" indent="0">
              <a:buNone/>
            </a:pPr>
            <a:r>
              <a:rPr lang="en-US" sz="1600"/>
              <a:t>Housing Trust Fund	1/1/2000		12/31/2030</a:t>
            </a:r>
          </a:p>
          <a:p>
            <a:pPr marL="0" indent="0">
              <a:buNone/>
            </a:pPr>
            <a:endParaRPr lang="en-US" sz="1600"/>
          </a:p>
          <a:p>
            <a:pPr marL="457200" indent="-457200">
              <a:buAutoNum type="arabicPeriod"/>
            </a:pPr>
            <a:r>
              <a:rPr lang="en-US" sz="1600"/>
              <a:t>If the Event Date is 5/22/2020 and this is not a HTF Unit, what would be your funding program choice?</a:t>
            </a:r>
          </a:p>
          <a:p>
            <a:pPr marL="457200" indent="-457200">
              <a:buAutoNum type="arabicPeriod"/>
            </a:pPr>
            <a:r>
              <a:rPr lang="en-US" sz="1600"/>
              <a:t>If the Event Date is 5/22/2023 and this is not a HTF Unit, what would be your funding program choice?</a:t>
            </a:r>
          </a:p>
          <a:p>
            <a:pPr marL="457200" indent="-457200">
              <a:buAutoNum type="arabicPeriod"/>
            </a:pPr>
            <a:r>
              <a:rPr lang="en-US" sz="1600"/>
              <a:t>If this is a HTF unit, what is the funding program choice?</a:t>
            </a:r>
          </a:p>
          <a:p>
            <a:pPr marL="0" indent="0">
              <a:buNone/>
            </a:pPr>
            <a:endParaRPr lang="en-US" sz="1600"/>
          </a:p>
          <a:p>
            <a:pPr marL="0" indent="0">
              <a:buNone/>
            </a:pPr>
            <a:endParaRPr lang="en-US" sz="1600"/>
          </a:p>
        </p:txBody>
      </p:sp>
    </p:spTree>
    <p:extLst>
      <p:ext uri="{BB962C8B-B14F-4D97-AF65-F5344CB8AC3E}">
        <p14:creationId xmlns:p14="http://schemas.microsoft.com/office/powerpoint/2010/main" val="11766307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36FF4-F221-C018-980E-E749E71EA757}"/>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Funding program</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A75B0C-489E-899B-B124-E522EF4D82D8}"/>
              </a:ext>
            </a:extLst>
          </p:cNvPr>
          <p:cNvSpPr>
            <a:spLocks noGrp="1"/>
          </p:cNvSpPr>
          <p:nvPr>
            <p:ph idx="1"/>
          </p:nvPr>
        </p:nvSpPr>
        <p:spPr>
          <a:xfrm>
            <a:off x="4711641" y="1122001"/>
            <a:ext cx="6566564" cy="4761274"/>
          </a:xfrm>
        </p:spPr>
        <p:txBody>
          <a:bodyPr anchor="ctr">
            <a:normAutofit/>
          </a:bodyPr>
          <a:lstStyle/>
          <a:p>
            <a:pPr marL="0" indent="0">
              <a:buNone/>
            </a:pPr>
            <a:r>
              <a:rPr lang="en-US" sz="1600"/>
              <a:t>Answers:</a:t>
            </a:r>
          </a:p>
          <a:p>
            <a:pPr marL="457200" indent="-457200">
              <a:buAutoNum type="arabicPeriod"/>
            </a:pPr>
            <a:r>
              <a:rPr lang="en-US" sz="1600"/>
              <a:t>HOME</a:t>
            </a:r>
          </a:p>
          <a:p>
            <a:pPr marL="457200" indent="-457200">
              <a:buAutoNum type="arabicPeriod"/>
            </a:pPr>
            <a:r>
              <a:rPr lang="en-US" sz="1600"/>
              <a:t>Tax Credit</a:t>
            </a:r>
          </a:p>
          <a:p>
            <a:pPr marL="457200" indent="-457200">
              <a:buAutoNum type="arabicPeriod"/>
            </a:pPr>
            <a:r>
              <a:rPr lang="en-US" sz="1600"/>
              <a:t>Housing Trust Fund</a:t>
            </a:r>
          </a:p>
          <a:p>
            <a:pPr marL="457200" indent="-457200">
              <a:buAutoNum type="arabicPeriod"/>
            </a:pPr>
            <a:endParaRPr lang="en-US" sz="1600"/>
          </a:p>
          <a:p>
            <a:pPr marL="0" indent="0">
              <a:buNone/>
            </a:pPr>
            <a:r>
              <a:rPr lang="en-US" sz="1600"/>
              <a:t>Only checking the appropriate funding program will guarantee the system will be using the appropriate income and rent limits to check for compliance for the event.</a:t>
            </a:r>
          </a:p>
          <a:p>
            <a:pPr marL="0" indent="0">
              <a:buNone/>
            </a:pPr>
            <a:r>
              <a:rPr lang="en-US" sz="1600"/>
              <a:t>I have been assured if you choose all the funding programs that apply to the property the system will choose the most restrictive.</a:t>
            </a:r>
          </a:p>
        </p:txBody>
      </p:sp>
    </p:spTree>
    <p:extLst>
      <p:ext uri="{BB962C8B-B14F-4D97-AF65-F5344CB8AC3E}">
        <p14:creationId xmlns:p14="http://schemas.microsoft.com/office/powerpoint/2010/main" val="322826184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30E60-9DED-1D5E-91AC-DAE835BC3E68}"/>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dirty="0"/>
              <a:t>Event Details</a:t>
            </a:r>
          </a:p>
        </p:txBody>
      </p:sp>
      <p:sp>
        <p:nvSpPr>
          <p:cNvPr id="6" name="Content Placeholder 5">
            <a:extLst>
              <a:ext uri="{FF2B5EF4-FFF2-40B4-BE49-F238E27FC236}">
                <a16:creationId xmlns:a16="http://schemas.microsoft.com/office/drawing/2014/main" id="{E1EF416C-FF8A-9EC4-ED2C-1CC35BD35B9F}"/>
              </a:ext>
            </a:extLst>
          </p:cNvPr>
          <p:cNvSpPr>
            <a:spLocks noGrp="1"/>
          </p:cNvSpPr>
          <p:nvPr>
            <p:ph sz="half" idx="2"/>
          </p:nvPr>
        </p:nvSpPr>
        <p:spPr>
          <a:xfrm>
            <a:off x="913795" y="2096064"/>
            <a:ext cx="5016860" cy="3695136"/>
          </a:xfrm>
        </p:spPr>
        <p:txBody>
          <a:bodyPr vert="horz" lIns="91440" tIns="45720" rIns="91440" bIns="45720" rtlCol="0">
            <a:normAutofit/>
          </a:bodyPr>
          <a:lstStyle/>
          <a:p>
            <a:r>
              <a:rPr lang="en-US" dirty="0"/>
              <a:t>Each Household Member must be entered (including an Unborn Child)</a:t>
            </a:r>
          </a:p>
          <a:p>
            <a:r>
              <a:rPr lang="en-US" dirty="0"/>
              <a:t>Non-Asset Income and Asset Income sections are now Required</a:t>
            </a:r>
          </a:p>
          <a:p>
            <a:r>
              <a:rPr lang="en-US" dirty="0"/>
              <a:t>Fill these sections out the same as you would if it was the Tenant Income Certification form</a:t>
            </a:r>
          </a:p>
        </p:txBody>
      </p:sp>
      <p:pic>
        <p:nvPicPr>
          <p:cNvPr id="8" name="Content Placeholder 7" descr="A screenshot of a computer&#10;&#10;Description automatically generated">
            <a:extLst>
              <a:ext uri="{FF2B5EF4-FFF2-40B4-BE49-F238E27FC236}">
                <a16:creationId xmlns:a16="http://schemas.microsoft.com/office/drawing/2014/main" id="{4F9E7871-547D-E79F-C746-7B7C1C3130C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7147" r="18137"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389832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136AD1-3EB4-2DFF-935B-1650993D7E57}"/>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Import Events</a:t>
            </a:r>
          </a:p>
        </p:txBody>
      </p:sp>
      <p:sp>
        <p:nvSpPr>
          <p:cNvPr id="7" name="Text Placeholder 6">
            <a:extLst>
              <a:ext uri="{FF2B5EF4-FFF2-40B4-BE49-F238E27FC236}">
                <a16:creationId xmlns:a16="http://schemas.microsoft.com/office/drawing/2014/main" id="{2364AFB9-CB73-545D-7580-765FB08ED0EB}"/>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marL="285750" indent="-228600" algn="l">
              <a:lnSpc>
                <a:spcPct val="110000"/>
              </a:lnSpc>
              <a:buFont typeface="Arial" panose="020B0604020202020204" pitchFamily="34" charset="0"/>
              <a:buChar char="•"/>
            </a:pPr>
            <a:r>
              <a:rPr lang="en-US" sz="1400"/>
              <a:t>NAHMA 2.0 </a:t>
            </a:r>
          </a:p>
          <a:p>
            <a:pPr marL="285750" indent="-228600" algn="l">
              <a:lnSpc>
                <a:spcPct val="110000"/>
              </a:lnSpc>
              <a:buFont typeface="Arial" panose="020B0604020202020204" pitchFamily="34" charset="0"/>
              <a:buChar char="•"/>
            </a:pPr>
            <a:r>
              <a:rPr lang="en-US" sz="1400"/>
              <a:t>Start Date for each Import is January 1</a:t>
            </a:r>
          </a:p>
          <a:p>
            <a:pPr marL="285750" indent="-228600" algn="l">
              <a:lnSpc>
                <a:spcPct val="110000"/>
              </a:lnSpc>
              <a:buFont typeface="Arial" panose="020B0604020202020204" pitchFamily="34" charset="0"/>
              <a:buChar char="•"/>
            </a:pPr>
            <a:r>
              <a:rPr lang="en-US" sz="1400"/>
              <a:t>Must create the utility allowance in AHFA DMS before you import the file</a:t>
            </a:r>
          </a:p>
          <a:p>
            <a:pPr marL="285750" indent="-228600" algn="l">
              <a:lnSpc>
                <a:spcPct val="110000"/>
              </a:lnSpc>
              <a:buFont typeface="Arial" panose="020B0604020202020204" pitchFamily="34" charset="0"/>
              <a:buChar char="•"/>
            </a:pPr>
            <a:r>
              <a:rPr lang="en-US" sz="1400"/>
              <a:t>Click Import Events</a:t>
            </a:r>
          </a:p>
          <a:p>
            <a:pPr marL="285750" indent="-228600" algn="l">
              <a:lnSpc>
                <a:spcPct val="110000"/>
              </a:lnSpc>
              <a:buFont typeface="Arial" panose="020B0604020202020204" pitchFamily="34" charset="0"/>
              <a:buChar char="•"/>
            </a:pPr>
            <a:r>
              <a:rPr lang="en-US" sz="1400"/>
              <a:t>Upload your XML</a:t>
            </a:r>
          </a:p>
          <a:p>
            <a:pPr marL="285750" indent="-228600" algn="l">
              <a:lnSpc>
                <a:spcPct val="110000"/>
              </a:lnSpc>
              <a:buFont typeface="Arial" panose="020B0604020202020204" pitchFamily="34" charset="0"/>
              <a:buChar char="•"/>
            </a:pPr>
            <a:r>
              <a:rPr lang="en-US" sz="1400"/>
              <a:t>Choose the appropriate Utility Allowance for each unit</a:t>
            </a:r>
          </a:p>
          <a:p>
            <a:pPr marL="285750" indent="-228600" algn="l">
              <a:lnSpc>
                <a:spcPct val="110000"/>
              </a:lnSpc>
              <a:buFont typeface="Arial" panose="020B0604020202020204" pitchFamily="34" charset="0"/>
              <a:buChar char="•"/>
            </a:pPr>
            <a:r>
              <a:rPr lang="en-US" sz="1400"/>
              <a:t>Click Check For Errors</a:t>
            </a:r>
          </a:p>
          <a:p>
            <a:pPr marL="285750" indent="-228600" algn="l">
              <a:lnSpc>
                <a:spcPct val="110000"/>
              </a:lnSpc>
              <a:buFont typeface="Arial" panose="020B0604020202020204" pitchFamily="34" charset="0"/>
              <a:buChar char="•"/>
            </a:pPr>
            <a:r>
              <a:rPr lang="en-US" sz="1400"/>
              <a:t>Go to Property Details and click Export Events to confirm your upload was successful</a:t>
            </a:r>
          </a:p>
          <a:p>
            <a:pPr marL="285750" indent="-228600" algn="l">
              <a:lnSpc>
                <a:spcPct val="110000"/>
              </a:lnSpc>
              <a:buFont typeface="Arial" panose="020B0604020202020204" pitchFamily="34" charset="0"/>
              <a:buChar char="•"/>
            </a:pPr>
            <a:endParaRPr lang="en-US" sz="1400" baseline="30000"/>
          </a:p>
        </p:txBody>
      </p:sp>
      <p:pic>
        <p:nvPicPr>
          <p:cNvPr id="9" name="Content Placeholder 8" descr="A screenshot of a computer&#10;&#10;Description automatically generated">
            <a:extLst>
              <a:ext uri="{FF2B5EF4-FFF2-40B4-BE49-F238E27FC236}">
                <a16:creationId xmlns:a16="http://schemas.microsoft.com/office/drawing/2014/main" id="{27E669EB-CA60-0837-2E91-F3EDF4A88D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635751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49778CB-8DAA-9373-AF66-1ABCB01A86BE}"/>
              </a:ext>
            </a:extLst>
          </p:cNvPr>
          <p:cNvSpPr>
            <a:spLocks noGrp="1"/>
          </p:cNvSpPr>
          <p:nvPr>
            <p:ph type="ctrTitle"/>
          </p:nvPr>
        </p:nvSpPr>
        <p:spPr>
          <a:xfrm>
            <a:off x="913795" y="609600"/>
            <a:ext cx="10353761" cy="1326321"/>
          </a:xfrm>
        </p:spPr>
        <p:txBody>
          <a:bodyPr vert="horz" lIns="91440" tIns="45720" rIns="91440" bIns="45720" rtlCol="0" anchor="ctr">
            <a:normAutofit/>
          </a:bodyPr>
          <a:lstStyle/>
          <a:p>
            <a:r>
              <a:rPr lang="en-US" sz="3400"/>
              <a:t>Finalize Year</a:t>
            </a:r>
          </a:p>
        </p:txBody>
      </p:sp>
      <p:sp>
        <p:nvSpPr>
          <p:cNvPr id="16" name="Rectangle 15">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9" name="Subtitle 8">
            <a:extLst>
              <a:ext uri="{FF2B5EF4-FFF2-40B4-BE49-F238E27FC236}">
                <a16:creationId xmlns:a16="http://schemas.microsoft.com/office/drawing/2014/main" id="{86E3BFB2-4863-07EC-7FFE-3061915C72D9}"/>
              </a:ext>
            </a:extLst>
          </p:cNvPr>
          <p:cNvSpPr>
            <a:spLocks noGrp="1"/>
          </p:cNvSpPr>
          <p:nvPr>
            <p:ph type="subTitle" idx="1"/>
          </p:nvPr>
        </p:nvSpPr>
        <p:spPr>
          <a:xfrm>
            <a:off x="1466850" y="2463800"/>
            <a:ext cx="9247652" cy="3327400"/>
          </a:xfrm>
        </p:spPr>
        <p:txBody>
          <a:bodyPr vert="horz" lIns="91440" tIns="45720" rIns="91440" bIns="45720" rtlCol="0">
            <a:normAutofit/>
          </a:bodyPr>
          <a:lstStyle/>
          <a:p>
            <a:pPr indent="-228600" algn="l">
              <a:lnSpc>
                <a:spcPct val="110000"/>
              </a:lnSpc>
              <a:buFont typeface="Arial" panose="020B0604020202020204" pitchFamily="34" charset="0"/>
              <a:buChar char="•"/>
            </a:pPr>
            <a:r>
              <a:rPr lang="en-US" sz="1500"/>
              <a:t>All tenant events from January 1</a:t>
            </a:r>
            <a:r>
              <a:rPr lang="en-US" sz="1500" baseline="30000"/>
              <a:t>st</a:t>
            </a:r>
            <a:r>
              <a:rPr lang="en-US" sz="1500"/>
              <a:t> through December 31</a:t>
            </a:r>
            <a:r>
              <a:rPr lang="en-US" sz="1500" baseline="30000"/>
              <a:t>st</a:t>
            </a:r>
            <a:r>
              <a:rPr lang="en-US" sz="1500"/>
              <a:t> </a:t>
            </a:r>
            <a:r>
              <a:rPr lang="en-US" sz="1500" b="1"/>
              <a:t>MUST</a:t>
            </a:r>
            <a:r>
              <a:rPr lang="en-US" sz="1500"/>
              <a:t> be entered before you can finalize.</a:t>
            </a:r>
          </a:p>
          <a:p>
            <a:pPr indent="-228600" algn="l">
              <a:lnSpc>
                <a:spcPct val="110000"/>
              </a:lnSpc>
              <a:buFont typeface="Arial" panose="020B0604020202020204" pitchFamily="34" charset="0"/>
              <a:buChar char="•"/>
            </a:pPr>
            <a:r>
              <a:rPr lang="en-US" sz="1500"/>
              <a:t>Before Finalizing the year make sure to check to see if all the tenant events are in AHFA DMS.</a:t>
            </a:r>
          </a:p>
          <a:p>
            <a:pPr indent="-228600" algn="l">
              <a:lnSpc>
                <a:spcPct val="110000"/>
              </a:lnSpc>
              <a:buFont typeface="Arial" panose="020B0604020202020204" pitchFamily="34" charset="0"/>
              <a:buChar char="•"/>
            </a:pPr>
            <a:endParaRPr lang="en-US" sz="1500"/>
          </a:p>
          <a:p>
            <a:pPr indent="-228600" algn="l">
              <a:lnSpc>
                <a:spcPct val="110000"/>
              </a:lnSpc>
              <a:buFont typeface="Arial" panose="020B0604020202020204" pitchFamily="34" charset="0"/>
              <a:buChar char="•"/>
            </a:pPr>
            <a:r>
              <a:rPr lang="en-US" sz="1500"/>
              <a:t>This can be done two ways:</a:t>
            </a:r>
          </a:p>
          <a:p>
            <a:pPr indent="-228600" algn="l">
              <a:lnSpc>
                <a:spcPct val="110000"/>
              </a:lnSpc>
              <a:buFont typeface="Arial" panose="020B0604020202020204" pitchFamily="34" charset="0"/>
              <a:buChar char="•"/>
            </a:pPr>
            <a:endParaRPr lang="en-US" sz="1500"/>
          </a:p>
          <a:p>
            <a:pPr marL="457200" indent="-228600" algn="l">
              <a:lnSpc>
                <a:spcPct val="110000"/>
              </a:lnSpc>
              <a:buFont typeface="Arial" panose="020B0604020202020204" pitchFamily="34" charset="0"/>
              <a:buChar char="•"/>
            </a:pPr>
            <a:r>
              <a:rPr lang="en-US" sz="1500"/>
              <a:t>Click on Export Events</a:t>
            </a:r>
          </a:p>
          <a:p>
            <a:pPr indent="-228600" algn="l">
              <a:lnSpc>
                <a:spcPct val="110000"/>
              </a:lnSpc>
              <a:buFont typeface="Arial" panose="020B0604020202020204" pitchFamily="34" charset="0"/>
              <a:buChar char="•"/>
            </a:pPr>
            <a:endParaRPr lang="en-US" sz="1500"/>
          </a:p>
          <a:p>
            <a:pPr indent="-228600" algn="l">
              <a:lnSpc>
                <a:spcPct val="110000"/>
              </a:lnSpc>
              <a:buFont typeface="Arial" panose="020B0604020202020204" pitchFamily="34" charset="0"/>
              <a:buChar char="•"/>
            </a:pPr>
            <a:r>
              <a:rPr lang="en-US" sz="1500"/>
              <a:t>2.  Click on each Unit Number in the Property		</a:t>
            </a:r>
          </a:p>
          <a:p>
            <a:pPr indent="-228600" algn="l">
              <a:lnSpc>
                <a:spcPct val="110000"/>
              </a:lnSpc>
              <a:buFont typeface="Arial" panose="020B0604020202020204" pitchFamily="34" charset="0"/>
              <a:buChar char="•"/>
            </a:pPr>
            <a:endParaRPr lang="en-US" sz="1500"/>
          </a:p>
        </p:txBody>
      </p:sp>
    </p:spTree>
    <p:extLst>
      <p:ext uri="{BB962C8B-B14F-4D97-AF65-F5344CB8AC3E}">
        <p14:creationId xmlns:p14="http://schemas.microsoft.com/office/powerpoint/2010/main" val="321666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B3DEF-C63B-A999-07FB-A425DF2E4A8C}"/>
              </a:ext>
            </a:extLst>
          </p:cNvPr>
          <p:cNvSpPr>
            <a:spLocks noGrp="1"/>
          </p:cNvSpPr>
          <p:nvPr>
            <p:ph type="title"/>
          </p:nvPr>
        </p:nvSpPr>
        <p:spPr>
          <a:xfrm>
            <a:off x="7859488" y="609600"/>
            <a:ext cx="3408068" cy="1326321"/>
          </a:xfrm>
        </p:spPr>
        <p:txBody>
          <a:bodyPr vert="horz" lIns="91440" tIns="45720" rIns="91440" bIns="45720" rtlCol="0" anchor="ctr">
            <a:normAutofit/>
          </a:bodyPr>
          <a:lstStyle/>
          <a:p>
            <a:r>
              <a:rPr lang="en-US" spc="-47" baseline="0">
                <a:solidFill>
                  <a:srgbClr val="FFFFFF"/>
                </a:solidFill>
              </a:rPr>
              <a:t>AHFA DMS</a:t>
            </a:r>
            <a:endParaRPr lang="en-US">
              <a:solidFill>
                <a:srgbClr val="FFFFFF"/>
              </a:solidFill>
            </a:endParaRPr>
          </a:p>
        </p:txBody>
      </p:sp>
      <p:sp>
        <p:nvSpPr>
          <p:cNvPr id="12" name="Rectangle 11">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4D40DCE9-75DF-8640-40A3-AE1991C5A8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490" y="1828968"/>
            <a:ext cx="5926045" cy="3200065"/>
          </a:xfrm>
          <a:prstGeom prst="rect">
            <a:avLst/>
          </a:prstGeom>
        </p:spPr>
      </p:pic>
      <p:sp>
        <p:nvSpPr>
          <p:cNvPr id="14" name="Rectangle 13">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58A6543-B63D-41AE-4521-1D71F4DF5BB4}"/>
              </a:ext>
            </a:extLst>
          </p:cNvPr>
          <p:cNvSpPr>
            <a:spLocks noGrp="1"/>
          </p:cNvSpPr>
          <p:nvPr>
            <p:ph type="body" sz="half" idx="2"/>
          </p:nvPr>
        </p:nvSpPr>
        <p:spPr>
          <a:xfrm>
            <a:off x="7859487" y="2096064"/>
            <a:ext cx="3408070" cy="3962120"/>
          </a:xfrm>
        </p:spPr>
        <p:txBody>
          <a:bodyPr vert="horz" lIns="91440" tIns="45720" rIns="91440" bIns="45720" rtlCol="0">
            <a:normAutofit/>
          </a:bodyPr>
          <a:lstStyle/>
          <a:p>
            <a:pPr marL="514350" indent="-228600" algn="l">
              <a:buFont typeface="Arial" panose="020B0604020202020204" pitchFamily="34" charset="0"/>
              <a:buChar char="•"/>
            </a:pPr>
            <a:r>
              <a:rPr lang="en-US">
                <a:solidFill>
                  <a:srgbClr val="FFFFFF"/>
                </a:solidFill>
              </a:rPr>
              <a:t>New User? Register Here.</a:t>
            </a:r>
          </a:p>
          <a:p>
            <a:pPr marL="514350" indent="-228600" algn="l">
              <a:buFont typeface="Arial" panose="020B0604020202020204" pitchFamily="34" charset="0"/>
              <a:buChar char="•"/>
            </a:pPr>
            <a:r>
              <a:rPr lang="en-US">
                <a:solidFill>
                  <a:srgbClr val="FFFFFF"/>
                </a:solidFill>
              </a:rPr>
              <a:t>Link to Training Material for AHFA DMS.</a:t>
            </a:r>
          </a:p>
          <a:p>
            <a:pPr marL="514350" indent="-228600" algn="l">
              <a:buFont typeface="Arial" panose="020B0604020202020204" pitchFamily="34" charset="0"/>
              <a:buChar char="•"/>
            </a:pPr>
            <a:r>
              <a:rPr lang="en-US">
                <a:solidFill>
                  <a:srgbClr val="FFFFFF"/>
                </a:solidFill>
              </a:rPr>
              <a:t>Link to get a Temporary Password.</a:t>
            </a:r>
          </a:p>
          <a:p>
            <a:pPr marL="514350" indent="-228600" algn="l">
              <a:buFont typeface="Arial" panose="020B0604020202020204" pitchFamily="34" charset="0"/>
              <a:buChar char="•"/>
            </a:pPr>
            <a:r>
              <a:rPr lang="en-US">
                <a:solidFill>
                  <a:srgbClr val="FFFFFF"/>
                </a:solidFill>
              </a:rPr>
              <a:t>Login to the system for Approved Users.</a:t>
            </a:r>
          </a:p>
          <a:p>
            <a:pPr indent="-228600" algn="l">
              <a:buFont typeface="Arial"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327122581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0639-DBEB-C21F-7228-85315BC1B14A}"/>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Annual Certification</a:t>
            </a:r>
          </a:p>
        </p:txBody>
      </p:sp>
      <p:sp>
        <p:nvSpPr>
          <p:cNvPr id="5" name="Text Placeholder 4">
            <a:extLst>
              <a:ext uri="{FF2B5EF4-FFF2-40B4-BE49-F238E27FC236}">
                <a16:creationId xmlns:a16="http://schemas.microsoft.com/office/drawing/2014/main" id="{B3BEDE8F-CC7E-C5B4-1C39-5502E1FD9BC9}"/>
              </a:ext>
            </a:extLst>
          </p:cNvPr>
          <p:cNvSpPr>
            <a:spLocks noGrp="1"/>
          </p:cNvSpPr>
          <p:nvPr>
            <p:ph type="body" sz="half" idx="2"/>
          </p:nvPr>
        </p:nvSpPr>
        <p:spPr>
          <a:xfrm>
            <a:off x="913795" y="2096064"/>
            <a:ext cx="6352824" cy="3695136"/>
          </a:xfrm>
        </p:spPr>
        <p:txBody>
          <a:bodyPr vert="horz" lIns="91440" tIns="45720" rIns="91440" bIns="45720" rtlCol="0">
            <a:normAutofit lnSpcReduction="10000"/>
          </a:bodyPr>
          <a:lstStyle/>
          <a:p>
            <a:pPr indent="-228600" algn="l">
              <a:lnSpc>
                <a:spcPct val="110000"/>
              </a:lnSpc>
              <a:buFont typeface="Arial" panose="020B0604020202020204" pitchFamily="34" charset="0"/>
              <a:buChar char="•"/>
            </a:pPr>
            <a:r>
              <a:rPr lang="en-US" sz="1400"/>
              <a:t>This is NOT an option for HOME Only properties.</a:t>
            </a:r>
          </a:p>
          <a:p>
            <a:pPr indent="-228600" algn="l">
              <a:lnSpc>
                <a:spcPct val="110000"/>
              </a:lnSpc>
              <a:buFont typeface="Arial" panose="020B0604020202020204" pitchFamily="34" charset="0"/>
              <a:buChar char="•"/>
            </a:pPr>
            <a:endParaRPr lang="en-US" sz="1400"/>
          </a:p>
          <a:p>
            <a:pPr indent="-228600" algn="l">
              <a:lnSpc>
                <a:spcPct val="110000"/>
              </a:lnSpc>
              <a:buFont typeface="Arial" panose="020B0604020202020204" pitchFamily="34" charset="0"/>
              <a:buChar char="•"/>
            </a:pPr>
            <a:r>
              <a:rPr lang="en-US" sz="1400"/>
              <a:t>An authorized user can enter the Annual Owner Certification through AHFA DMS by clicking on Annual Certification.</a:t>
            </a:r>
          </a:p>
          <a:p>
            <a:pPr indent="-228600" algn="l">
              <a:lnSpc>
                <a:spcPct val="110000"/>
              </a:lnSpc>
              <a:buFont typeface="Arial" panose="020B0604020202020204" pitchFamily="34" charset="0"/>
              <a:buChar char="•"/>
            </a:pPr>
            <a:endParaRPr lang="en-US" sz="1400"/>
          </a:p>
          <a:p>
            <a:pPr marL="285750" indent="-228600" algn="l">
              <a:lnSpc>
                <a:spcPct val="110000"/>
              </a:lnSpc>
              <a:buFont typeface="Arial" panose="020B0604020202020204" pitchFamily="34" charset="0"/>
              <a:buChar char="•"/>
            </a:pPr>
            <a:r>
              <a:rPr lang="en-US" sz="1400"/>
              <a:t>Make sure to select this in the appropriate Effective year.</a:t>
            </a:r>
          </a:p>
          <a:p>
            <a:pPr marL="742950" lvl="1" indent="-228600">
              <a:lnSpc>
                <a:spcPct val="110000"/>
              </a:lnSpc>
              <a:buFont typeface="Arial" panose="020B0604020202020204" pitchFamily="34" charset="0"/>
              <a:buChar char="•"/>
            </a:pPr>
            <a:r>
              <a:rPr lang="en-US" dirty="0"/>
              <a:t>Due date was March 1, 2023</a:t>
            </a:r>
            <a:endParaRPr lang="en-US"/>
          </a:p>
          <a:p>
            <a:pPr marL="742950" lvl="1" indent="-228600">
              <a:lnSpc>
                <a:spcPct val="110000"/>
              </a:lnSpc>
              <a:buFont typeface="Arial" panose="020B0604020202020204" pitchFamily="34" charset="0"/>
              <a:buChar char="•"/>
            </a:pPr>
            <a:r>
              <a:rPr lang="en-US" dirty="0"/>
              <a:t>The user must go into to the 2022 Effective Year to complete the Annual Certification</a:t>
            </a:r>
            <a:endParaRPr lang="en-US"/>
          </a:p>
          <a:p>
            <a:pPr marL="285750" indent="-228600" algn="l">
              <a:lnSpc>
                <a:spcPct val="110000"/>
              </a:lnSpc>
              <a:buFont typeface="Arial" panose="020B0604020202020204" pitchFamily="34" charset="0"/>
              <a:buChar char="•"/>
            </a:pPr>
            <a:r>
              <a:rPr lang="en-US" sz="1400"/>
              <a:t>Make sure to only provide an answer to questions that apply to the property.  </a:t>
            </a:r>
          </a:p>
          <a:p>
            <a:pPr marL="285750" indent="-228600" algn="l">
              <a:lnSpc>
                <a:spcPct val="110000"/>
              </a:lnSpc>
              <a:buFont typeface="Arial" panose="020B0604020202020204" pitchFamily="34" charset="0"/>
              <a:buChar char="•"/>
            </a:pPr>
            <a:r>
              <a:rPr lang="en-US" sz="1400"/>
              <a:t>If it does not apply, then choose “N/A”.</a:t>
            </a:r>
          </a:p>
        </p:txBody>
      </p:sp>
      <p:pic>
        <p:nvPicPr>
          <p:cNvPr id="11" name="Picture Placeholder 10" descr="A screenshot of a computer&#10;&#10;Description automatically generated">
            <a:extLst>
              <a:ext uri="{FF2B5EF4-FFF2-40B4-BE49-F238E27FC236}">
                <a16:creationId xmlns:a16="http://schemas.microsoft.com/office/drawing/2014/main" id="{15DA7AF9-C2C7-78D4-6408-A8BD02D937F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1454" r="14258" b="-1"/>
          <a:stretch/>
        </p:blipFill>
        <p:spPr>
          <a:xfrm>
            <a:off x="7678736" y="2210935"/>
            <a:ext cx="3511778"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2574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039482-A31A-EABE-34F6-210561FF47E3}"/>
              </a:ext>
            </a:extLst>
          </p:cNvPr>
          <p:cNvSpPr>
            <a:spLocks noGrp="1"/>
          </p:cNvSpPr>
          <p:nvPr>
            <p:ph type="title"/>
          </p:nvPr>
        </p:nvSpPr>
        <p:spPr>
          <a:xfrm>
            <a:off x="1427018" y="2135972"/>
            <a:ext cx="8610600" cy="1293028"/>
          </a:xfrm>
        </p:spPr>
        <p:txBody>
          <a:bodyPr/>
          <a:lstStyle/>
          <a:p>
            <a:r>
              <a:rPr lang="en-US" dirty="0"/>
              <a:t>Mfcompliance@ahfa.com</a:t>
            </a:r>
          </a:p>
        </p:txBody>
      </p:sp>
    </p:spTree>
    <p:extLst>
      <p:ext uri="{BB962C8B-B14F-4D97-AF65-F5344CB8AC3E}">
        <p14:creationId xmlns:p14="http://schemas.microsoft.com/office/powerpoint/2010/main" val="170823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9" name="Content Placeholder 8" descr="A screenshot of a computer&#10;&#10;Description automatically generated">
            <a:extLst>
              <a:ext uri="{FF2B5EF4-FFF2-40B4-BE49-F238E27FC236}">
                <a16:creationId xmlns:a16="http://schemas.microsoft.com/office/drawing/2014/main" id="{10ED79F4-E884-DE9B-319D-69B857570F37}"/>
              </a:ext>
            </a:extLst>
          </p:cNvPr>
          <p:cNvPicPr>
            <a:picLocks noGrp="1" noChangeAspect="1"/>
          </p:cNvPicPr>
          <p:nvPr>
            <p:ph idx="1"/>
          </p:nvPr>
        </p:nvPicPr>
        <p:blipFill rotWithShape="1">
          <a:blip r:embed="rId3">
            <a:alphaModFix amt="35000"/>
            <a:extLst>
              <a:ext uri="{28A0092B-C50C-407E-A947-70E740481C1C}">
                <a14:useLocalDpi xmlns:a14="http://schemas.microsoft.com/office/drawing/2010/main" val="0"/>
              </a:ext>
            </a:extLst>
          </a:blip>
          <a:srcRect l="3083" r="-1" b="-1"/>
          <a:stretch/>
        </p:blipFill>
        <p:spPr>
          <a:xfrm>
            <a:off x="20" y="2030"/>
            <a:ext cx="12191980" cy="6855970"/>
          </a:xfrm>
          <a:prstGeom prst="rect">
            <a:avLst/>
          </a:prstGeom>
        </p:spPr>
      </p:pic>
      <p:sp>
        <p:nvSpPr>
          <p:cNvPr id="2" name="Title 1">
            <a:extLst>
              <a:ext uri="{FF2B5EF4-FFF2-40B4-BE49-F238E27FC236}">
                <a16:creationId xmlns:a16="http://schemas.microsoft.com/office/drawing/2014/main" id="{3238AA55-C9CD-A34D-8338-CACDAE430A42}"/>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AHFA DMS</a:t>
            </a:r>
          </a:p>
        </p:txBody>
      </p:sp>
      <p:sp>
        <p:nvSpPr>
          <p:cNvPr id="3" name="Text Placeholder 2">
            <a:extLst>
              <a:ext uri="{FF2B5EF4-FFF2-40B4-BE49-F238E27FC236}">
                <a16:creationId xmlns:a16="http://schemas.microsoft.com/office/drawing/2014/main" id="{A12033FA-02AC-E615-3F4C-C24FB932A790}"/>
              </a:ext>
            </a:extLst>
          </p:cNvPr>
          <p:cNvSpPr>
            <a:spLocks noGrp="1"/>
          </p:cNvSpPr>
          <p:nvPr>
            <p:ph type="body" sz="half" idx="2"/>
          </p:nvPr>
        </p:nvSpPr>
        <p:spPr>
          <a:xfrm>
            <a:off x="913795" y="2096064"/>
            <a:ext cx="10353762" cy="3695136"/>
          </a:xfrm>
        </p:spPr>
        <p:txBody>
          <a:bodyPr vert="horz" lIns="91440" tIns="45720" rIns="91440" bIns="45720" rtlCol="0">
            <a:normAutofit/>
          </a:bodyPr>
          <a:lstStyle/>
          <a:p>
            <a:pPr indent="-228600" algn="l">
              <a:lnSpc>
                <a:spcPct val="110000"/>
              </a:lnSpc>
              <a:buFont typeface="Arial" panose="020B0604020202020204" pitchFamily="34" charset="0"/>
              <a:buChar char="•"/>
            </a:pPr>
            <a:r>
              <a:rPr lang="en-US" dirty="0"/>
              <a:t>To Register you will need the following:</a:t>
            </a:r>
            <a:endParaRPr lang="en-US"/>
          </a:p>
          <a:p>
            <a:pPr marL="342900" indent="-228600" algn="l">
              <a:lnSpc>
                <a:spcPct val="110000"/>
              </a:lnSpc>
              <a:buFont typeface="Arial" panose="020B0604020202020204" pitchFamily="34" charset="0"/>
              <a:buChar char="•"/>
            </a:pPr>
            <a:r>
              <a:rPr lang="en-US" dirty="0"/>
              <a:t>Award Number for your Property</a:t>
            </a:r>
            <a:endParaRPr lang="en-US"/>
          </a:p>
          <a:p>
            <a:pPr marL="342900" indent="-228600" algn="l">
              <a:lnSpc>
                <a:spcPct val="110000"/>
              </a:lnSpc>
              <a:buFont typeface="Arial" panose="020B0604020202020204" pitchFamily="34" charset="0"/>
              <a:buChar char="•"/>
            </a:pPr>
            <a:r>
              <a:rPr lang="en-US" dirty="0"/>
              <a:t>Organization Code for your Company</a:t>
            </a:r>
            <a:endParaRPr lang="en-US"/>
          </a:p>
          <a:p>
            <a:pPr marL="342900" indent="-228600" algn="l">
              <a:lnSpc>
                <a:spcPct val="110000"/>
              </a:lnSpc>
              <a:buFont typeface="Arial" panose="020B0604020202020204" pitchFamily="34" charset="0"/>
              <a:buChar char="•"/>
            </a:pPr>
            <a:r>
              <a:rPr lang="en-US" dirty="0"/>
              <a:t>Username: you make this up, but I do not recommend using your company email address.</a:t>
            </a:r>
            <a:endParaRPr lang="en-US"/>
          </a:p>
          <a:p>
            <a:pPr marL="342900" indent="-228600" algn="l">
              <a:lnSpc>
                <a:spcPct val="110000"/>
              </a:lnSpc>
              <a:buFont typeface="Arial" panose="020B0604020202020204" pitchFamily="34" charset="0"/>
              <a:buChar char="•"/>
            </a:pPr>
            <a:r>
              <a:rPr lang="en-US" dirty="0"/>
              <a:t>Password: must be 7 characters with at least one number.</a:t>
            </a:r>
            <a:endParaRPr lang="en-US"/>
          </a:p>
          <a:p>
            <a:pPr marL="342900" indent="-228600" algn="l">
              <a:lnSpc>
                <a:spcPct val="110000"/>
              </a:lnSpc>
              <a:buFont typeface="Arial" panose="020B0604020202020204" pitchFamily="34" charset="0"/>
              <a:buChar char="•"/>
            </a:pPr>
            <a:r>
              <a:rPr lang="en-US" dirty="0"/>
              <a:t>Access Types: This depends on your roll with your company.  </a:t>
            </a:r>
            <a:endParaRPr lang="en-US"/>
          </a:p>
          <a:p>
            <a:pPr marL="342900" indent="-228600" algn="l">
              <a:lnSpc>
                <a:spcPct val="110000"/>
              </a:lnSpc>
              <a:buFont typeface="Arial" panose="020B0604020202020204" pitchFamily="34" charset="0"/>
              <a:buChar char="•"/>
            </a:pPr>
            <a:r>
              <a:rPr lang="en-US" dirty="0"/>
              <a:t>Annual Owner Certification gives the user access to the property and to enter tenant data.</a:t>
            </a:r>
            <a:endParaRPr lang="en-US"/>
          </a:p>
          <a:p>
            <a:pPr marL="342900" indent="-228600" algn="l">
              <a:lnSpc>
                <a:spcPct val="110000"/>
              </a:lnSpc>
              <a:buFont typeface="Arial" panose="020B0604020202020204" pitchFamily="34" charset="0"/>
              <a:buChar char="•"/>
            </a:pPr>
            <a:r>
              <a:rPr lang="en-US" dirty="0"/>
              <a:t>Manage your organization information and users if for the Owner.</a:t>
            </a:r>
            <a:endParaRPr lang="en-US"/>
          </a:p>
          <a:p>
            <a:pPr marL="342900" indent="-228600" algn="l">
              <a:lnSpc>
                <a:spcPct val="110000"/>
              </a:lnSpc>
              <a:buFont typeface="Arial" panose="020B0604020202020204" pitchFamily="34" charset="0"/>
              <a:buChar char="•"/>
            </a:pPr>
            <a:r>
              <a:rPr lang="en-US" dirty="0"/>
              <a:t>Document Center will give you access to the Portal to send and receive documentation.</a:t>
            </a:r>
            <a:endParaRPr lang="en-US"/>
          </a:p>
          <a:p>
            <a:pPr marL="342900" indent="-228600" algn="l">
              <a:lnSpc>
                <a:spcPct val="110000"/>
              </a:lnSpc>
              <a:buFont typeface="Arial" panose="020B0604020202020204" pitchFamily="34" charset="0"/>
              <a:buChar char="•"/>
            </a:pPr>
            <a:endParaRPr lang="en-US"/>
          </a:p>
        </p:txBody>
      </p:sp>
    </p:spTree>
    <p:extLst>
      <p:ext uri="{BB962C8B-B14F-4D97-AF65-F5344CB8AC3E}">
        <p14:creationId xmlns:p14="http://schemas.microsoft.com/office/powerpoint/2010/main" val="125636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F384-5899-D6E1-FADE-460C6AE2585C}"/>
              </a:ext>
            </a:extLst>
          </p:cNvPr>
          <p:cNvSpPr>
            <a:spLocks noGrp="1"/>
          </p:cNvSpPr>
          <p:nvPr>
            <p:ph type="title"/>
          </p:nvPr>
        </p:nvSpPr>
        <p:spPr>
          <a:xfrm>
            <a:off x="643467" y="643467"/>
            <a:ext cx="3361498" cy="1267810"/>
          </a:xfrm>
        </p:spPr>
        <p:txBody>
          <a:bodyPr vert="horz" lIns="91440" tIns="45720" rIns="91440" bIns="45720" rtlCol="0" anchor="b">
            <a:normAutofit/>
          </a:bodyPr>
          <a:lstStyle/>
          <a:p>
            <a:pPr algn="l"/>
            <a:r>
              <a:rPr lang="en-US" sz="2400"/>
              <a:t>AHFA dMS</a:t>
            </a:r>
          </a:p>
        </p:txBody>
      </p:sp>
      <p:sp>
        <p:nvSpPr>
          <p:cNvPr id="4" name="Text Placeholder 3">
            <a:extLst>
              <a:ext uri="{FF2B5EF4-FFF2-40B4-BE49-F238E27FC236}">
                <a16:creationId xmlns:a16="http://schemas.microsoft.com/office/drawing/2014/main" id="{6ABBBE06-AABA-14FC-ED58-226E214767CA}"/>
              </a:ext>
            </a:extLst>
          </p:cNvPr>
          <p:cNvSpPr>
            <a:spLocks noGrp="1"/>
          </p:cNvSpPr>
          <p:nvPr>
            <p:ph type="body" sz="half" idx="2"/>
          </p:nvPr>
        </p:nvSpPr>
        <p:spPr>
          <a:xfrm>
            <a:off x="643467" y="2096063"/>
            <a:ext cx="3361498" cy="4028512"/>
          </a:xfrm>
        </p:spPr>
        <p:txBody>
          <a:bodyPr vert="horz" lIns="91440" tIns="45720" rIns="91440" bIns="45720" rtlCol="0">
            <a:normAutofit/>
          </a:bodyPr>
          <a:lstStyle/>
          <a:p>
            <a:pPr marL="342900" indent="-228600" algn="l">
              <a:lnSpc>
                <a:spcPct val="110000"/>
              </a:lnSpc>
              <a:buFont typeface="Arial" panose="020B0604020202020204" pitchFamily="34" charset="0"/>
              <a:buChar char="•"/>
            </a:pPr>
            <a:r>
              <a:rPr lang="en-US" sz="1200"/>
              <a:t>Enter Award Number </a:t>
            </a:r>
          </a:p>
          <a:p>
            <a:pPr marL="342900" indent="-228600" algn="l">
              <a:lnSpc>
                <a:spcPct val="110000"/>
              </a:lnSpc>
              <a:buFont typeface="Arial" panose="020B0604020202020204" pitchFamily="34" charset="0"/>
              <a:buChar char="•"/>
            </a:pPr>
            <a:r>
              <a:rPr lang="en-US" sz="1200"/>
              <a:t>Click the box beside Owner, Property Manager, Other (whichever applies) </a:t>
            </a:r>
          </a:p>
          <a:p>
            <a:pPr marL="342900" indent="-228600" algn="l">
              <a:lnSpc>
                <a:spcPct val="110000"/>
              </a:lnSpc>
              <a:buFont typeface="Arial" panose="020B0604020202020204" pitchFamily="34" charset="0"/>
              <a:buChar char="•"/>
            </a:pPr>
            <a:r>
              <a:rPr lang="en-US" sz="1200"/>
              <a:t>Click Add</a:t>
            </a:r>
          </a:p>
          <a:p>
            <a:pPr marL="342900" indent="-228600" algn="l">
              <a:lnSpc>
                <a:spcPct val="110000"/>
              </a:lnSpc>
              <a:buFont typeface="Arial" panose="020B0604020202020204" pitchFamily="34" charset="0"/>
              <a:buChar char="•"/>
            </a:pPr>
            <a:r>
              <a:rPr lang="en-US" sz="1200"/>
              <a:t>Click Next</a:t>
            </a:r>
          </a:p>
          <a:p>
            <a:pPr marL="342900" indent="-228600" algn="l">
              <a:lnSpc>
                <a:spcPct val="110000"/>
              </a:lnSpc>
              <a:buFont typeface="Arial" panose="020B0604020202020204" pitchFamily="34" charset="0"/>
              <a:buChar char="•"/>
            </a:pPr>
            <a:r>
              <a:rPr lang="en-US" sz="1200"/>
              <a:t>Click Submit  </a:t>
            </a:r>
          </a:p>
          <a:p>
            <a:pPr indent="-228600" algn="l">
              <a:lnSpc>
                <a:spcPct val="110000"/>
              </a:lnSpc>
              <a:buFont typeface="Arial" panose="020B0604020202020204" pitchFamily="34" charset="0"/>
              <a:buChar char="•"/>
            </a:pPr>
            <a:r>
              <a:rPr lang="en-US" sz="1200"/>
              <a:t>Tip:  Once you have successfully submitted the request let your owner  know.  If you are applying for Owner access, then email AHFA Compliance.  The request is immediately sent once it has been submitted.</a:t>
            </a:r>
          </a:p>
          <a:p>
            <a:pPr indent="-228600" algn="l">
              <a:lnSpc>
                <a:spcPct val="110000"/>
              </a:lnSpc>
              <a:buFont typeface="Arial" panose="020B0604020202020204" pitchFamily="34" charset="0"/>
              <a:buChar char="•"/>
            </a:pPr>
            <a:r>
              <a:rPr lang="en-US" sz="1200"/>
              <a:t>Once the request is approved you are ready to begin.</a:t>
            </a:r>
          </a:p>
          <a:p>
            <a:pPr indent="-228600" algn="l">
              <a:lnSpc>
                <a:spcPct val="110000"/>
              </a:lnSpc>
              <a:buFont typeface="Arial" panose="020B0604020202020204" pitchFamily="34" charset="0"/>
              <a:buChar char="•"/>
            </a:pPr>
            <a:endParaRPr lang="en-US" sz="1200"/>
          </a:p>
        </p:txBody>
      </p:sp>
      <p:sp>
        <p:nvSpPr>
          <p:cNvPr id="13" name="Rectangle 12">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screenshot of a computer">
            <a:extLst>
              <a:ext uri="{FF2B5EF4-FFF2-40B4-BE49-F238E27FC236}">
                <a16:creationId xmlns:a16="http://schemas.microsoft.com/office/drawing/2014/main" id="{EC4355FB-232C-D737-1528-7110085956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0931" y="1852461"/>
            <a:ext cx="5895257" cy="3183439"/>
          </a:xfrm>
          <a:prstGeom prst="rect">
            <a:avLst/>
          </a:prstGeom>
        </p:spPr>
      </p:pic>
    </p:spTree>
    <p:extLst>
      <p:ext uri="{BB962C8B-B14F-4D97-AF65-F5344CB8AC3E}">
        <p14:creationId xmlns:p14="http://schemas.microsoft.com/office/powerpoint/2010/main" val="89669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05E-CFD2-5EF0-C2C1-68EC059592E2}"/>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Programs</a:t>
            </a:r>
          </a:p>
        </p:txBody>
      </p:sp>
      <p:sp>
        <p:nvSpPr>
          <p:cNvPr id="4" name="Text Placeholder 3">
            <a:extLst>
              <a:ext uri="{FF2B5EF4-FFF2-40B4-BE49-F238E27FC236}">
                <a16:creationId xmlns:a16="http://schemas.microsoft.com/office/drawing/2014/main" id="{1C8C675A-21EE-5159-A3E5-1127DCC6BBED}"/>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indent="-228600" algn="l">
              <a:buFont typeface="Arial" panose="020B0604020202020204" pitchFamily="34" charset="0"/>
              <a:buChar char="•"/>
            </a:pPr>
            <a:r>
              <a:rPr lang="en-US" dirty="0"/>
              <a:t>-  Owner Certification </a:t>
            </a:r>
            <a:endParaRPr lang="en-US"/>
          </a:p>
          <a:p>
            <a:pPr marL="742950" lvl="1" indent="-228600">
              <a:buFont typeface="Arial" panose="020B0604020202020204" pitchFamily="34" charset="0"/>
              <a:buChar char="•"/>
            </a:pPr>
            <a:r>
              <a:rPr lang="en-US" dirty="0"/>
              <a:t>Once you have been approved, you will see this as a Program choice.</a:t>
            </a:r>
            <a:endParaRPr lang="en-US"/>
          </a:p>
          <a:p>
            <a:pPr marL="742950" lvl="1" indent="-228600">
              <a:buFont typeface="Arial" panose="020B0604020202020204" pitchFamily="34" charset="0"/>
              <a:buChar char="•"/>
            </a:pPr>
            <a:r>
              <a:rPr lang="en-US" dirty="0"/>
              <a:t>To access your property, click Owner Certification</a:t>
            </a:r>
            <a:endParaRPr lang="en-US"/>
          </a:p>
        </p:txBody>
      </p:sp>
      <p:pic>
        <p:nvPicPr>
          <p:cNvPr id="6" name="Content Placeholder 5" descr="A screenshot of a computer&#10;&#10;Description automatically generated">
            <a:extLst>
              <a:ext uri="{FF2B5EF4-FFF2-40B4-BE49-F238E27FC236}">
                <a16:creationId xmlns:a16="http://schemas.microsoft.com/office/drawing/2014/main" id="{A2EE53BA-DA69-587F-3EE6-711C70E6F9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68073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0D29-9D96-7436-9B6F-6ED17CFCE13F}"/>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sz="3400"/>
              <a:t>Property Listing </a:t>
            </a:r>
          </a:p>
        </p:txBody>
      </p:sp>
      <p:sp>
        <p:nvSpPr>
          <p:cNvPr id="4" name="Text Placeholder 3">
            <a:extLst>
              <a:ext uri="{FF2B5EF4-FFF2-40B4-BE49-F238E27FC236}">
                <a16:creationId xmlns:a16="http://schemas.microsoft.com/office/drawing/2014/main" id="{1613DEF1-0B37-66C3-02B3-549DE0DAF2F6}"/>
              </a:ext>
            </a:extLst>
          </p:cNvPr>
          <p:cNvSpPr>
            <a:spLocks noGrp="1"/>
          </p:cNvSpPr>
          <p:nvPr>
            <p:ph type="body" sz="half" idx="2"/>
          </p:nvPr>
        </p:nvSpPr>
        <p:spPr>
          <a:xfrm>
            <a:off x="913795" y="2096064"/>
            <a:ext cx="5016860" cy="3695136"/>
          </a:xfrm>
        </p:spPr>
        <p:txBody>
          <a:bodyPr vert="horz" lIns="91440" tIns="45720" rIns="91440" bIns="45720" rtlCol="0">
            <a:normAutofit/>
          </a:bodyPr>
          <a:lstStyle/>
          <a:p>
            <a:pPr marL="342900" indent="-228600" algn="l">
              <a:buFont typeface="Arial" panose="020B0604020202020204" pitchFamily="34" charset="0"/>
              <a:buChar char="•"/>
            </a:pPr>
            <a:r>
              <a:rPr lang="en-US" dirty="0"/>
              <a:t>You will only see the current and previous effective year.</a:t>
            </a:r>
            <a:endParaRPr lang="en-US"/>
          </a:p>
          <a:p>
            <a:pPr marL="342900" indent="-228600" algn="l">
              <a:buFont typeface="Arial" panose="020B0604020202020204" pitchFamily="34" charset="0"/>
              <a:buChar char="•"/>
            </a:pPr>
            <a:r>
              <a:rPr lang="en-US" dirty="0"/>
              <a:t>To see more years, just check the box beside “Show All Owner Certifications”</a:t>
            </a:r>
            <a:endParaRPr lang="en-US"/>
          </a:p>
        </p:txBody>
      </p:sp>
      <p:pic>
        <p:nvPicPr>
          <p:cNvPr id="6" name="Content Placeholder 5" descr="A screenshot of a computer&#10;&#10;Description automatically generated">
            <a:extLst>
              <a:ext uri="{FF2B5EF4-FFF2-40B4-BE49-F238E27FC236}">
                <a16:creationId xmlns:a16="http://schemas.microsoft.com/office/drawing/2014/main" id="{F27B6964-78D2-7D82-C890-F6D205EBFD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7257" y="2652545"/>
            <a:ext cx="4833257" cy="2609959"/>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49146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A4AEF-F5A8-8DB6-9DD3-1F6106AFEC88}"/>
              </a:ext>
            </a:extLst>
          </p:cNvPr>
          <p:cNvSpPr>
            <a:spLocks noGrp="1"/>
          </p:cNvSpPr>
          <p:nvPr>
            <p:ph type="title"/>
          </p:nvPr>
        </p:nvSpPr>
        <p:spPr>
          <a:xfrm>
            <a:off x="643467" y="643467"/>
            <a:ext cx="3361498" cy="1267810"/>
          </a:xfrm>
        </p:spPr>
        <p:txBody>
          <a:bodyPr vert="horz" lIns="91440" tIns="45720" rIns="91440" bIns="45720" rtlCol="0" anchor="b">
            <a:normAutofit/>
          </a:bodyPr>
          <a:lstStyle/>
          <a:p>
            <a:pPr algn="l"/>
            <a:r>
              <a:rPr lang="en-US" sz="2400"/>
              <a:t>Property Details</a:t>
            </a:r>
          </a:p>
        </p:txBody>
      </p:sp>
      <p:sp>
        <p:nvSpPr>
          <p:cNvPr id="4" name="Text Placeholder 3">
            <a:extLst>
              <a:ext uri="{FF2B5EF4-FFF2-40B4-BE49-F238E27FC236}">
                <a16:creationId xmlns:a16="http://schemas.microsoft.com/office/drawing/2014/main" id="{3969FD9A-9413-4F8E-DC86-8650765CCBCD}"/>
              </a:ext>
            </a:extLst>
          </p:cNvPr>
          <p:cNvSpPr>
            <a:spLocks noGrp="1"/>
          </p:cNvSpPr>
          <p:nvPr>
            <p:ph type="body" sz="half" idx="2"/>
          </p:nvPr>
        </p:nvSpPr>
        <p:spPr>
          <a:xfrm>
            <a:off x="643467" y="2096063"/>
            <a:ext cx="3361498" cy="4028512"/>
          </a:xfrm>
        </p:spPr>
        <p:txBody>
          <a:bodyPr vert="horz" lIns="91440" tIns="45720" rIns="91440" bIns="45720" rtlCol="0">
            <a:normAutofit/>
          </a:bodyPr>
          <a:lstStyle/>
          <a:p>
            <a:pPr marL="285750" indent="-228600" algn="l">
              <a:buFont typeface="Arial" panose="020B0604020202020204" pitchFamily="34" charset="0"/>
              <a:buChar char="•"/>
            </a:pPr>
            <a:r>
              <a:rPr lang="en-US" sz="1400"/>
              <a:t>See and Create Utility Allowance(s)</a:t>
            </a:r>
          </a:p>
          <a:p>
            <a:pPr marL="285750" indent="-228600" algn="l">
              <a:buFont typeface="Arial" panose="020B0604020202020204" pitchFamily="34" charset="0"/>
              <a:buChar char="•"/>
            </a:pPr>
            <a:r>
              <a:rPr lang="en-US" sz="1400"/>
              <a:t>Import Events</a:t>
            </a:r>
          </a:p>
          <a:p>
            <a:pPr marL="285750" indent="-228600" algn="l">
              <a:buFont typeface="Arial" panose="020B0604020202020204" pitchFamily="34" charset="0"/>
              <a:buChar char="•"/>
            </a:pPr>
            <a:r>
              <a:rPr lang="en-US" sz="1400"/>
              <a:t>Export Events</a:t>
            </a:r>
          </a:p>
          <a:p>
            <a:pPr marL="285750" indent="-228600" algn="l">
              <a:buFont typeface="Arial" panose="020B0604020202020204" pitchFamily="34" charset="0"/>
              <a:buChar char="•"/>
            </a:pPr>
            <a:r>
              <a:rPr lang="en-US" sz="1400"/>
              <a:t>Create Units</a:t>
            </a:r>
          </a:p>
          <a:p>
            <a:pPr marL="285750" indent="-228600" algn="l">
              <a:buFont typeface="Arial" panose="020B0604020202020204" pitchFamily="34" charset="0"/>
              <a:buChar char="•"/>
            </a:pPr>
            <a:r>
              <a:rPr lang="en-US" sz="1400"/>
              <a:t>Enter and Review Tenant Events</a:t>
            </a:r>
          </a:p>
        </p:txBody>
      </p:sp>
      <p:sp>
        <p:nvSpPr>
          <p:cNvPr id="11" name="Rectangle 10">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E0D084B9-931D-7158-A0DA-8419891A47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0931" y="1852461"/>
            <a:ext cx="5895257" cy="3183439"/>
          </a:xfrm>
          <a:prstGeom prst="rect">
            <a:avLst/>
          </a:prstGeom>
        </p:spPr>
      </p:pic>
    </p:spTree>
    <p:extLst>
      <p:ext uri="{BB962C8B-B14F-4D97-AF65-F5344CB8AC3E}">
        <p14:creationId xmlns:p14="http://schemas.microsoft.com/office/powerpoint/2010/main" val="39785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A5E449-B95D-46A6-9234-5477BCBAD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5D0F1-0BB7-0558-E1AB-A60723865937}"/>
              </a:ext>
            </a:extLst>
          </p:cNvPr>
          <p:cNvSpPr>
            <a:spLocks noGrp="1"/>
          </p:cNvSpPr>
          <p:nvPr>
            <p:ph type="title"/>
          </p:nvPr>
        </p:nvSpPr>
        <p:spPr>
          <a:xfrm>
            <a:off x="7859488" y="609600"/>
            <a:ext cx="3408068" cy="1326321"/>
          </a:xfrm>
        </p:spPr>
        <p:txBody>
          <a:bodyPr vert="horz" lIns="91440" tIns="45720" rIns="91440" bIns="45720" rtlCol="0" anchor="ctr">
            <a:normAutofit/>
          </a:bodyPr>
          <a:lstStyle/>
          <a:p>
            <a:r>
              <a:rPr lang="en-US">
                <a:solidFill>
                  <a:srgbClr val="FFFFFF"/>
                </a:solidFill>
              </a:rPr>
              <a:t>Utility Allowances</a:t>
            </a:r>
          </a:p>
        </p:txBody>
      </p:sp>
      <p:sp>
        <p:nvSpPr>
          <p:cNvPr id="13" name="Rectangle 12">
            <a:extLst>
              <a:ext uri="{FF2B5EF4-FFF2-40B4-BE49-F238E27FC236}">
                <a16:creationId xmlns:a16="http://schemas.microsoft.com/office/drawing/2014/main" id="{57B113FE-00ED-4DFD-B853-285DBAE33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omputer&#10;&#10;Description automatically generated">
            <a:extLst>
              <a:ext uri="{FF2B5EF4-FFF2-40B4-BE49-F238E27FC236}">
                <a16:creationId xmlns:a16="http://schemas.microsoft.com/office/drawing/2014/main" id="{255782D4-5AD9-BB8F-C900-C8FAFC11B2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490" y="1828968"/>
            <a:ext cx="5926045" cy="3200065"/>
          </a:xfrm>
          <a:prstGeom prst="rect">
            <a:avLst/>
          </a:prstGeom>
        </p:spPr>
      </p:pic>
      <p:sp>
        <p:nvSpPr>
          <p:cNvPr id="15" name="Rectangle 14">
            <a:extLst>
              <a:ext uri="{FF2B5EF4-FFF2-40B4-BE49-F238E27FC236}">
                <a16:creationId xmlns:a16="http://schemas.microsoft.com/office/drawing/2014/main" id="{08CC676F-74F1-441D-9B51-42C5B87F1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2572B74-15CC-3938-80DE-97A3831E69E0}"/>
              </a:ext>
            </a:extLst>
          </p:cNvPr>
          <p:cNvSpPr>
            <a:spLocks noGrp="1"/>
          </p:cNvSpPr>
          <p:nvPr>
            <p:ph type="body" sz="half" idx="2"/>
          </p:nvPr>
        </p:nvSpPr>
        <p:spPr>
          <a:xfrm>
            <a:off x="7859487" y="2096064"/>
            <a:ext cx="3408070" cy="3962120"/>
          </a:xfrm>
        </p:spPr>
        <p:txBody>
          <a:bodyPr vert="horz" lIns="91440" tIns="45720" rIns="91440" bIns="45720" rtlCol="0">
            <a:normAutofit/>
          </a:bodyPr>
          <a:lstStyle/>
          <a:p>
            <a:pPr indent="-228600" algn="l">
              <a:buFont typeface="Arial" panose="020B0604020202020204" pitchFamily="34" charset="0"/>
              <a:buChar char="•"/>
            </a:pPr>
            <a:r>
              <a:rPr lang="en-US">
                <a:solidFill>
                  <a:srgbClr val="FFFFFF"/>
                </a:solidFill>
              </a:rPr>
              <a:t>This screen shows you what has been created and gives you an option to create the utility allowance by clicking “Add New”.</a:t>
            </a:r>
          </a:p>
        </p:txBody>
      </p:sp>
    </p:spTree>
    <p:extLst>
      <p:ext uri="{BB962C8B-B14F-4D97-AF65-F5344CB8AC3E}">
        <p14:creationId xmlns:p14="http://schemas.microsoft.com/office/powerpoint/2010/main" val="293058361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442</TotalTime>
  <Words>1308</Words>
  <Application>Microsoft Office PowerPoint</Application>
  <PresentationFormat>Widescreen</PresentationFormat>
  <Paragraphs>179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Bookman Old Style</vt:lpstr>
      <vt:lpstr>Calibri</vt:lpstr>
      <vt:lpstr>Rockwell</vt:lpstr>
      <vt:lpstr>Damask</vt:lpstr>
      <vt:lpstr>AHFA Compliance Training for AAHA</vt:lpstr>
      <vt:lpstr>AHFA DMS</vt:lpstr>
      <vt:lpstr>AHFA DMS</vt:lpstr>
      <vt:lpstr>AHFA DMS</vt:lpstr>
      <vt:lpstr>AHFA dMS</vt:lpstr>
      <vt:lpstr>Programs</vt:lpstr>
      <vt:lpstr>Property Listing </vt:lpstr>
      <vt:lpstr>Property Details</vt:lpstr>
      <vt:lpstr>Utility Allowances</vt:lpstr>
      <vt:lpstr>Utility Allowances</vt:lpstr>
      <vt:lpstr>Utility Allowance </vt:lpstr>
      <vt:lpstr>Utility Allowances</vt:lpstr>
      <vt:lpstr>How to create a Unit</vt:lpstr>
      <vt:lpstr>Building Details</vt:lpstr>
      <vt:lpstr>Unit Information</vt:lpstr>
      <vt:lpstr>Staff Unit or Courtesy Officer Unit</vt:lpstr>
      <vt:lpstr>Unit Information</vt:lpstr>
      <vt:lpstr>Unit Information</vt:lpstr>
      <vt:lpstr>Unit Information</vt:lpstr>
      <vt:lpstr>Event Details</vt:lpstr>
      <vt:lpstr>Event Details</vt:lpstr>
      <vt:lpstr>Event Details</vt:lpstr>
      <vt:lpstr>Event details </vt:lpstr>
      <vt:lpstr>Funding Program</vt:lpstr>
      <vt:lpstr>Funding Program</vt:lpstr>
      <vt:lpstr>Funding program</vt:lpstr>
      <vt:lpstr>Event Details</vt:lpstr>
      <vt:lpstr>Import Events</vt:lpstr>
      <vt:lpstr>Finalize Year</vt:lpstr>
      <vt:lpstr>Annual Certification</vt:lpstr>
      <vt:lpstr>Mfcompliance@ahfa.com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AHFA Compliance Training for AAHA</dc:title>
  <dc:creator>Barrett, Cade</dc:creator>
  <cp:lastModifiedBy>Barrett, Cade</cp:lastModifiedBy>
  <cp:revision>15</cp:revision>
  <dcterms:created xsi:type="dcterms:W3CDTF">2023-05-18T20:51:08Z</dcterms:created>
  <dcterms:modified xsi:type="dcterms:W3CDTF">2024-05-20T22:01:13Z</dcterms:modified>
</cp:coreProperties>
</file>