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4" r:id="rId3"/>
    <p:sldId id="265" r:id="rId4"/>
    <p:sldId id="267" r:id="rId5"/>
    <p:sldId id="266" r:id="rId6"/>
    <p:sldId id="263" r:id="rId7"/>
    <p:sldId id="257" r:id="rId8"/>
    <p:sldId id="258" r:id="rId9"/>
    <p:sldId id="259" r:id="rId10"/>
    <p:sldId id="260" r:id="rId11"/>
    <p:sldId id="261" r:id="rId12"/>
    <p:sldId id="262" r:id="rId13"/>
    <p:sldId id="323" r:id="rId14"/>
    <p:sldId id="324" r:id="rId15"/>
    <p:sldId id="325" r:id="rId16"/>
    <p:sldId id="326" r:id="rId17"/>
    <p:sldId id="327" r:id="rId18"/>
    <p:sldId id="328" r:id="rId19"/>
    <p:sldId id="329" r:id="rId20"/>
    <p:sldId id="282" r:id="rId21"/>
    <p:sldId id="301" r:id="rId22"/>
    <p:sldId id="302" r:id="rId23"/>
    <p:sldId id="303" r:id="rId24"/>
    <p:sldId id="304" r:id="rId25"/>
    <p:sldId id="306" r:id="rId26"/>
    <p:sldId id="268" r:id="rId27"/>
    <p:sldId id="269" r:id="rId28"/>
    <p:sldId id="270" r:id="rId29"/>
    <p:sldId id="271" r:id="rId30"/>
    <p:sldId id="272" r:id="rId31"/>
    <p:sldId id="273" r:id="rId32"/>
    <p:sldId id="274" r:id="rId33"/>
    <p:sldId id="275" r:id="rId34"/>
    <p:sldId id="276" r:id="rId35"/>
    <p:sldId id="277" r:id="rId36"/>
    <p:sldId id="283" r:id="rId37"/>
    <p:sldId id="279" r:id="rId38"/>
    <p:sldId id="280" r:id="rId39"/>
    <p:sldId id="281" r:id="rId40"/>
    <p:sldId id="284" r:id="rId41"/>
    <p:sldId id="285" r:id="rId42"/>
    <p:sldId id="286" r:id="rId43"/>
    <p:sldId id="287" r:id="rId44"/>
    <p:sldId id="288" r:id="rId45"/>
    <p:sldId id="289" r:id="rId46"/>
    <p:sldId id="290" r:id="rId47"/>
    <p:sldId id="291" r:id="rId48"/>
    <p:sldId id="292" r:id="rId49"/>
    <p:sldId id="293" r:id="rId50"/>
    <p:sldId id="294" r:id="rId51"/>
    <p:sldId id="295" r:id="rId52"/>
    <p:sldId id="296" r:id="rId53"/>
    <p:sldId id="297" r:id="rId54"/>
    <p:sldId id="298" r:id="rId55"/>
    <p:sldId id="299" r:id="rId56"/>
    <p:sldId id="300" r:id="rId57"/>
    <p:sldId id="307" r:id="rId58"/>
    <p:sldId id="308" r:id="rId59"/>
    <p:sldId id="309" r:id="rId60"/>
    <p:sldId id="321" r:id="rId61"/>
    <p:sldId id="310" r:id="rId62"/>
    <p:sldId id="311" r:id="rId63"/>
    <p:sldId id="312" r:id="rId64"/>
    <p:sldId id="313" r:id="rId65"/>
    <p:sldId id="314" r:id="rId66"/>
    <p:sldId id="315" r:id="rId67"/>
    <p:sldId id="316" r:id="rId68"/>
    <p:sldId id="317" r:id="rId69"/>
    <p:sldId id="318" r:id="rId70"/>
    <p:sldId id="319" r:id="rId71"/>
    <p:sldId id="320" r:id="rId72"/>
    <p:sldId id="322" r:id="rId7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0D4B88F-E735-3DCA-CC8A-A2CEBDB72501}" name="Barrett, Cade" initials="CB" userId="S::cbarrett@ahfa.com::c8fff44e-6736-4a8e-b979-27734d98eb55"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5" d="100"/>
          <a:sy n="105" d="100"/>
        </p:scale>
        <p:origin x="83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diagrams/_rels/data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9.svg"/><Relationship Id="rId1" Type="http://schemas.openxmlformats.org/officeDocument/2006/relationships/image" Target="../media/image18.png"/><Relationship Id="rId4" Type="http://schemas.openxmlformats.org/officeDocument/2006/relationships/image" Target="../media/image24.svg"/></Relationships>
</file>

<file path=ppt/diagrams/_rels/data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4" Type="http://schemas.openxmlformats.org/officeDocument/2006/relationships/image" Target="../media/image21.svg"/></Relationships>
</file>

<file path=ppt/diagrams/_rels/drawing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9.svg"/><Relationship Id="rId1" Type="http://schemas.openxmlformats.org/officeDocument/2006/relationships/image" Target="../media/image18.png"/><Relationship Id="rId4" Type="http://schemas.openxmlformats.org/officeDocument/2006/relationships/image" Target="../media/image24.svg"/></Relationships>
</file>

<file path=ppt/diagrams/_rels/drawing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4" Type="http://schemas.openxmlformats.org/officeDocument/2006/relationships/image" Target="../media/image21.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7C9BFE38-201B-4036-A095-BFB36A520CD9}"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14E4992D-92D3-4972-8A81-1972B0966481}">
      <dgm:prSet/>
      <dgm:spPr/>
      <dgm:t>
        <a:bodyPr/>
        <a:lstStyle/>
        <a:p>
          <a:r>
            <a:rPr lang="en-US" b="0" i="0" baseline="0"/>
            <a:t>Income that has a discrete end date and will not be repeated beyond the coming year during the family’s upcoming annual reexamination period will be excluded from a family’s annual income as nonrecurring income. </a:t>
          </a:r>
          <a:endParaRPr lang="en-US"/>
        </a:p>
      </dgm:t>
    </dgm:pt>
    <dgm:pt modelId="{2B74DC3D-E1A3-47CC-87C0-B5488963DA4A}" type="parTrans" cxnId="{C107F3C3-0DA4-4A61-AEBE-9A5AFB10286E}">
      <dgm:prSet/>
      <dgm:spPr/>
      <dgm:t>
        <a:bodyPr/>
        <a:lstStyle/>
        <a:p>
          <a:endParaRPr lang="en-US"/>
        </a:p>
      </dgm:t>
    </dgm:pt>
    <dgm:pt modelId="{B2E63446-0FD7-4B63-8EE8-DFB338A825AA}" type="sibTrans" cxnId="{C107F3C3-0DA4-4A61-AEBE-9A5AFB10286E}">
      <dgm:prSet/>
      <dgm:spPr/>
      <dgm:t>
        <a:bodyPr/>
        <a:lstStyle/>
        <a:p>
          <a:endParaRPr lang="en-US"/>
        </a:p>
      </dgm:t>
    </dgm:pt>
    <dgm:pt modelId="{60678E8F-29F0-438D-97FE-F5A6933F2D66}">
      <dgm:prSet/>
      <dgm:spPr/>
      <dgm:t>
        <a:bodyPr/>
        <a:lstStyle/>
        <a:p>
          <a:r>
            <a:rPr lang="en-US" b="0" i="0" baseline="0"/>
            <a:t>This does not include unemployment income and other types of periodic payments that are received at regular intervals (such as weekly, monthly, or yearly) for a period of greater than one year that can be extended. </a:t>
          </a:r>
          <a:endParaRPr lang="en-US"/>
        </a:p>
      </dgm:t>
    </dgm:pt>
    <dgm:pt modelId="{9C9FCDC3-46D6-40F9-A0D6-A4B3101A608C}" type="parTrans" cxnId="{AF1B55FE-23FF-4767-9BDE-A01BCE0E7175}">
      <dgm:prSet/>
      <dgm:spPr/>
      <dgm:t>
        <a:bodyPr/>
        <a:lstStyle/>
        <a:p>
          <a:endParaRPr lang="en-US"/>
        </a:p>
      </dgm:t>
    </dgm:pt>
    <dgm:pt modelId="{EE1E80E3-5864-4814-8297-A3C1DC938B1B}" type="sibTrans" cxnId="{AF1B55FE-23FF-4767-9BDE-A01BCE0E7175}">
      <dgm:prSet/>
      <dgm:spPr/>
      <dgm:t>
        <a:bodyPr/>
        <a:lstStyle/>
        <a:p>
          <a:endParaRPr lang="en-US"/>
        </a:p>
      </dgm:t>
    </dgm:pt>
    <dgm:pt modelId="{C3488A19-9398-40AD-A77B-A67C8CC1913D}">
      <dgm:prSet/>
      <dgm:spPr/>
      <dgm:t>
        <a:bodyPr/>
        <a:lstStyle/>
        <a:p>
          <a:r>
            <a:rPr lang="en-US" b="0" i="0" baseline="0"/>
            <a:t>Income amounts excluded under this category may include, but are not limited to, nonrecurring payments made to the family or to a third party on behalf of the family to assist with utilities, eviction prevention, security deposits to secure housing, payments for participation in research studies depending on the duration, and general one-time payments received by or on behalf of the family. </a:t>
          </a:r>
          <a:endParaRPr lang="en-US"/>
        </a:p>
      </dgm:t>
    </dgm:pt>
    <dgm:pt modelId="{5F0C11B3-3EB9-490E-B2A7-ABF18BAB00FD}" type="parTrans" cxnId="{ACFBFE00-AB09-4623-9909-B5781FF9826A}">
      <dgm:prSet/>
      <dgm:spPr/>
      <dgm:t>
        <a:bodyPr/>
        <a:lstStyle/>
        <a:p>
          <a:endParaRPr lang="en-US"/>
        </a:p>
      </dgm:t>
    </dgm:pt>
    <dgm:pt modelId="{370166FF-37DA-44D9-B802-F5AD8B078F61}" type="sibTrans" cxnId="{ACFBFE00-AB09-4623-9909-B5781FF9826A}">
      <dgm:prSet/>
      <dgm:spPr/>
      <dgm:t>
        <a:bodyPr/>
        <a:lstStyle/>
        <a:p>
          <a:endParaRPr lang="en-US"/>
        </a:p>
      </dgm:t>
    </dgm:pt>
    <dgm:pt modelId="{2414FCCF-09B3-4E6F-B211-96A806C1CDE1}" type="pres">
      <dgm:prSet presAssocID="{7C9BFE38-201B-4036-A095-BFB36A520CD9}" presName="linear" presStyleCnt="0">
        <dgm:presLayoutVars>
          <dgm:animLvl val="lvl"/>
          <dgm:resizeHandles val="exact"/>
        </dgm:presLayoutVars>
      </dgm:prSet>
      <dgm:spPr/>
    </dgm:pt>
    <dgm:pt modelId="{BE5D64A8-8F06-4E67-80CD-E393D6C38413}" type="pres">
      <dgm:prSet presAssocID="{14E4992D-92D3-4972-8A81-1972B0966481}" presName="parentText" presStyleLbl="node1" presStyleIdx="0" presStyleCnt="3">
        <dgm:presLayoutVars>
          <dgm:chMax val="0"/>
          <dgm:bulletEnabled val="1"/>
        </dgm:presLayoutVars>
      </dgm:prSet>
      <dgm:spPr/>
    </dgm:pt>
    <dgm:pt modelId="{3E4E0283-BE1A-4288-94BA-176B3BD40F08}" type="pres">
      <dgm:prSet presAssocID="{B2E63446-0FD7-4B63-8EE8-DFB338A825AA}" presName="spacer" presStyleCnt="0"/>
      <dgm:spPr/>
    </dgm:pt>
    <dgm:pt modelId="{263EA2E6-B928-443C-B561-E1CF8A99549A}" type="pres">
      <dgm:prSet presAssocID="{60678E8F-29F0-438D-97FE-F5A6933F2D66}" presName="parentText" presStyleLbl="node1" presStyleIdx="1" presStyleCnt="3">
        <dgm:presLayoutVars>
          <dgm:chMax val="0"/>
          <dgm:bulletEnabled val="1"/>
        </dgm:presLayoutVars>
      </dgm:prSet>
      <dgm:spPr/>
    </dgm:pt>
    <dgm:pt modelId="{6EDF2E72-B085-4E55-87E0-A02F2E5CE2A0}" type="pres">
      <dgm:prSet presAssocID="{EE1E80E3-5864-4814-8297-A3C1DC938B1B}" presName="spacer" presStyleCnt="0"/>
      <dgm:spPr/>
    </dgm:pt>
    <dgm:pt modelId="{99F21AA0-F5AC-44BB-A7EE-45D4AB9CF693}" type="pres">
      <dgm:prSet presAssocID="{C3488A19-9398-40AD-A77B-A67C8CC1913D}" presName="parentText" presStyleLbl="node1" presStyleIdx="2" presStyleCnt="3">
        <dgm:presLayoutVars>
          <dgm:chMax val="0"/>
          <dgm:bulletEnabled val="1"/>
        </dgm:presLayoutVars>
      </dgm:prSet>
      <dgm:spPr/>
    </dgm:pt>
  </dgm:ptLst>
  <dgm:cxnLst>
    <dgm:cxn modelId="{ACFBFE00-AB09-4623-9909-B5781FF9826A}" srcId="{7C9BFE38-201B-4036-A095-BFB36A520CD9}" destId="{C3488A19-9398-40AD-A77B-A67C8CC1913D}" srcOrd="2" destOrd="0" parTransId="{5F0C11B3-3EB9-490E-B2A7-ABF18BAB00FD}" sibTransId="{370166FF-37DA-44D9-B802-F5AD8B078F61}"/>
    <dgm:cxn modelId="{AFDED157-91E1-430E-976E-6A8F1312C2AC}" type="presOf" srcId="{60678E8F-29F0-438D-97FE-F5A6933F2D66}" destId="{263EA2E6-B928-443C-B561-E1CF8A99549A}" srcOrd="0" destOrd="0" presId="urn:microsoft.com/office/officeart/2005/8/layout/vList2"/>
    <dgm:cxn modelId="{85D5A188-20A3-4694-BD09-74CB51B9D6FD}" type="presOf" srcId="{7C9BFE38-201B-4036-A095-BFB36A520CD9}" destId="{2414FCCF-09B3-4E6F-B211-96A806C1CDE1}" srcOrd="0" destOrd="0" presId="urn:microsoft.com/office/officeart/2005/8/layout/vList2"/>
    <dgm:cxn modelId="{521DFAA5-FD62-48C4-8808-3A907428EA9C}" type="presOf" srcId="{14E4992D-92D3-4972-8A81-1972B0966481}" destId="{BE5D64A8-8F06-4E67-80CD-E393D6C38413}" srcOrd="0" destOrd="0" presId="urn:microsoft.com/office/officeart/2005/8/layout/vList2"/>
    <dgm:cxn modelId="{C107F3C3-0DA4-4A61-AEBE-9A5AFB10286E}" srcId="{7C9BFE38-201B-4036-A095-BFB36A520CD9}" destId="{14E4992D-92D3-4972-8A81-1972B0966481}" srcOrd="0" destOrd="0" parTransId="{2B74DC3D-E1A3-47CC-87C0-B5488963DA4A}" sibTransId="{B2E63446-0FD7-4B63-8EE8-DFB338A825AA}"/>
    <dgm:cxn modelId="{6F2BEBD0-8028-49E5-AC45-126F3DD2D57E}" type="presOf" srcId="{C3488A19-9398-40AD-A77B-A67C8CC1913D}" destId="{99F21AA0-F5AC-44BB-A7EE-45D4AB9CF693}" srcOrd="0" destOrd="0" presId="urn:microsoft.com/office/officeart/2005/8/layout/vList2"/>
    <dgm:cxn modelId="{AF1B55FE-23FF-4767-9BDE-A01BCE0E7175}" srcId="{7C9BFE38-201B-4036-A095-BFB36A520CD9}" destId="{60678E8F-29F0-438D-97FE-F5A6933F2D66}" srcOrd="1" destOrd="0" parTransId="{9C9FCDC3-46D6-40F9-A0D6-A4B3101A608C}" sibTransId="{EE1E80E3-5864-4814-8297-A3C1DC938B1B}"/>
    <dgm:cxn modelId="{816B28C4-C17A-43DF-97DD-6D055BE2A591}" type="presParOf" srcId="{2414FCCF-09B3-4E6F-B211-96A806C1CDE1}" destId="{BE5D64A8-8F06-4E67-80CD-E393D6C38413}" srcOrd="0" destOrd="0" presId="urn:microsoft.com/office/officeart/2005/8/layout/vList2"/>
    <dgm:cxn modelId="{0DDE446F-8EF0-4F4F-8190-AA1A97FF8D91}" type="presParOf" srcId="{2414FCCF-09B3-4E6F-B211-96A806C1CDE1}" destId="{3E4E0283-BE1A-4288-94BA-176B3BD40F08}" srcOrd="1" destOrd="0" presId="urn:microsoft.com/office/officeart/2005/8/layout/vList2"/>
    <dgm:cxn modelId="{32249466-5EF9-4514-B3E9-605B34A7E788}" type="presParOf" srcId="{2414FCCF-09B3-4E6F-B211-96A806C1CDE1}" destId="{263EA2E6-B928-443C-B561-E1CF8A99549A}" srcOrd="2" destOrd="0" presId="urn:microsoft.com/office/officeart/2005/8/layout/vList2"/>
    <dgm:cxn modelId="{74805C90-5399-4F63-9D25-8930A1662393}" type="presParOf" srcId="{2414FCCF-09B3-4E6F-B211-96A806C1CDE1}" destId="{6EDF2E72-B085-4E55-87E0-A02F2E5CE2A0}" srcOrd="3" destOrd="0" presId="urn:microsoft.com/office/officeart/2005/8/layout/vList2"/>
    <dgm:cxn modelId="{05C5D4F6-651C-40D9-B1D2-26EE0F704D57}" type="presParOf" srcId="{2414FCCF-09B3-4E6F-B211-96A806C1CDE1}" destId="{99F21AA0-F5AC-44BB-A7EE-45D4AB9CF693}"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797AFCE-1F36-4AAB-8683-3B1A0FC82707}" type="doc">
      <dgm:prSet loTypeId="urn:microsoft.com/office/officeart/2008/layout/LinedList" loCatId="list" qsTypeId="urn:microsoft.com/office/officeart/2005/8/quickstyle/simple1" qsCatId="simple" csTypeId="urn:microsoft.com/office/officeart/2005/8/colors/accent4_2" csCatId="accent4"/>
      <dgm:spPr/>
      <dgm:t>
        <a:bodyPr/>
        <a:lstStyle/>
        <a:p>
          <a:endParaRPr lang="en-US"/>
        </a:p>
      </dgm:t>
    </dgm:pt>
    <dgm:pt modelId="{03E7A8F1-EC20-4D98-8F1D-D3579E96CC37}">
      <dgm:prSet/>
      <dgm:spPr/>
      <dgm:t>
        <a:bodyPr/>
        <a:lstStyle/>
        <a:p>
          <a:r>
            <a:rPr lang="en-US" b="0" i="0" baseline="0"/>
            <a:t>Step 2: Determine amount of student financial assistance to include in income. </a:t>
          </a:r>
          <a:endParaRPr lang="en-US"/>
        </a:p>
      </dgm:t>
    </dgm:pt>
    <dgm:pt modelId="{E66894EA-9DD5-48B4-B518-9E554BC51B46}" type="parTrans" cxnId="{B8A32C61-BC00-4B4E-8211-9A6A76ED8E5F}">
      <dgm:prSet/>
      <dgm:spPr/>
      <dgm:t>
        <a:bodyPr/>
        <a:lstStyle/>
        <a:p>
          <a:endParaRPr lang="en-US"/>
        </a:p>
      </dgm:t>
    </dgm:pt>
    <dgm:pt modelId="{44164C1E-10A8-48FF-81F3-288CA05E5BEF}" type="sibTrans" cxnId="{B8A32C61-BC00-4B4E-8211-9A6A76ED8E5F}">
      <dgm:prSet/>
      <dgm:spPr/>
      <dgm:t>
        <a:bodyPr/>
        <a:lstStyle/>
        <a:p>
          <a:endParaRPr lang="en-US"/>
        </a:p>
      </dgm:t>
    </dgm:pt>
    <dgm:pt modelId="{5286EFEF-EF64-42A7-AF1D-5A63C0DE62F7}">
      <dgm:prSet/>
      <dgm:spPr/>
      <dgm:t>
        <a:bodyPr/>
        <a:lstStyle/>
        <a:p>
          <a:r>
            <a:rPr lang="en-US" b="0" i="0" baseline="0"/>
            <a:t>$500 (other student financial assistance received) </a:t>
          </a:r>
          <a:r>
            <a:rPr lang="en-US" b="1" i="0" baseline="0"/>
            <a:t>minus </a:t>
          </a:r>
          <a:r>
            <a:rPr lang="en-US" b="0" i="0" baseline="0"/>
            <a:t>$1,000 (amount of actual covered costs exceeding section 479B assistance) </a:t>
          </a:r>
          <a:r>
            <a:rPr lang="en-US" b="1" i="0" baseline="0"/>
            <a:t>equals </a:t>
          </a:r>
          <a:r>
            <a:rPr lang="en-US" b="0" i="0" baseline="0"/>
            <a:t>–$500 (if negative, then use $0) 	</a:t>
          </a:r>
          <a:endParaRPr lang="en-US"/>
        </a:p>
      </dgm:t>
    </dgm:pt>
    <dgm:pt modelId="{4396F9AC-D5AE-4134-B098-126647999D30}" type="parTrans" cxnId="{ED8171E9-28F1-42BA-A06E-8FF4C08D96C8}">
      <dgm:prSet/>
      <dgm:spPr/>
      <dgm:t>
        <a:bodyPr/>
        <a:lstStyle/>
        <a:p>
          <a:endParaRPr lang="en-US"/>
        </a:p>
      </dgm:t>
    </dgm:pt>
    <dgm:pt modelId="{1E3B6437-63CD-4941-BE5F-B11FE9EEDDE3}" type="sibTrans" cxnId="{ED8171E9-28F1-42BA-A06E-8FF4C08D96C8}">
      <dgm:prSet/>
      <dgm:spPr/>
      <dgm:t>
        <a:bodyPr/>
        <a:lstStyle/>
        <a:p>
          <a:endParaRPr lang="en-US"/>
        </a:p>
      </dgm:t>
    </dgm:pt>
    <dgm:pt modelId="{F05014C9-C58A-4677-8C2C-DF1CCD5C1713}" type="pres">
      <dgm:prSet presAssocID="{F797AFCE-1F36-4AAB-8683-3B1A0FC82707}" presName="vert0" presStyleCnt="0">
        <dgm:presLayoutVars>
          <dgm:dir/>
          <dgm:animOne val="branch"/>
          <dgm:animLvl val="lvl"/>
        </dgm:presLayoutVars>
      </dgm:prSet>
      <dgm:spPr/>
    </dgm:pt>
    <dgm:pt modelId="{5CCAF317-AC9E-4A44-8D6F-4885284174B7}" type="pres">
      <dgm:prSet presAssocID="{03E7A8F1-EC20-4D98-8F1D-D3579E96CC37}" presName="thickLine" presStyleLbl="alignNode1" presStyleIdx="0" presStyleCnt="2"/>
      <dgm:spPr/>
    </dgm:pt>
    <dgm:pt modelId="{9D594D83-87CC-42C9-A6FA-4660F2477299}" type="pres">
      <dgm:prSet presAssocID="{03E7A8F1-EC20-4D98-8F1D-D3579E96CC37}" presName="horz1" presStyleCnt="0"/>
      <dgm:spPr/>
    </dgm:pt>
    <dgm:pt modelId="{850694C3-77D2-4F74-A194-076D837BCBA2}" type="pres">
      <dgm:prSet presAssocID="{03E7A8F1-EC20-4D98-8F1D-D3579E96CC37}" presName="tx1" presStyleLbl="revTx" presStyleIdx="0" presStyleCnt="2"/>
      <dgm:spPr/>
    </dgm:pt>
    <dgm:pt modelId="{3360C499-F3A7-4942-BAD4-B249A9DB3849}" type="pres">
      <dgm:prSet presAssocID="{03E7A8F1-EC20-4D98-8F1D-D3579E96CC37}" presName="vert1" presStyleCnt="0"/>
      <dgm:spPr/>
    </dgm:pt>
    <dgm:pt modelId="{ECA0D010-C428-4536-8F82-76E5612AFCE4}" type="pres">
      <dgm:prSet presAssocID="{5286EFEF-EF64-42A7-AF1D-5A63C0DE62F7}" presName="thickLine" presStyleLbl="alignNode1" presStyleIdx="1" presStyleCnt="2"/>
      <dgm:spPr/>
    </dgm:pt>
    <dgm:pt modelId="{66DB77CE-B7BF-459B-8C0B-3AB5684A91EC}" type="pres">
      <dgm:prSet presAssocID="{5286EFEF-EF64-42A7-AF1D-5A63C0DE62F7}" presName="horz1" presStyleCnt="0"/>
      <dgm:spPr/>
    </dgm:pt>
    <dgm:pt modelId="{7D9F04BB-1D73-44E1-AD79-D9E7BB9CEDA0}" type="pres">
      <dgm:prSet presAssocID="{5286EFEF-EF64-42A7-AF1D-5A63C0DE62F7}" presName="tx1" presStyleLbl="revTx" presStyleIdx="1" presStyleCnt="2"/>
      <dgm:spPr/>
    </dgm:pt>
    <dgm:pt modelId="{E5E7B18B-9BFB-40CA-A948-62D8D92CAA56}" type="pres">
      <dgm:prSet presAssocID="{5286EFEF-EF64-42A7-AF1D-5A63C0DE62F7}" presName="vert1" presStyleCnt="0"/>
      <dgm:spPr/>
    </dgm:pt>
  </dgm:ptLst>
  <dgm:cxnLst>
    <dgm:cxn modelId="{198E8937-D93D-4CFA-99C4-CDD3C94F625C}" type="presOf" srcId="{5286EFEF-EF64-42A7-AF1D-5A63C0DE62F7}" destId="{7D9F04BB-1D73-44E1-AD79-D9E7BB9CEDA0}" srcOrd="0" destOrd="0" presId="urn:microsoft.com/office/officeart/2008/layout/LinedList"/>
    <dgm:cxn modelId="{B8A32C61-BC00-4B4E-8211-9A6A76ED8E5F}" srcId="{F797AFCE-1F36-4AAB-8683-3B1A0FC82707}" destId="{03E7A8F1-EC20-4D98-8F1D-D3579E96CC37}" srcOrd="0" destOrd="0" parTransId="{E66894EA-9DD5-48B4-B518-9E554BC51B46}" sibTransId="{44164C1E-10A8-48FF-81F3-288CA05E5BEF}"/>
    <dgm:cxn modelId="{ED8171E9-28F1-42BA-A06E-8FF4C08D96C8}" srcId="{F797AFCE-1F36-4AAB-8683-3B1A0FC82707}" destId="{5286EFEF-EF64-42A7-AF1D-5A63C0DE62F7}" srcOrd="1" destOrd="0" parTransId="{4396F9AC-D5AE-4134-B098-126647999D30}" sibTransId="{1E3B6437-63CD-4941-BE5F-B11FE9EEDDE3}"/>
    <dgm:cxn modelId="{E5EBE3F0-9A98-4726-8AB6-361C087AD902}" type="presOf" srcId="{03E7A8F1-EC20-4D98-8F1D-D3579E96CC37}" destId="{850694C3-77D2-4F74-A194-076D837BCBA2}" srcOrd="0" destOrd="0" presId="urn:microsoft.com/office/officeart/2008/layout/LinedList"/>
    <dgm:cxn modelId="{092031FF-DD5C-4578-B3E5-E5DF860BD878}" type="presOf" srcId="{F797AFCE-1F36-4AAB-8683-3B1A0FC82707}" destId="{F05014C9-C58A-4677-8C2C-DF1CCD5C1713}" srcOrd="0" destOrd="0" presId="urn:microsoft.com/office/officeart/2008/layout/LinedList"/>
    <dgm:cxn modelId="{14E73EA0-2823-4CF7-8A7B-106AC1572D0F}" type="presParOf" srcId="{F05014C9-C58A-4677-8C2C-DF1CCD5C1713}" destId="{5CCAF317-AC9E-4A44-8D6F-4885284174B7}" srcOrd="0" destOrd="0" presId="urn:microsoft.com/office/officeart/2008/layout/LinedList"/>
    <dgm:cxn modelId="{B8246F20-D0F8-4463-810D-5CA4FA29CF1A}" type="presParOf" srcId="{F05014C9-C58A-4677-8C2C-DF1CCD5C1713}" destId="{9D594D83-87CC-42C9-A6FA-4660F2477299}" srcOrd="1" destOrd="0" presId="urn:microsoft.com/office/officeart/2008/layout/LinedList"/>
    <dgm:cxn modelId="{40BCAEA9-9792-4751-9781-8538CE940BF1}" type="presParOf" srcId="{9D594D83-87CC-42C9-A6FA-4660F2477299}" destId="{850694C3-77D2-4F74-A194-076D837BCBA2}" srcOrd="0" destOrd="0" presId="urn:microsoft.com/office/officeart/2008/layout/LinedList"/>
    <dgm:cxn modelId="{7C07A4A9-4847-4971-9C36-2EE76BF82E04}" type="presParOf" srcId="{9D594D83-87CC-42C9-A6FA-4660F2477299}" destId="{3360C499-F3A7-4942-BAD4-B249A9DB3849}" srcOrd="1" destOrd="0" presId="urn:microsoft.com/office/officeart/2008/layout/LinedList"/>
    <dgm:cxn modelId="{DB5DEFD5-F6C1-445C-8A44-771A72C786CA}" type="presParOf" srcId="{F05014C9-C58A-4677-8C2C-DF1CCD5C1713}" destId="{ECA0D010-C428-4536-8F82-76E5612AFCE4}" srcOrd="2" destOrd="0" presId="urn:microsoft.com/office/officeart/2008/layout/LinedList"/>
    <dgm:cxn modelId="{0D357F96-523C-44B5-A87E-2425E34F0A29}" type="presParOf" srcId="{F05014C9-C58A-4677-8C2C-DF1CCD5C1713}" destId="{66DB77CE-B7BF-459B-8C0B-3AB5684A91EC}" srcOrd="3" destOrd="0" presId="urn:microsoft.com/office/officeart/2008/layout/LinedList"/>
    <dgm:cxn modelId="{34609247-1FFF-4A01-BC4B-6DEC25081C7C}" type="presParOf" srcId="{66DB77CE-B7BF-459B-8C0B-3AB5684A91EC}" destId="{7D9F04BB-1D73-44E1-AD79-D9E7BB9CEDA0}" srcOrd="0" destOrd="0" presId="urn:microsoft.com/office/officeart/2008/layout/LinedList"/>
    <dgm:cxn modelId="{E5AB02AF-31EF-4287-B981-79C617C0DA5B}" type="presParOf" srcId="{66DB77CE-B7BF-459B-8C0B-3AB5684A91EC}" destId="{E5E7B18B-9BFB-40CA-A948-62D8D92CAA56}"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1B1DF79-E5A6-45A5-9567-2F99C6D77CF7}" type="doc">
      <dgm:prSet loTypeId="urn:microsoft.com/office/officeart/2008/layout/LinedList" loCatId="list" qsTypeId="urn:microsoft.com/office/officeart/2005/8/quickstyle/simple1" qsCatId="simple" csTypeId="urn:microsoft.com/office/officeart/2005/8/colors/accent4_2" csCatId="accent4"/>
      <dgm:spPr/>
      <dgm:t>
        <a:bodyPr/>
        <a:lstStyle/>
        <a:p>
          <a:endParaRPr lang="en-US"/>
        </a:p>
      </dgm:t>
    </dgm:pt>
    <dgm:pt modelId="{369DEDAB-826D-4AE2-A533-A6474B2C5DE4}">
      <dgm:prSet/>
      <dgm:spPr/>
      <dgm:t>
        <a:bodyPr/>
        <a:lstStyle/>
        <a:p>
          <a:r>
            <a:rPr lang="en-US" b="0" i="0" baseline="0"/>
            <a:t>The amount of student financial assistance received by Sarah is less than her actual covered costs after deducting assistance received under 479B of the HEA and other student financial assistance received, therefore there is no student financial assistance to include in income. </a:t>
          </a:r>
          <a:endParaRPr lang="en-US"/>
        </a:p>
      </dgm:t>
    </dgm:pt>
    <dgm:pt modelId="{0F7DA4D0-4EBB-419D-A0B7-096C521AB071}" type="parTrans" cxnId="{1E656E59-8919-430A-BF9B-F6384BC7326D}">
      <dgm:prSet/>
      <dgm:spPr/>
      <dgm:t>
        <a:bodyPr/>
        <a:lstStyle/>
        <a:p>
          <a:endParaRPr lang="en-US"/>
        </a:p>
      </dgm:t>
    </dgm:pt>
    <dgm:pt modelId="{A29401E5-2446-45AB-A6D2-34B03C70A736}" type="sibTrans" cxnId="{1E656E59-8919-430A-BF9B-F6384BC7326D}">
      <dgm:prSet/>
      <dgm:spPr/>
      <dgm:t>
        <a:bodyPr/>
        <a:lstStyle/>
        <a:p>
          <a:endParaRPr lang="en-US"/>
        </a:p>
      </dgm:t>
    </dgm:pt>
    <dgm:pt modelId="{937177DA-2FD1-464A-A1CB-F2F1692442FD}">
      <dgm:prSet/>
      <dgm:spPr/>
      <dgm:t>
        <a:bodyPr/>
        <a:lstStyle/>
        <a:p>
          <a:r>
            <a:rPr lang="en-US" b="0" i="0" baseline="0"/>
            <a:t>Amount of student financial assistance included in Sarah’s income: $0 	</a:t>
          </a:r>
          <a:endParaRPr lang="en-US"/>
        </a:p>
      </dgm:t>
    </dgm:pt>
    <dgm:pt modelId="{D5E6E55E-41C0-43A3-A5D4-A5FBA36FDFCB}" type="parTrans" cxnId="{A03F7F7F-E68D-4112-BAF9-C7E75983DF08}">
      <dgm:prSet/>
      <dgm:spPr/>
      <dgm:t>
        <a:bodyPr/>
        <a:lstStyle/>
        <a:p>
          <a:endParaRPr lang="en-US"/>
        </a:p>
      </dgm:t>
    </dgm:pt>
    <dgm:pt modelId="{520DCDAB-0F1F-4CA6-8044-E3CF4F57C533}" type="sibTrans" cxnId="{A03F7F7F-E68D-4112-BAF9-C7E75983DF08}">
      <dgm:prSet/>
      <dgm:spPr/>
      <dgm:t>
        <a:bodyPr/>
        <a:lstStyle/>
        <a:p>
          <a:endParaRPr lang="en-US"/>
        </a:p>
      </dgm:t>
    </dgm:pt>
    <dgm:pt modelId="{928B197F-4B1A-421F-99F9-69C31009239A}" type="pres">
      <dgm:prSet presAssocID="{E1B1DF79-E5A6-45A5-9567-2F99C6D77CF7}" presName="vert0" presStyleCnt="0">
        <dgm:presLayoutVars>
          <dgm:dir/>
          <dgm:animOne val="branch"/>
          <dgm:animLvl val="lvl"/>
        </dgm:presLayoutVars>
      </dgm:prSet>
      <dgm:spPr/>
    </dgm:pt>
    <dgm:pt modelId="{AA06DCDE-9F0C-4208-AC4A-DCBA4CF71509}" type="pres">
      <dgm:prSet presAssocID="{369DEDAB-826D-4AE2-A533-A6474B2C5DE4}" presName="thickLine" presStyleLbl="alignNode1" presStyleIdx="0" presStyleCnt="2"/>
      <dgm:spPr/>
    </dgm:pt>
    <dgm:pt modelId="{35CAF199-2B69-46F2-870D-4FC310AE4270}" type="pres">
      <dgm:prSet presAssocID="{369DEDAB-826D-4AE2-A533-A6474B2C5DE4}" presName="horz1" presStyleCnt="0"/>
      <dgm:spPr/>
    </dgm:pt>
    <dgm:pt modelId="{852B731F-0E37-421D-96C3-0F86F1F96127}" type="pres">
      <dgm:prSet presAssocID="{369DEDAB-826D-4AE2-A533-A6474B2C5DE4}" presName="tx1" presStyleLbl="revTx" presStyleIdx="0" presStyleCnt="2"/>
      <dgm:spPr/>
    </dgm:pt>
    <dgm:pt modelId="{890DAC68-DE55-422D-9530-0CC5A01A002C}" type="pres">
      <dgm:prSet presAssocID="{369DEDAB-826D-4AE2-A533-A6474B2C5DE4}" presName="vert1" presStyleCnt="0"/>
      <dgm:spPr/>
    </dgm:pt>
    <dgm:pt modelId="{A08EEF11-2A58-49FD-8585-0F1A320B107E}" type="pres">
      <dgm:prSet presAssocID="{937177DA-2FD1-464A-A1CB-F2F1692442FD}" presName="thickLine" presStyleLbl="alignNode1" presStyleIdx="1" presStyleCnt="2"/>
      <dgm:spPr/>
    </dgm:pt>
    <dgm:pt modelId="{794F6FBC-C54C-424F-84D6-88F4DD327067}" type="pres">
      <dgm:prSet presAssocID="{937177DA-2FD1-464A-A1CB-F2F1692442FD}" presName="horz1" presStyleCnt="0"/>
      <dgm:spPr/>
    </dgm:pt>
    <dgm:pt modelId="{2A1DB47D-27D4-46DD-B9A3-8B775308BEBF}" type="pres">
      <dgm:prSet presAssocID="{937177DA-2FD1-464A-A1CB-F2F1692442FD}" presName="tx1" presStyleLbl="revTx" presStyleIdx="1" presStyleCnt="2"/>
      <dgm:spPr/>
    </dgm:pt>
    <dgm:pt modelId="{A232CF6E-A9FE-4B37-A6B4-3BC7DFC58227}" type="pres">
      <dgm:prSet presAssocID="{937177DA-2FD1-464A-A1CB-F2F1692442FD}" presName="vert1" presStyleCnt="0"/>
      <dgm:spPr/>
    </dgm:pt>
  </dgm:ptLst>
  <dgm:cxnLst>
    <dgm:cxn modelId="{7A9C270F-3A99-4766-9F20-0469595C7E9B}" type="presOf" srcId="{937177DA-2FD1-464A-A1CB-F2F1692442FD}" destId="{2A1DB47D-27D4-46DD-B9A3-8B775308BEBF}" srcOrd="0" destOrd="0" presId="urn:microsoft.com/office/officeart/2008/layout/LinedList"/>
    <dgm:cxn modelId="{A5D3475B-A834-4673-B534-5FA0C112885D}" type="presOf" srcId="{369DEDAB-826D-4AE2-A533-A6474B2C5DE4}" destId="{852B731F-0E37-421D-96C3-0F86F1F96127}" srcOrd="0" destOrd="0" presId="urn:microsoft.com/office/officeart/2008/layout/LinedList"/>
    <dgm:cxn modelId="{1E656E59-8919-430A-BF9B-F6384BC7326D}" srcId="{E1B1DF79-E5A6-45A5-9567-2F99C6D77CF7}" destId="{369DEDAB-826D-4AE2-A533-A6474B2C5DE4}" srcOrd="0" destOrd="0" parTransId="{0F7DA4D0-4EBB-419D-A0B7-096C521AB071}" sibTransId="{A29401E5-2446-45AB-A6D2-34B03C70A736}"/>
    <dgm:cxn modelId="{A03F7F7F-E68D-4112-BAF9-C7E75983DF08}" srcId="{E1B1DF79-E5A6-45A5-9567-2F99C6D77CF7}" destId="{937177DA-2FD1-464A-A1CB-F2F1692442FD}" srcOrd="1" destOrd="0" parTransId="{D5E6E55E-41C0-43A3-A5D4-A5FBA36FDFCB}" sibTransId="{520DCDAB-0F1F-4CA6-8044-E3CF4F57C533}"/>
    <dgm:cxn modelId="{16ABCFE8-E0EB-4AAF-87E7-B9D47EF198AE}" type="presOf" srcId="{E1B1DF79-E5A6-45A5-9567-2F99C6D77CF7}" destId="{928B197F-4B1A-421F-99F9-69C31009239A}" srcOrd="0" destOrd="0" presId="urn:microsoft.com/office/officeart/2008/layout/LinedList"/>
    <dgm:cxn modelId="{C2B176C1-F5B8-433D-AD15-4FC5CFAE688F}" type="presParOf" srcId="{928B197F-4B1A-421F-99F9-69C31009239A}" destId="{AA06DCDE-9F0C-4208-AC4A-DCBA4CF71509}" srcOrd="0" destOrd="0" presId="urn:microsoft.com/office/officeart/2008/layout/LinedList"/>
    <dgm:cxn modelId="{4C7046FE-BE0D-4D33-84FD-510D3A4BDC78}" type="presParOf" srcId="{928B197F-4B1A-421F-99F9-69C31009239A}" destId="{35CAF199-2B69-46F2-870D-4FC310AE4270}" srcOrd="1" destOrd="0" presId="urn:microsoft.com/office/officeart/2008/layout/LinedList"/>
    <dgm:cxn modelId="{105EB40E-4B0A-4A50-8CBC-8DF6AD40DB6C}" type="presParOf" srcId="{35CAF199-2B69-46F2-870D-4FC310AE4270}" destId="{852B731F-0E37-421D-96C3-0F86F1F96127}" srcOrd="0" destOrd="0" presId="urn:microsoft.com/office/officeart/2008/layout/LinedList"/>
    <dgm:cxn modelId="{09E94423-0A59-4DF6-AE68-723935B8F555}" type="presParOf" srcId="{35CAF199-2B69-46F2-870D-4FC310AE4270}" destId="{890DAC68-DE55-422D-9530-0CC5A01A002C}" srcOrd="1" destOrd="0" presId="urn:microsoft.com/office/officeart/2008/layout/LinedList"/>
    <dgm:cxn modelId="{1268AC27-A646-4590-B238-3BE6207372B9}" type="presParOf" srcId="{928B197F-4B1A-421F-99F9-69C31009239A}" destId="{A08EEF11-2A58-49FD-8585-0F1A320B107E}" srcOrd="2" destOrd="0" presId="urn:microsoft.com/office/officeart/2008/layout/LinedList"/>
    <dgm:cxn modelId="{74307BAD-ECA7-4467-915C-6B3D94B19A3D}" type="presParOf" srcId="{928B197F-4B1A-421F-99F9-69C31009239A}" destId="{794F6FBC-C54C-424F-84D6-88F4DD327067}" srcOrd="3" destOrd="0" presId="urn:microsoft.com/office/officeart/2008/layout/LinedList"/>
    <dgm:cxn modelId="{06E9DC98-E763-468C-8C85-D1F8AA4726BB}" type="presParOf" srcId="{794F6FBC-C54C-424F-84D6-88F4DD327067}" destId="{2A1DB47D-27D4-46DD-B9A3-8B775308BEBF}" srcOrd="0" destOrd="0" presId="urn:microsoft.com/office/officeart/2008/layout/LinedList"/>
    <dgm:cxn modelId="{514C9992-0422-4CD5-BB9E-E30293D24E39}" type="presParOf" srcId="{794F6FBC-C54C-424F-84D6-88F4DD327067}" destId="{A232CF6E-A9FE-4B37-A6B4-3BC7DFC58227}"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0C85D0F-8AA7-4348-B3C3-2F448500E79A}"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217FA4BF-FEB8-413F-B0B0-9C4A86E76B38}">
      <dgm:prSet/>
      <dgm:spPr/>
      <dgm:t>
        <a:bodyPr/>
        <a:lstStyle/>
        <a:p>
          <a:r>
            <a:rPr lang="en-US"/>
            <a:t>Total assistance received under 479B of HEA: $22,000 (Federal Pell Grant plus Federal Perkins Loan) </a:t>
          </a:r>
        </a:p>
      </dgm:t>
    </dgm:pt>
    <dgm:pt modelId="{DBF313E6-E504-4729-B8BF-07E7987F307C}" type="parTrans" cxnId="{23D5EB37-CEE5-4D29-9BA3-98EA697C9FCA}">
      <dgm:prSet/>
      <dgm:spPr/>
      <dgm:t>
        <a:bodyPr/>
        <a:lstStyle/>
        <a:p>
          <a:endParaRPr lang="en-US"/>
        </a:p>
      </dgm:t>
    </dgm:pt>
    <dgm:pt modelId="{9485188C-C912-4132-AC1E-41AE583E5338}" type="sibTrans" cxnId="{23D5EB37-CEE5-4D29-9BA3-98EA697C9FCA}">
      <dgm:prSet/>
      <dgm:spPr/>
      <dgm:t>
        <a:bodyPr/>
        <a:lstStyle/>
        <a:p>
          <a:endParaRPr lang="en-US"/>
        </a:p>
      </dgm:t>
    </dgm:pt>
    <dgm:pt modelId="{817E26C0-AB2D-4A3B-B2C5-7243CBA9D516}">
      <dgm:prSet/>
      <dgm:spPr/>
      <dgm:t>
        <a:bodyPr/>
        <a:lstStyle/>
        <a:p>
          <a:r>
            <a:rPr lang="en-US"/>
            <a:t>Total other student financial assistance received: $1,000 </a:t>
          </a:r>
        </a:p>
      </dgm:t>
    </dgm:pt>
    <dgm:pt modelId="{A702D258-810A-4468-A514-58232C3C770D}" type="parTrans" cxnId="{A9279F62-29AB-401F-BB0D-B80BBFD013EE}">
      <dgm:prSet/>
      <dgm:spPr/>
      <dgm:t>
        <a:bodyPr/>
        <a:lstStyle/>
        <a:p>
          <a:endParaRPr lang="en-US"/>
        </a:p>
      </dgm:t>
    </dgm:pt>
    <dgm:pt modelId="{0FCA148F-F788-4D22-8197-3FA58DC11CDA}" type="sibTrans" cxnId="{A9279F62-29AB-401F-BB0D-B80BBFD013EE}">
      <dgm:prSet/>
      <dgm:spPr/>
      <dgm:t>
        <a:bodyPr/>
        <a:lstStyle/>
        <a:p>
          <a:endParaRPr lang="en-US"/>
        </a:p>
      </dgm:t>
    </dgm:pt>
    <dgm:pt modelId="{999D5E07-E312-4790-A53B-AFC940D4E3B4}">
      <dgm:prSet/>
      <dgm:spPr/>
      <dgm:t>
        <a:bodyPr/>
        <a:lstStyle/>
        <a:p>
          <a:r>
            <a:rPr lang="en-US"/>
            <a:t>Dante’s actual covered costs: $16,000</a:t>
          </a:r>
        </a:p>
      </dgm:t>
    </dgm:pt>
    <dgm:pt modelId="{53D76693-49CE-4820-A9C3-838D30CB0FE7}" type="parTrans" cxnId="{A410A6ED-BA91-49FB-855C-7BAA1053D3D6}">
      <dgm:prSet/>
      <dgm:spPr/>
      <dgm:t>
        <a:bodyPr/>
        <a:lstStyle/>
        <a:p>
          <a:endParaRPr lang="en-US"/>
        </a:p>
      </dgm:t>
    </dgm:pt>
    <dgm:pt modelId="{86B80939-F2F5-4B63-A8E9-5E81FB2A7DD7}" type="sibTrans" cxnId="{A410A6ED-BA91-49FB-855C-7BAA1053D3D6}">
      <dgm:prSet/>
      <dgm:spPr/>
      <dgm:t>
        <a:bodyPr/>
        <a:lstStyle/>
        <a:p>
          <a:endParaRPr lang="en-US"/>
        </a:p>
      </dgm:t>
    </dgm:pt>
    <dgm:pt modelId="{779C2B46-4217-422B-AF5E-39D6818E3D4A}" type="pres">
      <dgm:prSet presAssocID="{B0C85D0F-8AA7-4348-B3C3-2F448500E79A}" presName="linear" presStyleCnt="0">
        <dgm:presLayoutVars>
          <dgm:animLvl val="lvl"/>
          <dgm:resizeHandles val="exact"/>
        </dgm:presLayoutVars>
      </dgm:prSet>
      <dgm:spPr/>
    </dgm:pt>
    <dgm:pt modelId="{246D266E-CC50-451F-9583-5A1B31D97351}" type="pres">
      <dgm:prSet presAssocID="{217FA4BF-FEB8-413F-B0B0-9C4A86E76B38}" presName="parentText" presStyleLbl="node1" presStyleIdx="0" presStyleCnt="3">
        <dgm:presLayoutVars>
          <dgm:chMax val="0"/>
          <dgm:bulletEnabled val="1"/>
        </dgm:presLayoutVars>
      </dgm:prSet>
      <dgm:spPr/>
    </dgm:pt>
    <dgm:pt modelId="{859BD8F4-FBBB-40F7-9DE5-A84185A6EA07}" type="pres">
      <dgm:prSet presAssocID="{9485188C-C912-4132-AC1E-41AE583E5338}" presName="spacer" presStyleCnt="0"/>
      <dgm:spPr/>
    </dgm:pt>
    <dgm:pt modelId="{6B4785A7-D02A-4318-96A9-0651609F8151}" type="pres">
      <dgm:prSet presAssocID="{817E26C0-AB2D-4A3B-B2C5-7243CBA9D516}" presName="parentText" presStyleLbl="node1" presStyleIdx="1" presStyleCnt="3">
        <dgm:presLayoutVars>
          <dgm:chMax val="0"/>
          <dgm:bulletEnabled val="1"/>
        </dgm:presLayoutVars>
      </dgm:prSet>
      <dgm:spPr/>
    </dgm:pt>
    <dgm:pt modelId="{675ED1E6-5CAE-44EE-B2A2-FA6FE813A4C6}" type="pres">
      <dgm:prSet presAssocID="{0FCA148F-F788-4D22-8197-3FA58DC11CDA}" presName="spacer" presStyleCnt="0"/>
      <dgm:spPr/>
    </dgm:pt>
    <dgm:pt modelId="{222706A5-5136-4965-88F0-79B4A3218B98}" type="pres">
      <dgm:prSet presAssocID="{999D5E07-E312-4790-A53B-AFC940D4E3B4}" presName="parentText" presStyleLbl="node1" presStyleIdx="2" presStyleCnt="3">
        <dgm:presLayoutVars>
          <dgm:chMax val="0"/>
          <dgm:bulletEnabled val="1"/>
        </dgm:presLayoutVars>
      </dgm:prSet>
      <dgm:spPr/>
    </dgm:pt>
  </dgm:ptLst>
  <dgm:cxnLst>
    <dgm:cxn modelId="{23D5EB37-CEE5-4D29-9BA3-98EA697C9FCA}" srcId="{B0C85D0F-8AA7-4348-B3C3-2F448500E79A}" destId="{217FA4BF-FEB8-413F-B0B0-9C4A86E76B38}" srcOrd="0" destOrd="0" parTransId="{DBF313E6-E504-4729-B8BF-07E7987F307C}" sibTransId="{9485188C-C912-4132-AC1E-41AE583E5338}"/>
    <dgm:cxn modelId="{D2F63942-F1F2-4216-8A24-ED0045BEDFB9}" type="presOf" srcId="{999D5E07-E312-4790-A53B-AFC940D4E3B4}" destId="{222706A5-5136-4965-88F0-79B4A3218B98}" srcOrd="0" destOrd="0" presId="urn:microsoft.com/office/officeart/2005/8/layout/vList2"/>
    <dgm:cxn modelId="{A9279F62-29AB-401F-BB0D-B80BBFD013EE}" srcId="{B0C85D0F-8AA7-4348-B3C3-2F448500E79A}" destId="{817E26C0-AB2D-4A3B-B2C5-7243CBA9D516}" srcOrd="1" destOrd="0" parTransId="{A702D258-810A-4468-A514-58232C3C770D}" sibTransId="{0FCA148F-F788-4D22-8197-3FA58DC11CDA}"/>
    <dgm:cxn modelId="{8A67F099-6992-4238-A7D5-E0E68447EE6E}" type="presOf" srcId="{217FA4BF-FEB8-413F-B0B0-9C4A86E76B38}" destId="{246D266E-CC50-451F-9583-5A1B31D97351}" srcOrd="0" destOrd="0" presId="urn:microsoft.com/office/officeart/2005/8/layout/vList2"/>
    <dgm:cxn modelId="{A410A6ED-BA91-49FB-855C-7BAA1053D3D6}" srcId="{B0C85D0F-8AA7-4348-B3C3-2F448500E79A}" destId="{999D5E07-E312-4790-A53B-AFC940D4E3B4}" srcOrd="2" destOrd="0" parTransId="{53D76693-49CE-4820-A9C3-838D30CB0FE7}" sibTransId="{86B80939-F2F5-4B63-A8E9-5E81FB2A7DD7}"/>
    <dgm:cxn modelId="{22F363F8-D80F-432A-9ACF-402C78455C9D}" type="presOf" srcId="{817E26C0-AB2D-4A3B-B2C5-7243CBA9D516}" destId="{6B4785A7-D02A-4318-96A9-0651609F8151}" srcOrd="0" destOrd="0" presId="urn:microsoft.com/office/officeart/2005/8/layout/vList2"/>
    <dgm:cxn modelId="{7DBCECF9-E575-4C30-A6F3-FFA63C1AD101}" type="presOf" srcId="{B0C85D0F-8AA7-4348-B3C3-2F448500E79A}" destId="{779C2B46-4217-422B-AF5E-39D6818E3D4A}" srcOrd="0" destOrd="0" presId="urn:microsoft.com/office/officeart/2005/8/layout/vList2"/>
    <dgm:cxn modelId="{4011E452-D999-4047-80A9-ECFDC7DB5385}" type="presParOf" srcId="{779C2B46-4217-422B-AF5E-39D6818E3D4A}" destId="{246D266E-CC50-451F-9583-5A1B31D97351}" srcOrd="0" destOrd="0" presId="urn:microsoft.com/office/officeart/2005/8/layout/vList2"/>
    <dgm:cxn modelId="{105B6C6B-883C-4ADA-A375-32A7201F8AF9}" type="presParOf" srcId="{779C2B46-4217-422B-AF5E-39D6818E3D4A}" destId="{859BD8F4-FBBB-40F7-9DE5-A84185A6EA07}" srcOrd="1" destOrd="0" presId="urn:microsoft.com/office/officeart/2005/8/layout/vList2"/>
    <dgm:cxn modelId="{C078494E-5507-4C0C-8FE1-B25290D22FCB}" type="presParOf" srcId="{779C2B46-4217-422B-AF5E-39D6818E3D4A}" destId="{6B4785A7-D02A-4318-96A9-0651609F8151}" srcOrd="2" destOrd="0" presId="urn:microsoft.com/office/officeart/2005/8/layout/vList2"/>
    <dgm:cxn modelId="{425A9F21-9D80-495C-96DC-833E59F1BF6B}" type="presParOf" srcId="{779C2B46-4217-422B-AF5E-39D6818E3D4A}" destId="{675ED1E6-5CAE-44EE-B2A2-FA6FE813A4C6}" srcOrd="3" destOrd="0" presId="urn:microsoft.com/office/officeart/2005/8/layout/vList2"/>
    <dgm:cxn modelId="{4E2E25ED-F2D8-48F2-A474-2AA42BFEA593}" type="presParOf" srcId="{779C2B46-4217-422B-AF5E-39D6818E3D4A}" destId="{222706A5-5136-4965-88F0-79B4A3218B98}"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B2C7F43-6B5F-42C0-8C71-776523A18D05}"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31E47D4F-2D32-414B-B10B-60171CAFACCF}">
      <dgm:prSet/>
      <dgm:spPr/>
      <dgm:t>
        <a:bodyPr/>
        <a:lstStyle/>
        <a:p>
          <a:r>
            <a:rPr lang="en-US"/>
            <a:t>Step 1: Determine amount of actual covered costs exceeding section 479B assistance. </a:t>
          </a:r>
        </a:p>
      </dgm:t>
    </dgm:pt>
    <dgm:pt modelId="{1511314F-2973-42B9-BA32-95F61E29E13E}" type="parTrans" cxnId="{4A386101-2AFF-4F10-9006-6C2A1C9B73CF}">
      <dgm:prSet/>
      <dgm:spPr/>
      <dgm:t>
        <a:bodyPr/>
        <a:lstStyle/>
        <a:p>
          <a:endParaRPr lang="en-US"/>
        </a:p>
      </dgm:t>
    </dgm:pt>
    <dgm:pt modelId="{D5BC5192-2AB6-4BE2-978E-49B4C25903C5}" type="sibTrans" cxnId="{4A386101-2AFF-4F10-9006-6C2A1C9B73CF}">
      <dgm:prSet/>
      <dgm:spPr/>
      <dgm:t>
        <a:bodyPr/>
        <a:lstStyle/>
        <a:p>
          <a:endParaRPr lang="en-US"/>
        </a:p>
      </dgm:t>
    </dgm:pt>
    <dgm:pt modelId="{57F59A8F-FF2A-44F4-83F3-2EE6AFE26D02}">
      <dgm:prSet/>
      <dgm:spPr/>
      <dgm:t>
        <a:bodyPr/>
        <a:lstStyle/>
        <a:p>
          <a:r>
            <a:rPr lang="en-US"/>
            <a:t>$16,000 (actual covered costs) minus $22,000 (total assistance received under 479B of HEA) equals $–6,000</a:t>
          </a:r>
        </a:p>
      </dgm:t>
    </dgm:pt>
    <dgm:pt modelId="{6155BDBA-97D3-4180-98E3-7AEFB98D4688}" type="parTrans" cxnId="{4DE767D7-8813-48E1-9E49-08685855FB8F}">
      <dgm:prSet/>
      <dgm:spPr/>
      <dgm:t>
        <a:bodyPr/>
        <a:lstStyle/>
        <a:p>
          <a:endParaRPr lang="en-US"/>
        </a:p>
      </dgm:t>
    </dgm:pt>
    <dgm:pt modelId="{C48ED4FC-45B0-49A9-BB28-CDEFB90F4407}" type="sibTrans" cxnId="{4DE767D7-8813-48E1-9E49-08685855FB8F}">
      <dgm:prSet/>
      <dgm:spPr/>
      <dgm:t>
        <a:bodyPr/>
        <a:lstStyle/>
        <a:p>
          <a:endParaRPr lang="en-US"/>
        </a:p>
      </dgm:t>
    </dgm:pt>
    <dgm:pt modelId="{2FBDF423-BE5B-47EB-BC1E-103D03034B88}" type="pres">
      <dgm:prSet presAssocID="{8B2C7F43-6B5F-42C0-8C71-776523A18D05}" presName="linear" presStyleCnt="0">
        <dgm:presLayoutVars>
          <dgm:animLvl val="lvl"/>
          <dgm:resizeHandles val="exact"/>
        </dgm:presLayoutVars>
      </dgm:prSet>
      <dgm:spPr/>
    </dgm:pt>
    <dgm:pt modelId="{40981428-964F-41D8-B1C3-81B3D2793E62}" type="pres">
      <dgm:prSet presAssocID="{31E47D4F-2D32-414B-B10B-60171CAFACCF}" presName="parentText" presStyleLbl="node1" presStyleIdx="0" presStyleCnt="2">
        <dgm:presLayoutVars>
          <dgm:chMax val="0"/>
          <dgm:bulletEnabled val="1"/>
        </dgm:presLayoutVars>
      </dgm:prSet>
      <dgm:spPr/>
    </dgm:pt>
    <dgm:pt modelId="{9285D1C8-56A3-44E4-801D-9BF1D82347F7}" type="pres">
      <dgm:prSet presAssocID="{D5BC5192-2AB6-4BE2-978E-49B4C25903C5}" presName="spacer" presStyleCnt="0"/>
      <dgm:spPr/>
    </dgm:pt>
    <dgm:pt modelId="{AC2578B2-1359-4639-8950-A3CDB7845564}" type="pres">
      <dgm:prSet presAssocID="{57F59A8F-FF2A-44F4-83F3-2EE6AFE26D02}" presName="parentText" presStyleLbl="node1" presStyleIdx="1" presStyleCnt="2">
        <dgm:presLayoutVars>
          <dgm:chMax val="0"/>
          <dgm:bulletEnabled val="1"/>
        </dgm:presLayoutVars>
      </dgm:prSet>
      <dgm:spPr/>
    </dgm:pt>
  </dgm:ptLst>
  <dgm:cxnLst>
    <dgm:cxn modelId="{4A386101-2AFF-4F10-9006-6C2A1C9B73CF}" srcId="{8B2C7F43-6B5F-42C0-8C71-776523A18D05}" destId="{31E47D4F-2D32-414B-B10B-60171CAFACCF}" srcOrd="0" destOrd="0" parTransId="{1511314F-2973-42B9-BA32-95F61E29E13E}" sibTransId="{D5BC5192-2AB6-4BE2-978E-49B4C25903C5}"/>
    <dgm:cxn modelId="{E9E5654F-553A-4F8F-8B8D-06A0BA6DBF93}" type="presOf" srcId="{57F59A8F-FF2A-44F4-83F3-2EE6AFE26D02}" destId="{AC2578B2-1359-4639-8950-A3CDB7845564}" srcOrd="0" destOrd="0" presId="urn:microsoft.com/office/officeart/2005/8/layout/vList2"/>
    <dgm:cxn modelId="{98F9EE82-E625-468E-81C0-BCA9BC8210C7}" type="presOf" srcId="{8B2C7F43-6B5F-42C0-8C71-776523A18D05}" destId="{2FBDF423-BE5B-47EB-BC1E-103D03034B88}" srcOrd="0" destOrd="0" presId="urn:microsoft.com/office/officeart/2005/8/layout/vList2"/>
    <dgm:cxn modelId="{A5C9E5BE-432C-44C4-A7FD-CBC37F22FA25}" type="presOf" srcId="{31E47D4F-2D32-414B-B10B-60171CAFACCF}" destId="{40981428-964F-41D8-B1C3-81B3D2793E62}" srcOrd="0" destOrd="0" presId="urn:microsoft.com/office/officeart/2005/8/layout/vList2"/>
    <dgm:cxn modelId="{4DE767D7-8813-48E1-9E49-08685855FB8F}" srcId="{8B2C7F43-6B5F-42C0-8C71-776523A18D05}" destId="{57F59A8F-FF2A-44F4-83F3-2EE6AFE26D02}" srcOrd="1" destOrd="0" parTransId="{6155BDBA-97D3-4180-98E3-7AEFB98D4688}" sibTransId="{C48ED4FC-45B0-49A9-BB28-CDEFB90F4407}"/>
    <dgm:cxn modelId="{C983EADA-8A0B-4AD1-942F-E4553944B439}" type="presParOf" srcId="{2FBDF423-BE5B-47EB-BC1E-103D03034B88}" destId="{40981428-964F-41D8-B1C3-81B3D2793E62}" srcOrd="0" destOrd="0" presId="urn:microsoft.com/office/officeart/2005/8/layout/vList2"/>
    <dgm:cxn modelId="{F61012F3-4D03-4871-B472-827DD3717414}" type="presParOf" srcId="{2FBDF423-BE5B-47EB-BC1E-103D03034B88}" destId="{9285D1C8-56A3-44E4-801D-9BF1D82347F7}" srcOrd="1" destOrd="0" presId="urn:microsoft.com/office/officeart/2005/8/layout/vList2"/>
    <dgm:cxn modelId="{399DB732-F4B0-46C9-A4D7-F305BE120BD4}" type="presParOf" srcId="{2FBDF423-BE5B-47EB-BC1E-103D03034B88}" destId="{AC2578B2-1359-4639-8950-A3CDB7845564}"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DAB4A8C-9D64-4BCA-9C6F-AD471FA45965}" type="doc">
      <dgm:prSet loTypeId="urn:microsoft.com/office/officeart/2005/8/layout/vList5" loCatId="list" qsTypeId="urn:microsoft.com/office/officeart/2005/8/quickstyle/simple4" qsCatId="simple" csTypeId="urn:microsoft.com/office/officeart/2005/8/colors/colorful2" csCatId="colorful"/>
      <dgm:spPr/>
      <dgm:t>
        <a:bodyPr/>
        <a:lstStyle/>
        <a:p>
          <a:endParaRPr lang="en-US"/>
        </a:p>
      </dgm:t>
    </dgm:pt>
    <dgm:pt modelId="{871CC93C-786A-42FB-97B1-BA603397F170}">
      <dgm:prSet/>
      <dgm:spPr/>
      <dgm:t>
        <a:bodyPr/>
        <a:lstStyle/>
        <a:p>
          <a:r>
            <a:rPr lang="en-US"/>
            <a:t>Step 2: Determine amount of student financial assistance to include in income. </a:t>
          </a:r>
        </a:p>
      </dgm:t>
    </dgm:pt>
    <dgm:pt modelId="{670BC1FD-4D1A-4F8B-AFBB-C31C70757455}" type="parTrans" cxnId="{22213DAF-3E98-4F79-BF48-AFA8E3D453B4}">
      <dgm:prSet/>
      <dgm:spPr/>
      <dgm:t>
        <a:bodyPr/>
        <a:lstStyle/>
        <a:p>
          <a:endParaRPr lang="en-US"/>
        </a:p>
      </dgm:t>
    </dgm:pt>
    <dgm:pt modelId="{B4DDA21A-250B-4866-B54C-A5852FDA65C9}" type="sibTrans" cxnId="{22213DAF-3E98-4F79-BF48-AFA8E3D453B4}">
      <dgm:prSet/>
      <dgm:spPr/>
      <dgm:t>
        <a:bodyPr/>
        <a:lstStyle/>
        <a:p>
          <a:endParaRPr lang="en-US"/>
        </a:p>
      </dgm:t>
    </dgm:pt>
    <dgm:pt modelId="{EB9ED4F7-22F0-43EF-BACB-8AAEDC4D798D}">
      <dgm:prSet/>
      <dgm:spPr/>
      <dgm:t>
        <a:bodyPr/>
        <a:lstStyle/>
        <a:p>
          <a:r>
            <a:rPr lang="en-US"/>
            <a:t>Not necessary because Step 1 resulted in a negative amount, so all other student financial assistance would be included in Dante’s income</a:t>
          </a:r>
        </a:p>
      </dgm:t>
    </dgm:pt>
    <dgm:pt modelId="{679E9DAA-8AFC-4E2C-88F6-B0638AB839FD}" type="parTrans" cxnId="{BB5C3B1D-8337-4537-8BC0-4121F74CA67A}">
      <dgm:prSet/>
      <dgm:spPr/>
      <dgm:t>
        <a:bodyPr/>
        <a:lstStyle/>
        <a:p>
          <a:endParaRPr lang="en-US"/>
        </a:p>
      </dgm:t>
    </dgm:pt>
    <dgm:pt modelId="{2B94645A-5C1A-4AEC-A32F-28E5BF461488}" type="sibTrans" cxnId="{BB5C3B1D-8337-4537-8BC0-4121F74CA67A}">
      <dgm:prSet/>
      <dgm:spPr/>
      <dgm:t>
        <a:bodyPr/>
        <a:lstStyle/>
        <a:p>
          <a:endParaRPr lang="en-US"/>
        </a:p>
      </dgm:t>
    </dgm:pt>
    <dgm:pt modelId="{45FE886E-42F1-4661-9B8C-508B4B7C2E72}">
      <dgm:prSet/>
      <dgm:spPr/>
      <dgm:t>
        <a:bodyPr/>
        <a:lstStyle/>
        <a:p>
          <a:r>
            <a:rPr lang="en-US"/>
            <a:t>Amount of student financial assistance included in Dante’s income: $1,000</a:t>
          </a:r>
        </a:p>
      </dgm:t>
    </dgm:pt>
    <dgm:pt modelId="{F3B9AC23-D3B0-4B97-8E47-5B408EF418EA}" type="parTrans" cxnId="{D5C2D27E-9337-4106-B44F-01788ADDD652}">
      <dgm:prSet/>
      <dgm:spPr/>
      <dgm:t>
        <a:bodyPr/>
        <a:lstStyle/>
        <a:p>
          <a:endParaRPr lang="en-US"/>
        </a:p>
      </dgm:t>
    </dgm:pt>
    <dgm:pt modelId="{0B5D6299-A55E-4BE0-8C64-3D93CA87C9F8}" type="sibTrans" cxnId="{D5C2D27E-9337-4106-B44F-01788ADDD652}">
      <dgm:prSet/>
      <dgm:spPr/>
      <dgm:t>
        <a:bodyPr/>
        <a:lstStyle/>
        <a:p>
          <a:endParaRPr lang="en-US"/>
        </a:p>
      </dgm:t>
    </dgm:pt>
    <dgm:pt modelId="{28A187B8-52B1-4A1F-9FB3-2650F3C15841}" type="pres">
      <dgm:prSet presAssocID="{7DAB4A8C-9D64-4BCA-9C6F-AD471FA45965}" presName="Name0" presStyleCnt="0">
        <dgm:presLayoutVars>
          <dgm:dir/>
          <dgm:animLvl val="lvl"/>
          <dgm:resizeHandles val="exact"/>
        </dgm:presLayoutVars>
      </dgm:prSet>
      <dgm:spPr/>
    </dgm:pt>
    <dgm:pt modelId="{E44C6025-0DFE-4267-83E3-841594DD162B}" type="pres">
      <dgm:prSet presAssocID="{871CC93C-786A-42FB-97B1-BA603397F170}" presName="linNode" presStyleCnt="0"/>
      <dgm:spPr/>
    </dgm:pt>
    <dgm:pt modelId="{CDEE9AFF-3AA0-46A1-9596-32C2BB5AB330}" type="pres">
      <dgm:prSet presAssocID="{871CC93C-786A-42FB-97B1-BA603397F170}" presName="parentText" presStyleLbl="node1" presStyleIdx="0" presStyleCnt="3">
        <dgm:presLayoutVars>
          <dgm:chMax val="1"/>
          <dgm:bulletEnabled val="1"/>
        </dgm:presLayoutVars>
      </dgm:prSet>
      <dgm:spPr/>
    </dgm:pt>
    <dgm:pt modelId="{3D348799-8B51-4CE5-AC84-E651842D6518}" type="pres">
      <dgm:prSet presAssocID="{B4DDA21A-250B-4866-B54C-A5852FDA65C9}" presName="sp" presStyleCnt="0"/>
      <dgm:spPr/>
    </dgm:pt>
    <dgm:pt modelId="{1E276853-A90C-47F6-9E0E-F5FB19C248C7}" type="pres">
      <dgm:prSet presAssocID="{EB9ED4F7-22F0-43EF-BACB-8AAEDC4D798D}" presName="linNode" presStyleCnt="0"/>
      <dgm:spPr/>
    </dgm:pt>
    <dgm:pt modelId="{113F0BC7-27D8-478D-B9B0-6601C8A0CD7C}" type="pres">
      <dgm:prSet presAssocID="{EB9ED4F7-22F0-43EF-BACB-8AAEDC4D798D}" presName="parentText" presStyleLbl="node1" presStyleIdx="1" presStyleCnt="3">
        <dgm:presLayoutVars>
          <dgm:chMax val="1"/>
          <dgm:bulletEnabled val="1"/>
        </dgm:presLayoutVars>
      </dgm:prSet>
      <dgm:spPr/>
    </dgm:pt>
    <dgm:pt modelId="{E3DDE73F-F80A-4347-B33A-B6902E0B1676}" type="pres">
      <dgm:prSet presAssocID="{2B94645A-5C1A-4AEC-A32F-28E5BF461488}" presName="sp" presStyleCnt="0"/>
      <dgm:spPr/>
    </dgm:pt>
    <dgm:pt modelId="{8F82C10F-0582-490D-BF3F-5AD1F7ACEEA6}" type="pres">
      <dgm:prSet presAssocID="{45FE886E-42F1-4661-9B8C-508B4B7C2E72}" presName="linNode" presStyleCnt="0"/>
      <dgm:spPr/>
    </dgm:pt>
    <dgm:pt modelId="{4EC23102-11F6-433E-9759-C15D13E54A92}" type="pres">
      <dgm:prSet presAssocID="{45FE886E-42F1-4661-9B8C-508B4B7C2E72}" presName="parentText" presStyleLbl="node1" presStyleIdx="2" presStyleCnt="3">
        <dgm:presLayoutVars>
          <dgm:chMax val="1"/>
          <dgm:bulletEnabled val="1"/>
        </dgm:presLayoutVars>
      </dgm:prSet>
      <dgm:spPr/>
    </dgm:pt>
  </dgm:ptLst>
  <dgm:cxnLst>
    <dgm:cxn modelId="{BB5C3B1D-8337-4537-8BC0-4121F74CA67A}" srcId="{7DAB4A8C-9D64-4BCA-9C6F-AD471FA45965}" destId="{EB9ED4F7-22F0-43EF-BACB-8AAEDC4D798D}" srcOrd="1" destOrd="0" parTransId="{679E9DAA-8AFC-4E2C-88F6-B0638AB839FD}" sibTransId="{2B94645A-5C1A-4AEC-A32F-28E5BF461488}"/>
    <dgm:cxn modelId="{0E4C9E73-958C-4EA2-8E8E-52E7C2F6755F}" type="presOf" srcId="{7DAB4A8C-9D64-4BCA-9C6F-AD471FA45965}" destId="{28A187B8-52B1-4A1F-9FB3-2650F3C15841}" srcOrd="0" destOrd="0" presId="urn:microsoft.com/office/officeart/2005/8/layout/vList5"/>
    <dgm:cxn modelId="{E7D0E254-8E61-4D64-8EDC-810E687523CF}" type="presOf" srcId="{EB9ED4F7-22F0-43EF-BACB-8AAEDC4D798D}" destId="{113F0BC7-27D8-478D-B9B0-6601C8A0CD7C}" srcOrd="0" destOrd="0" presId="urn:microsoft.com/office/officeart/2005/8/layout/vList5"/>
    <dgm:cxn modelId="{D5C2D27E-9337-4106-B44F-01788ADDD652}" srcId="{7DAB4A8C-9D64-4BCA-9C6F-AD471FA45965}" destId="{45FE886E-42F1-4661-9B8C-508B4B7C2E72}" srcOrd="2" destOrd="0" parTransId="{F3B9AC23-D3B0-4B97-8E47-5B408EF418EA}" sibTransId="{0B5D6299-A55E-4BE0-8C64-3D93CA87C9F8}"/>
    <dgm:cxn modelId="{180C04A8-F4FF-40A1-A452-40715FE8E160}" type="presOf" srcId="{871CC93C-786A-42FB-97B1-BA603397F170}" destId="{CDEE9AFF-3AA0-46A1-9596-32C2BB5AB330}" srcOrd="0" destOrd="0" presId="urn:microsoft.com/office/officeart/2005/8/layout/vList5"/>
    <dgm:cxn modelId="{22213DAF-3E98-4F79-BF48-AFA8E3D453B4}" srcId="{7DAB4A8C-9D64-4BCA-9C6F-AD471FA45965}" destId="{871CC93C-786A-42FB-97B1-BA603397F170}" srcOrd="0" destOrd="0" parTransId="{670BC1FD-4D1A-4F8B-AFBB-C31C70757455}" sibTransId="{B4DDA21A-250B-4866-B54C-A5852FDA65C9}"/>
    <dgm:cxn modelId="{9AF527FC-098A-4C39-9B90-9E66374D2934}" type="presOf" srcId="{45FE886E-42F1-4661-9B8C-508B4B7C2E72}" destId="{4EC23102-11F6-433E-9759-C15D13E54A92}" srcOrd="0" destOrd="0" presId="urn:microsoft.com/office/officeart/2005/8/layout/vList5"/>
    <dgm:cxn modelId="{212CD1D0-99BB-47AE-8137-B2346A00179A}" type="presParOf" srcId="{28A187B8-52B1-4A1F-9FB3-2650F3C15841}" destId="{E44C6025-0DFE-4267-83E3-841594DD162B}" srcOrd="0" destOrd="0" presId="urn:microsoft.com/office/officeart/2005/8/layout/vList5"/>
    <dgm:cxn modelId="{19D93F5D-9E71-43D7-BD97-17A7FB6479B0}" type="presParOf" srcId="{E44C6025-0DFE-4267-83E3-841594DD162B}" destId="{CDEE9AFF-3AA0-46A1-9596-32C2BB5AB330}" srcOrd="0" destOrd="0" presId="urn:microsoft.com/office/officeart/2005/8/layout/vList5"/>
    <dgm:cxn modelId="{F8682442-3D69-416C-9E0E-C359811202F8}" type="presParOf" srcId="{28A187B8-52B1-4A1F-9FB3-2650F3C15841}" destId="{3D348799-8B51-4CE5-AC84-E651842D6518}" srcOrd="1" destOrd="0" presId="urn:microsoft.com/office/officeart/2005/8/layout/vList5"/>
    <dgm:cxn modelId="{DAE07C8A-33A6-4A0B-8BBE-E0922135F19C}" type="presParOf" srcId="{28A187B8-52B1-4A1F-9FB3-2650F3C15841}" destId="{1E276853-A90C-47F6-9E0E-F5FB19C248C7}" srcOrd="2" destOrd="0" presId="urn:microsoft.com/office/officeart/2005/8/layout/vList5"/>
    <dgm:cxn modelId="{55399557-9F9C-4EDC-A53E-DABF681837B9}" type="presParOf" srcId="{1E276853-A90C-47F6-9E0E-F5FB19C248C7}" destId="{113F0BC7-27D8-478D-B9B0-6601C8A0CD7C}" srcOrd="0" destOrd="0" presId="urn:microsoft.com/office/officeart/2005/8/layout/vList5"/>
    <dgm:cxn modelId="{7C2BFEDA-0E31-47A4-A7BB-B1DB6F689B67}" type="presParOf" srcId="{28A187B8-52B1-4A1F-9FB3-2650F3C15841}" destId="{E3DDE73F-F80A-4347-B33A-B6902E0B1676}" srcOrd="3" destOrd="0" presId="urn:microsoft.com/office/officeart/2005/8/layout/vList5"/>
    <dgm:cxn modelId="{5B7D8B34-0E64-422C-A64F-CAAD8476E065}" type="presParOf" srcId="{28A187B8-52B1-4A1F-9FB3-2650F3C15841}" destId="{8F82C10F-0582-490D-BF3F-5AD1F7ACEEA6}" srcOrd="4" destOrd="0" presId="urn:microsoft.com/office/officeart/2005/8/layout/vList5"/>
    <dgm:cxn modelId="{B41FA695-B7F1-4500-B802-D3EF49D64936}" type="presParOf" srcId="{8F82C10F-0582-490D-BF3F-5AD1F7ACEEA6}" destId="{4EC23102-11F6-433E-9759-C15D13E54A92}"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CC21E100-2BA7-40DE-A3AF-186F40FDA646}"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5D5F3FB9-2226-4CE3-AE97-9D3489BD8292}">
      <dgm:prSet/>
      <dgm:spPr/>
      <dgm:t>
        <a:bodyPr/>
        <a:lstStyle/>
        <a:p>
          <a:r>
            <a:rPr lang="en-US"/>
            <a:t>For purposes of determining the eligibility of a person to receive assistance under section 8 of the United States Housing Act of 1937 (42 U.S.C. 1437f), any financial assistance (in excess of amounts received for tuition and any other required fees and charges) that an individual receives under the Higher Education Act of 1965 (20 U.S.C. 1001 et seq.), from private sources, or from an institution of higher education (as defined under section 102 of the Higher Education Act of 1965 (20 U.S.C. 1002)), shall be considered income to that individual, except for a person over the age of 23 with dependent children.” </a:t>
          </a:r>
        </a:p>
      </dgm:t>
    </dgm:pt>
    <dgm:pt modelId="{94CE3721-6A6C-4A14-86AB-8B20BFC52584}" type="parTrans" cxnId="{A0EFA450-46B2-4FB7-90F4-B2F2B9A75447}">
      <dgm:prSet/>
      <dgm:spPr/>
      <dgm:t>
        <a:bodyPr/>
        <a:lstStyle/>
        <a:p>
          <a:endParaRPr lang="en-US"/>
        </a:p>
      </dgm:t>
    </dgm:pt>
    <dgm:pt modelId="{43B4C95C-F11D-43EC-882B-9B00ADD47F35}" type="sibTrans" cxnId="{A0EFA450-46B2-4FB7-90F4-B2F2B9A75447}">
      <dgm:prSet/>
      <dgm:spPr/>
      <dgm:t>
        <a:bodyPr/>
        <a:lstStyle/>
        <a:p>
          <a:endParaRPr lang="en-US"/>
        </a:p>
      </dgm:t>
    </dgm:pt>
    <dgm:pt modelId="{75F86922-2F69-416C-B015-7C307E402B06}">
      <dgm:prSet/>
      <dgm:spPr/>
      <dgm:t>
        <a:bodyPr/>
        <a:lstStyle/>
        <a:p>
          <a:r>
            <a:rPr lang="en-US"/>
            <a:t>HUD interprets that “a person over the age of 23” is 24 years old. </a:t>
          </a:r>
        </a:p>
      </dgm:t>
    </dgm:pt>
    <dgm:pt modelId="{000D5CBC-750E-46BF-B3C2-783861F8D5F5}" type="parTrans" cxnId="{15C51C85-55E9-4419-AB3E-AD8205275AD0}">
      <dgm:prSet/>
      <dgm:spPr/>
      <dgm:t>
        <a:bodyPr/>
        <a:lstStyle/>
        <a:p>
          <a:endParaRPr lang="en-US"/>
        </a:p>
      </dgm:t>
    </dgm:pt>
    <dgm:pt modelId="{FBAE2580-CFA0-43E3-8012-FAA916107A40}" type="sibTrans" cxnId="{15C51C85-55E9-4419-AB3E-AD8205275AD0}">
      <dgm:prSet/>
      <dgm:spPr/>
      <dgm:t>
        <a:bodyPr/>
        <a:lstStyle/>
        <a:p>
          <a:endParaRPr lang="en-US"/>
        </a:p>
      </dgm:t>
    </dgm:pt>
    <dgm:pt modelId="{65FD5064-C677-4CB2-87F1-A37CD0CB891F}" type="pres">
      <dgm:prSet presAssocID="{CC21E100-2BA7-40DE-A3AF-186F40FDA646}" presName="linear" presStyleCnt="0">
        <dgm:presLayoutVars>
          <dgm:animLvl val="lvl"/>
          <dgm:resizeHandles val="exact"/>
        </dgm:presLayoutVars>
      </dgm:prSet>
      <dgm:spPr/>
    </dgm:pt>
    <dgm:pt modelId="{1AD05816-D895-40F4-814D-1BDCF4D827DE}" type="pres">
      <dgm:prSet presAssocID="{5D5F3FB9-2226-4CE3-AE97-9D3489BD8292}" presName="parentText" presStyleLbl="node1" presStyleIdx="0" presStyleCnt="2">
        <dgm:presLayoutVars>
          <dgm:chMax val="0"/>
          <dgm:bulletEnabled val="1"/>
        </dgm:presLayoutVars>
      </dgm:prSet>
      <dgm:spPr/>
    </dgm:pt>
    <dgm:pt modelId="{05B3DAB6-A7A8-4F7B-9A08-FC1496FDE8AC}" type="pres">
      <dgm:prSet presAssocID="{43B4C95C-F11D-43EC-882B-9B00ADD47F35}" presName="spacer" presStyleCnt="0"/>
      <dgm:spPr/>
    </dgm:pt>
    <dgm:pt modelId="{1D2FBACB-542D-4D32-B97F-9105F8836C87}" type="pres">
      <dgm:prSet presAssocID="{75F86922-2F69-416C-B015-7C307E402B06}" presName="parentText" presStyleLbl="node1" presStyleIdx="1" presStyleCnt="2">
        <dgm:presLayoutVars>
          <dgm:chMax val="0"/>
          <dgm:bulletEnabled val="1"/>
        </dgm:presLayoutVars>
      </dgm:prSet>
      <dgm:spPr/>
    </dgm:pt>
  </dgm:ptLst>
  <dgm:cxnLst>
    <dgm:cxn modelId="{A0EFA450-46B2-4FB7-90F4-B2F2B9A75447}" srcId="{CC21E100-2BA7-40DE-A3AF-186F40FDA646}" destId="{5D5F3FB9-2226-4CE3-AE97-9D3489BD8292}" srcOrd="0" destOrd="0" parTransId="{94CE3721-6A6C-4A14-86AB-8B20BFC52584}" sibTransId="{43B4C95C-F11D-43EC-882B-9B00ADD47F35}"/>
    <dgm:cxn modelId="{DD51C170-9230-4343-B6A6-879060DA068E}" type="presOf" srcId="{75F86922-2F69-416C-B015-7C307E402B06}" destId="{1D2FBACB-542D-4D32-B97F-9105F8836C87}" srcOrd="0" destOrd="0" presId="urn:microsoft.com/office/officeart/2005/8/layout/vList2"/>
    <dgm:cxn modelId="{15C51C85-55E9-4419-AB3E-AD8205275AD0}" srcId="{CC21E100-2BA7-40DE-A3AF-186F40FDA646}" destId="{75F86922-2F69-416C-B015-7C307E402B06}" srcOrd="1" destOrd="0" parTransId="{000D5CBC-750E-46BF-B3C2-783861F8D5F5}" sibTransId="{FBAE2580-CFA0-43E3-8012-FAA916107A40}"/>
    <dgm:cxn modelId="{60153CBB-FD57-4EB5-A0F1-C4A56B539809}" type="presOf" srcId="{5D5F3FB9-2226-4CE3-AE97-9D3489BD8292}" destId="{1AD05816-D895-40F4-814D-1BDCF4D827DE}" srcOrd="0" destOrd="0" presId="urn:microsoft.com/office/officeart/2005/8/layout/vList2"/>
    <dgm:cxn modelId="{BA42A4DF-83F3-41A0-B6B3-A100A1149D70}" type="presOf" srcId="{CC21E100-2BA7-40DE-A3AF-186F40FDA646}" destId="{65FD5064-C677-4CB2-87F1-A37CD0CB891F}" srcOrd="0" destOrd="0" presId="urn:microsoft.com/office/officeart/2005/8/layout/vList2"/>
    <dgm:cxn modelId="{70AC7BA1-5BAA-4460-939E-A5B0AC54EDD3}" type="presParOf" srcId="{65FD5064-C677-4CB2-87F1-A37CD0CB891F}" destId="{1AD05816-D895-40F4-814D-1BDCF4D827DE}" srcOrd="0" destOrd="0" presId="urn:microsoft.com/office/officeart/2005/8/layout/vList2"/>
    <dgm:cxn modelId="{A3A7780D-AF96-4650-9797-A19918A41CF8}" type="presParOf" srcId="{65FD5064-C677-4CB2-87F1-A37CD0CB891F}" destId="{05B3DAB6-A7A8-4F7B-9A08-FC1496FDE8AC}" srcOrd="1" destOrd="0" presId="urn:microsoft.com/office/officeart/2005/8/layout/vList2"/>
    <dgm:cxn modelId="{AE7FC6B0-AF97-48F6-8353-9743DCCAE688}" type="presParOf" srcId="{65FD5064-C677-4CB2-87F1-A37CD0CB891F}" destId="{1D2FBACB-542D-4D32-B97F-9105F8836C87}"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F39A4707-3479-4834-BEAC-ADF45CCE8447}"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E22D2023-EC18-49CB-932D-83F999C76A50}">
      <dgm:prSet/>
      <dgm:spPr/>
      <dgm:t>
        <a:bodyPr/>
        <a:lstStyle/>
        <a:p>
          <a:r>
            <a:rPr lang="en-US"/>
            <a:t>If the student is the head of household, co-head, or spouse and is under the age of 23 or without dependent children, then both the assistance received under 479B of the HEA and other student financial assistance received by the student will be counted as income to the extent that it exceeds the total of tuition and any other required fees and charges.</a:t>
          </a:r>
        </a:p>
      </dgm:t>
    </dgm:pt>
    <dgm:pt modelId="{5412AD22-77BF-4B39-AFA8-434501DAB1BA}" type="parTrans" cxnId="{DD805019-BC23-4095-97C0-7392F7BF35F2}">
      <dgm:prSet/>
      <dgm:spPr/>
      <dgm:t>
        <a:bodyPr/>
        <a:lstStyle/>
        <a:p>
          <a:endParaRPr lang="en-US"/>
        </a:p>
      </dgm:t>
    </dgm:pt>
    <dgm:pt modelId="{3521D03E-99A6-4443-BE64-DF2B5262C3D4}" type="sibTrans" cxnId="{DD805019-BC23-4095-97C0-7392F7BF35F2}">
      <dgm:prSet/>
      <dgm:spPr/>
      <dgm:t>
        <a:bodyPr/>
        <a:lstStyle/>
        <a:p>
          <a:endParaRPr lang="en-US"/>
        </a:p>
      </dgm:t>
    </dgm:pt>
    <dgm:pt modelId="{596A56BB-D978-4E82-A91E-7F8B968F613F}">
      <dgm:prSet/>
      <dgm:spPr/>
      <dgm:t>
        <a:bodyPr/>
        <a:lstStyle/>
        <a:p>
          <a:r>
            <a:rPr lang="en-US" dirty="0"/>
            <a:t>In contrast, the student financial assistance received by a Section 8 student who is the head of household, spouse, or co-head of household and is over the age of 23 with dependent children will be treated in a manner identical to the student financial aid received by students who participate in non–Section 8 programs</a:t>
          </a:r>
        </a:p>
      </dgm:t>
    </dgm:pt>
    <dgm:pt modelId="{0C2F5AE4-CDA5-48DC-AD7B-8DFECCDD986C}" type="parTrans" cxnId="{EBD2AA69-A6BB-4E85-97DF-4517CB220D4A}">
      <dgm:prSet/>
      <dgm:spPr/>
      <dgm:t>
        <a:bodyPr/>
        <a:lstStyle/>
        <a:p>
          <a:endParaRPr lang="en-US"/>
        </a:p>
      </dgm:t>
    </dgm:pt>
    <dgm:pt modelId="{18B35ADD-3D09-42FE-BDF1-409558A3A419}" type="sibTrans" cxnId="{EBD2AA69-A6BB-4E85-97DF-4517CB220D4A}">
      <dgm:prSet/>
      <dgm:spPr/>
      <dgm:t>
        <a:bodyPr/>
        <a:lstStyle/>
        <a:p>
          <a:endParaRPr lang="en-US"/>
        </a:p>
      </dgm:t>
    </dgm:pt>
    <dgm:pt modelId="{B3DFA92E-5E27-4E5F-9FAB-24379A1E203B}" type="pres">
      <dgm:prSet presAssocID="{F39A4707-3479-4834-BEAC-ADF45CCE8447}" presName="linear" presStyleCnt="0">
        <dgm:presLayoutVars>
          <dgm:animLvl val="lvl"/>
          <dgm:resizeHandles val="exact"/>
        </dgm:presLayoutVars>
      </dgm:prSet>
      <dgm:spPr/>
    </dgm:pt>
    <dgm:pt modelId="{1BC0BD13-910E-4379-9CED-742A5EED0770}" type="pres">
      <dgm:prSet presAssocID="{E22D2023-EC18-49CB-932D-83F999C76A50}" presName="parentText" presStyleLbl="node1" presStyleIdx="0" presStyleCnt="2">
        <dgm:presLayoutVars>
          <dgm:chMax val="0"/>
          <dgm:bulletEnabled val="1"/>
        </dgm:presLayoutVars>
      </dgm:prSet>
      <dgm:spPr/>
    </dgm:pt>
    <dgm:pt modelId="{39C3A931-2168-4E81-BC17-612D43571E73}" type="pres">
      <dgm:prSet presAssocID="{3521D03E-99A6-4443-BE64-DF2B5262C3D4}" presName="spacer" presStyleCnt="0"/>
      <dgm:spPr/>
    </dgm:pt>
    <dgm:pt modelId="{13EE89C1-269C-4CB8-813F-56D740B67264}" type="pres">
      <dgm:prSet presAssocID="{596A56BB-D978-4E82-A91E-7F8B968F613F}" presName="parentText" presStyleLbl="node1" presStyleIdx="1" presStyleCnt="2">
        <dgm:presLayoutVars>
          <dgm:chMax val="0"/>
          <dgm:bulletEnabled val="1"/>
        </dgm:presLayoutVars>
      </dgm:prSet>
      <dgm:spPr/>
    </dgm:pt>
  </dgm:ptLst>
  <dgm:cxnLst>
    <dgm:cxn modelId="{DD805019-BC23-4095-97C0-7392F7BF35F2}" srcId="{F39A4707-3479-4834-BEAC-ADF45CCE8447}" destId="{E22D2023-EC18-49CB-932D-83F999C76A50}" srcOrd="0" destOrd="0" parTransId="{5412AD22-77BF-4B39-AFA8-434501DAB1BA}" sibTransId="{3521D03E-99A6-4443-BE64-DF2B5262C3D4}"/>
    <dgm:cxn modelId="{45795F61-B72F-4150-807B-BCC062EFE87A}" type="presOf" srcId="{F39A4707-3479-4834-BEAC-ADF45CCE8447}" destId="{B3DFA92E-5E27-4E5F-9FAB-24379A1E203B}" srcOrd="0" destOrd="0" presId="urn:microsoft.com/office/officeart/2005/8/layout/vList2"/>
    <dgm:cxn modelId="{EBD2AA69-A6BB-4E85-97DF-4517CB220D4A}" srcId="{F39A4707-3479-4834-BEAC-ADF45CCE8447}" destId="{596A56BB-D978-4E82-A91E-7F8B968F613F}" srcOrd="1" destOrd="0" parTransId="{0C2F5AE4-CDA5-48DC-AD7B-8DFECCDD986C}" sibTransId="{18B35ADD-3D09-42FE-BDF1-409558A3A419}"/>
    <dgm:cxn modelId="{7BCCAB4E-3197-4868-8E6F-58A9A3821183}" type="presOf" srcId="{E22D2023-EC18-49CB-932D-83F999C76A50}" destId="{1BC0BD13-910E-4379-9CED-742A5EED0770}" srcOrd="0" destOrd="0" presId="urn:microsoft.com/office/officeart/2005/8/layout/vList2"/>
    <dgm:cxn modelId="{55CB83AA-28ED-42F6-846F-1DED39BBA002}" type="presOf" srcId="{596A56BB-D978-4E82-A91E-7F8B968F613F}" destId="{13EE89C1-269C-4CB8-813F-56D740B67264}" srcOrd="0" destOrd="0" presId="urn:microsoft.com/office/officeart/2005/8/layout/vList2"/>
    <dgm:cxn modelId="{1E503DE5-2C09-4F22-A1B6-E10BD1F3B684}" type="presParOf" srcId="{B3DFA92E-5E27-4E5F-9FAB-24379A1E203B}" destId="{1BC0BD13-910E-4379-9CED-742A5EED0770}" srcOrd="0" destOrd="0" presId="urn:microsoft.com/office/officeart/2005/8/layout/vList2"/>
    <dgm:cxn modelId="{1138C25F-098E-40EE-946F-2FC5DBDFF437}" type="presParOf" srcId="{B3DFA92E-5E27-4E5F-9FAB-24379A1E203B}" destId="{39C3A931-2168-4E81-BC17-612D43571E73}" srcOrd="1" destOrd="0" presId="urn:microsoft.com/office/officeart/2005/8/layout/vList2"/>
    <dgm:cxn modelId="{53E43C79-A5EC-46C8-A390-32AD6A2074B5}" type="presParOf" srcId="{B3DFA92E-5E27-4E5F-9FAB-24379A1E203B}" destId="{13EE89C1-269C-4CB8-813F-56D740B67264}"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C152FEB0-8DA2-40C3-8C46-F2ABC88A5321}"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193A07B3-334C-4691-8A0B-D602A6264896}">
      <dgm:prSet/>
      <dgm:spPr/>
      <dgm:t>
        <a:bodyPr/>
        <a:lstStyle/>
        <a:p>
          <a:r>
            <a:rPr lang="en-US"/>
            <a:t>There are two steps required as part of the calculation for Section 8 students, the first of which is to determine the student’s relationship to the household, age, and whether they have dependent children; based on the result of the first step, the second step is to calculate whether any excess student financial assistance should be included in the family’s income.</a:t>
          </a:r>
        </a:p>
      </dgm:t>
    </dgm:pt>
    <dgm:pt modelId="{ACD55E7E-3212-457D-A941-71672DD65F94}" type="parTrans" cxnId="{8CAB7E96-163C-4074-A701-10619FCAE2AE}">
      <dgm:prSet/>
      <dgm:spPr/>
      <dgm:t>
        <a:bodyPr/>
        <a:lstStyle/>
        <a:p>
          <a:endParaRPr lang="en-US"/>
        </a:p>
      </dgm:t>
    </dgm:pt>
    <dgm:pt modelId="{EBE10DF1-2251-494B-9C3E-FE1D310CF1F5}" type="sibTrans" cxnId="{8CAB7E96-163C-4074-A701-10619FCAE2AE}">
      <dgm:prSet/>
      <dgm:spPr/>
      <dgm:t>
        <a:bodyPr/>
        <a:lstStyle/>
        <a:p>
          <a:endParaRPr lang="en-US"/>
        </a:p>
      </dgm:t>
    </dgm:pt>
    <dgm:pt modelId="{A4CBABA0-8130-4127-9C1C-34021DBAF2D0}">
      <dgm:prSet/>
      <dgm:spPr/>
      <dgm:t>
        <a:bodyPr/>
        <a:lstStyle/>
        <a:p>
          <a:r>
            <a:rPr lang="en-US"/>
            <a:t>If the student is the head of household, co-head, or spouse and is 23 or younger or does not have dependent children, then 479B assistance will be part of the total equation (see example G1, below). </a:t>
          </a:r>
        </a:p>
      </dgm:t>
    </dgm:pt>
    <dgm:pt modelId="{6A52F9CC-F997-4D22-979C-B7737D617E05}" type="parTrans" cxnId="{DD88D21D-D85B-40EE-A140-8F22BE6349AF}">
      <dgm:prSet/>
      <dgm:spPr/>
      <dgm:t>
        <a:bodyPr/>
        <a:lstStyle/>
        <a:p>
          <a:endParaRPr lang="en-US"/>
        </a:p>
      </dgm:t>
    </dgm:pt>
    <dgm:pt modelId="{7B8B530E-1D55-4805-B507-F136C38CC688}" type="sibTrans" cxnId="{DD88D21D-D85B-40EE-A140-8F22BE6349AF}">
      <dgm:prSet/>
      <dgm:spPr/>
      <dgm:t>
        <a:bodyPr/>
        <a:lstStyle/>
        <a:p>
          <a:endParaRPr lang="en-US"/>
        </a:p>
      </dgm:t>
    </dgm:pt>
    <dgm:pt modelId="{AA38AD03-78FB-4D24-931A-13ABCC5094B5}">
      <dgm:prSet/>
      <dgm:spPr/>
      <dgm:t>
        <a:bodyPr/>
        <a:lstStyle/>
        <a:p>
          <a:r>
            <a:rPr lang="en-US" dirty="0"/>
            <a:t>If the student is over 23 with dependent children, then the calculation will be identical for non–Section 8 students</a:t>
          </a:r>
        </a:p>
      </dgm:t>
    </dgm:pt>
    <dgm:pt modelId="{E8FC9CCD-B6CC-4649-9DEA-A35A7ADE9EF5}" type="parTrans" cxnId="{F7930288-0E80-4E2D-A95F-CC30D36AEA51}">
      <dgm:prSet/>
      <dgm:spPr/>
      <dgm:t>
        <a:bodyPr/>
        <a:lstStyle/>
        <a:p>
          <a:endParaRPr lang="en-US"/>
        </a:p>
      </dgm:t>
    </dgm:pt>
    <dgm:pt modelId="{CED16D29-E878-4EEE-81BE-BB0F3A009535}" type="sibTrans" cxnId="{F7930288-0E80-4E2D-A95F-CC30D36AEA51}">
      <dgm:prSet/>
      <dgm:spPr/>
      <dgm:t>
        <a:bodyPr/>
        <a:lstStyle/>
        <a:p>
          <a:endParaRPr lang="en-US"/>
        </a:p>
      </dgm:t>
    </dgm:pt>
    <dgm:pt modelId="{62EC141F-EABF-4C42-A30A-58DAF79E2679}" type="pres">
      <dgm:prSet presAssocID="{C152FEB0-8DA2-40C3-8C46-F2ABC88A5321}" presName="linear" presStyleCnt="0">
        <dgm:presLayoutVars>
          <dgm:animLvl val="lvl"/>
          <dgm:resizeHandles val="exact"/>
        </dgm:presLayoutVars>
      </dgm:prSet>
      <dgm:spPr/>
    </dgm:pt>
    <dgm:pt modelId="{03404402-DA86-41EE-9826-453AC0F4A8BA}" type="pres">
      <dgm:prSet presAssocID="{193A07B3-334C-4691-8A0B-D602A6264896}" presName="parentText" presStyleLbl="node1" presStyleIdx="0" presStyleCnt="3">
        <dgm:presLayoutVars>
          <dgm:chMax val="0"/>
          <dgm:bulletEnabled val="1"/>
        </dgm:presLayoutVars>
      </dgm:prSet>
      <dgm:spPr/>
    </dgm:pt>
    <dgm:pt modelId="{A44123C6-C420-4AF8-88AB-A007B1A40855}" type="pres">
      <dgm:prSet presAssocID="{EBE10DF1-2251-494B-9C3E-FE1D310CF1F5}" presName="spacer" presStyleCnt="0"/>
      <dgm:spPr/>
    </dgm:pt>
    <dgm:pt modelId="{A3E409D8-2A63-41D0-815C-4C9210F1BE27}" type="pres">
      <dgm:prSet presAssocID="{A4CBABA0-8130-4127-9C1C-34021DBAF2D0}" presName="parentText" presStyleLbl="node1" presStyleIdx="1" presStyleCnt="3">
        <dgm:presLayoutVars>
          <dgm:chMax val="0"/>
          <dgm:bulletEnabled val="1"/>
        </dgm:presLayoutVars>
      </dgm:prSet>
      <dgm:spPr/>
    </dgm:pt>
    <dgm:pt modelId="{87A27DBD-20E4-4F7D-9C0F-24A6288BE2E6}" type="pres">
      <dgm:prSet presAssocID="{7B8B530E-1D55-4805-B507-F136C38CC688}" presName="spacer" presStyleCnt="0"/>
      <dgm:spPr/>
    </dgm:pt>
    <dgm:pt modelId="{1C21CA8C-4307-4ACA-B786-F5FD17F203E3}" type="pres">
      <dgm:prSet presAssocID="{AA38AD03-78FB-4D24-931A-13ABCC5094B5}" presName="parentText" presStyleLbl="node1" presStyleIdx="2" presStyleCnt="3">
        <dgm:presLayoutVars>
          <dgm:chMax val="0"/>
          <dgm:bulletEnabled val="1"/>
        </dgm:presLayoutVars>
      </dgm:prSet>
      <dgm:spPr/>
    </dgm:pt>
  </dgm:ptLst>
  <dgm:cxnLst>
    <dgm:cxn modelId="{DD88D21D-D85B-40EE-A140-8F22BE6349AF}" srcId="{C152FEB0-8DA2-40C3-8C46-F2ABC88A5321}" destId="{A4CBABA0-8130-4127-9C1C-34021DBAF2D0}" srcOrd="1" destOrd="0" parTransId="{6A52F9CC-F997-4D22-979C-B7737D617E05}" sibTransId="{7B8B530E-1D55-4805-B507-F136C38CC688}"/>
    <dgm:cxn modelId="{9077754B-DF20-4374-8056-678B4E959E5E}" type="presOf" srcId="{A4CBABA0-8130-4127-9C1C-34021DBAF2D0}" destId="{A3E409D8-2A63-41D0-815C-4C9210F1BE27}" srcOrd="0" destOrd="0" presId="urn:microsoft.com/office/officeart/2005/8/layout/vList2"/>
    <dgm:cxn modelId="{22200A55-84DA-4038-9E30-3C455D491DEA}" type="presOf" srcId="{AA38AD03-78FB-4D24-931A-13ABCC5094B5}" destId="{1C21CA8C-4307-4ACA-B786-F5FD17F203E3}" srcOrd="0" destOrd="0" presId="urn:microsoft.com/office/officeart/2005/8/layout/vList2"/>
    <dgm:cxn modelId="{B301D181-D9E9-4C80-BBFC-D23F7C90FA8F}" type="presOf" srcId="{C152FEB0-8DA2-40C3-8C46-F2ABC88A5321}" destId="{62EC141F-EABF-4C42-A30A-58DAF79E2679}" srcOrd="0" destOrd="0" presId="urn:microsoft.com/office/officeart/2005/8/layout/vList2"/>
    <dgm:cxn modelId="{F7930288-0E80-4E2D-A95F-CC30D36AEA51}" srcId="{C152FEB0-8DA2-40C3-8C46-F2ABC88A5321}" destId="{AA38AD03-78FB-4D24-931A-13ABCC5094B5}" srcOrd="2" destOrd="0" parTransId="{E8FC9CCD-B6CC-4649-9DEA-A35A7ADE9EF5}" sibTransId="{CED16D29-E878-4EEE-81BE-BB0F3A009535}"/>
    <dgm:cxn modelId="{8CAB7E96-163C-4074-A701-10619FCAE2AE}" srcId="{C152FEB0-8DA2-40C3-8C46-F2ABC88A5321}" destId="{193A07B3-334C-4691-8A0B-D602A6264896}" srcOrd="0" destOrd="0" parTransId="{ACD55E7E-3212-457D-A941-71672DD65F94}" sibTransId="{EBE10DF1-2251-494B-9C3E-FE1D310CF1F5}"/>
    <dgm:cxn modelId="{FDA717A3-B38B-49E0-A051-E5448BAF69E2}" type="presOf" srcId="{193A07B3-334C-4691-8A0B-D602A6264896}" destId="{03404402-DA86-41EE-9826-453AC0F4A8BA}" srcOrd="0" destOrd="0" presId="urn:microsoft.com/office/officeart/2005/8/layout/vList2"/>
    <dgm:cxn modelId="{2C56C50B-E180-4945-9F37-ECD40947B34E}" type="presParOf" srcId="{62EC141F-EABF-4C42-A30A-58DAF79E2679}" destId="{03404402-DA86-41EE-9826-453AC0F4A8BA}" srcOrd="0" destOrd="0" presId="urn:microsoft.com/office/officeart/2005/8/layout/vList2"/>
    <dgm:cxn modelId="{2B3E773E-2DC7-4C42-9358-F33A9E22A7F6}" type="presParOf" srcId="{62EC141F-EABF-4C42-A30A-58DAF79E2679}" destId="{A44123C6-C420-4AF8-88AB-A007B1A40855}" srcOrd="1" destOrd="0" presId="urn:microsoft.com/office/officeart/2005/8/layout/vList2"/>
    <dgm:cxn modelId="{EAA10806-E76C-44B0-B9E4-298B31392F95}" type="presParOf" srcId="{62EC141F-EABF-4C42-A30A-58DAF79E2679}" destId="{A3E409D8-2A63-41D0-815C-4C9210F1BE27}" srcOrd="2" destOrd="0" presId="urn:microsoft.com/office/officeart/2005/8/layout/vList2"/>
    <dgm:cxn modelId="{AACA0B16-9718-4E13-BA96-7803FD6C3EDA}" type="presParOf" srcId="{62EC141F-EABF-4C42-A30A-58DAF79E2679}" destId="{87A27DBD-20E4-4F7D-9C0F-24A6288BE2E6}" srcOrd="3" destOrd="0" presId="urn:microsoft.com/office/officeart/2005/8/layout/vList2"/>
    <dgm:cxn modelId="{D17055DC-0778-43D5-8D99-C7991D1F2180}" type="presParOf" srcId="{62EC141F-EABF-4C42-A30A-58DAF79E2679}" destId="{1C21CA8C-4307-4ACA-B786-F5FD17F203E3}"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CAB436F7-F30F-4A7A-9641-0F1803D92826}" type="doc">
      <dgm:prSet loTypeId="urn:microsoft.com/office/officeart/2008/layout/LinedList" loCatId="list" qsTypeId="urn:microsoft.com/office/officeart/2005/8/quickstyle/simple1" qsCatId="simple" csTypeId="urn:microsoft.com/office/officeart/2005/8/colors/accent4_2" csCatId="accent4"/>
      <dgm:spPr/>
      <dgm:t>
        <a:bodyPr/>
        <a:lstStyle/>
        <a:p>
          <a:endParaRPr lang="en-US"/>
        </a:p>
      </dgm:t>
    </dgm:pt>
    <dgm:pt modelId="{D331262C-4B14-4F97-9863-8B1185ACCA45}">
      <dgm:prSet/>
      <dgm:spPr/>
      <dgm:t>
        <a:bodyPr/>
        <a:lstStyle/>
        <a:p>
          <a:r>
            <a:rPr lang="en-US"/>
            <a:t>Formula for Calculating Excess Amounts of Financial Assistance:</a:t>
          </a:r>
        </a:p>
      </dgm:t>
    </dgm:pt>
    <dgm:pt modelId="{324250CB-77C4-416A-8C0B-E5F2EFD4DA81}" type="parTrans" cxnId="{7D440DC4-B22C-49F7-9C2C-ADB520F86FFD}">
      <dgm:prSet/>
      <dgm:spPr/>
      <dgm:t>
        <a:bodyPr/>
        <a:lstStyle/>
        <a:p>
          <a:endParaRPr lang="en-US"/>
        </a:p>
      </dgm:t>
    </dgm:pt>
    <dgm:pt modelId="{FF70D311-393B-4B56-81D4-BD9589459AF0}" type="sibTrans" cxnId="{7D440DC4-B22C-49F7-9C2C-ADB520F86FFD}">
      <dgm:prSet/>
      <dgm:spPr/>
      <dgm:t>
        <a:bodyPr/>
        <a:lstStyle/>
        <a:p>
          <a:endParaRPr lang="en-US"/>
        </a:p>
      </dgm:t>
    </dgm:pt>
    <dgm:pt modelId="{71DC3261-C2F8-4CF6-974A-5076CB32C8DD}">
      <dgm:prSet/>
      <dgm:spPr/>
      <dgm:t>
        <a:bodyPr/>
        <a:lstStyle/>
        <a:p>
          <a:r>
            <a:rPr lang="en-US"/>
            <a:t>Subtract total student financial assistance from all sources from total tuition plus required fees and charges to arrive at excess amount of student financial assistance. </a:t>
          </a:r>
        </a:p>
      </dgm:t>
    </dgm:pt>
    <dgm:pt modelId="{F7E20486-7338-4847-B97E-D3327B86BA80}" type="parTrans" cxnId="{CAACC7DD-FFC5-4768-9CDD-3F4A8B68595B}">
      <dgm:prSet/>
      <dgm:spPr/>
      <dgm:t>
        <a:bodyPr/>
        <a:lstStyle/>
        <a:p>
          <a:endParaRPr lang="en-US"/>
        </a:p>
      </dgm:t>
    </dgm:pt>
    <dgm:pt modelId="{BA233D1D-E3ED-447F-89C8-9F39F9792476}" type="sibTrans" cxnId="{CAACC7DD-FFC5-4768-9CDD-3F4A8B68595B}">
      <dgm:prSet/>
      <dgm:spPr/>
      <dgm:t>
        <a:bodyPr/>
        <a:lstStyle/>
        <a:p>
          <a:endParaRPr lang="en-US"/>
        </a:p>
      </dgm:t>
    </dgm:pt>
    <dgm:pt modelId="{EE11DB46-EFC9-4C32-9674-FA4398B8CC16}">
      <dgm:prSet/>
      <dgm:spPr/>
      <dgm:t>
        <a:bodyPr/>
        <a:lstStyle/>
        <a:p>
          <a:r>
            <a:rPr lang="en-US"/>
            <a:t>If the excess amount of student financial assistance is a positive number, then include that amount in annual income. If the excess amount of student financial assistance is zero or negative, then do not include that amount in annual income. </a:t>
          </a:r>
        </a:p>
      </dgm:t>
    </dgm:pt>
    <dgm:pt modelId="{12D4B77C-034E-4C8A-AE72-AF1AA06D1E58}" type="parTrans" cxnId="{C6B61772-BAFD-4B9C-98B8-F0F31AA1FAD4}">
      <dgm:prSet/>
      <dgm:spPr/>
      <dgm:t>
        <a:bodyPr/>
        <a:lstStyle/>
        <a:p>
          <a:endParaRPr lang="en-US"/>
        </a:p>
      </dgm:t>
    </dgm:pt>
    <dgm:pt modelId="{10F597E2-83E0-4789-8067-E0F6F4269BC5}" type="sibTrans" cxnId="{C6B61772-BAFD-4B9C-98B8-F0F31AA1FAD4}">
      <dgm:prSet/>
      <dgm:spPr/>
      <dgm:t>
        <a:bodyPr/>
        <a:lstStyle/>
        <a:p>
          <a:endParaRPr lang="en-US"/>
        </a:p>
      </dgm:t>
    </dgm:pt>
    <dgm:pt modelId="{60323277-4BFF-454C-B250-7A158C3E3A7B}">
      <dgm:prSet/>
      <dgm:spPr/>
      <dgm:t>
        <a:bodyPr/>
        <a:lstStyle/>
        <a:p>
          <a:r>
            <a:rPr lang="en-US"/>
            <a:t>If the total tuition plus required fees and charges is zero or exceeds the amount of total financial assistance from all sources, then no excess amounts of student financial assistance will be included in annual income. </a:t>
          </a:r>
        </a:p>
      </dgm:t>
    </dgm:pt>
    <dgm:pt modelId="{EDB99D53-22B1-45AB-A2BA-82AE99C715C0}" type="parTrans" cxnId="{96FECCBC-E2CA-48D1-9409-881D7C2D52CF}">
      <dgm:prSet/>
      <dgm:spPr/>
      <dgm:t>
        <a:bodyPr/>
        <a:lstStyle/>
        <a:p>
          <a:endParaRPr lang="en-US"/>
        </a:p>
      </dgm:t>
    </dgm:pt>
    <dgm:pt modelId="{3DFC3067-E73D-41B7-B5F0-9F591C3BAE0E}" type="sibTrans" cxnId="{96FECCBC-E2CA-48D1-9409-881D7C2D52CF}">
      <dgm:prSet/>
      <dgm:spPr/>
      <dgm:t>
        <a:bodyPr/>
        <a:lstStyle/>
        <a:p>
          <a:endParaRPr lang="en-US"/>
        </a:p>
      </dgm:t>
    </dgm:pt>
    <dgm:pt modelId="{AB02C2D9-3743-4E27-84EB-192079948590}">
      <dgm:prSet/>
      <dgm:spPr/>
      <dgm:t>
        <a:bodyPr/>
        <a:lstStyle/>
        <a:p>
          <a:r>
            <a:rPr lang="en-US"/>
            <a:t>Any amount of student financial assistance that exceeds the total tuition plus required fees and charges must be included in annual income. </a:t>
          </a:r>
        </a:p>
      </dgm:t>
    </dgm:pt>
    <dgm:pt modelId="{6B305EAC-C455-4975-B4A0-BF92DF878DBE}" type="parTrans" cxnId="{95C3B7B3-111D-4FAA-AA51-85B47817F93D}">
      <dgm:prSet/>
      <dgm:spPr/>
      <dgm:t>
        <a:bodyPr/>
        <a:lstStyle/>
        <a:p>
          <a:endParaRPr lang="en-US"/>
        </a:p>
      </dgm:t>
    </dgm:pt>
    <dgm:pt modelId="{18885986-8BA9-497C-B878-BDE30A88711F}" type="sibTrans" cxnId="{95C3B7B3-111D-4FAA-AA51-85B47817F93D}">
      <dgm:prSet/>
      <dgm:spPr/>
      <dgm:t>
        <a:bodyPr/>
        <a:lstStyle/>
        <a:p>
          <a:endParaRPr lang="en-US"/>
        </a:p>
      </dgm:t>
    </dgm:pt>
    <dgm:pt modelId="{B47D34B3-ECF1-42BC-B5D6-1B4E95BB70AF}" type="pres">
      <dgm:prSet presAssocID="{CAB436F7-F30F-4A7A-9641-0F1803D92826}" presName="vert0" presStyleCnt="0">
        <dgm:presLayoutVars>
          <dgm:dir/>
          <dgm:animOne val="branch"/>
          <dgm:animLvl val="lvl"/>
        </dgm:presLayoutVars>
      </dgm:prSet>
      <dgm:spPr/>
    </dgm:pt>
    <dgm:pt modelId="{1E0B3BF2-BC28-4223-BB5E-3D4ED0083306}" type="pres">
      <dgm:prSet presAssocID="{D331262C-4B14-4F97-9863-8B1185ACCA45}" presName="thickLine" presStyleLbl="alignNode1" presStyleIdx="0" presStyleCnt="5"/>
      <dgm:spPr/>
    </dgm:pt>
    <dgm:pt modelId="{FC7C672C-C503-4473-A000-FDA3A7C9134C}" type="pres">
      <dgm:prSet presAssocID="{D331262C-4B14-4F97-9863-8B1185ACCA45}" presName="horz1" presStyleCnt="0"/>
      <dgm:spPr/>
    </dgm:pt>
    <dgm:pt modelId="{FCDEE43E-3A49-440F-9B2A-08A05CC2B860}" type="pres">
      <dgm:prSet presAssocID="{D331262C-4B14-4F97-9863-8B1185ACCA45}" presName="tx1" presStyleLbl="revTx" presStyleIdx="0" presStyleCnt="5"/>
      <dgm:spPr/>
    </dgm:pt>
    <dgm:pt modelId="{E6A887FE-B301-48F6-8D53-6687CE02201F}" type="pres">
      <dgm:prSet presAssocID="{D331262C-4B14-4F97-9863-8B1185ACCA45}" presName="vert1" presStyleCnt="0"/>
      <dgm:spPr/>
    </dgm:pt>
    <dgm:pt modelId="{5708BB5E-2888-4284-8E2D-62E9EE2F7CA5}" type="pres">
      <dgm:prSet presAssocID="{71DC3261-C2F8-4CF6-974A-5076CB32C8DD}" presName="thickLine" presStyleLbl="alignNode1" presStyleIdx="1" presStyleCnt="5"/>
      <dgm:spPr/>
    </dgm:pt>
    <dgm:pt modelId="{F246A93E-792B-4975-85FE-AD5CEA78DBA9}" type="pres">
      <dgm:prSet presAssocID="{71DC3261-C2F8-4CF6-974A-5076CB32C8DD}" presName="horz1" presStyleCnt="0"/>
      <dgm:spPr/>
    </dgm:pt>
    <dgm:pt modelId="{3C56D0FA-0F27-4958-AE5E-DF85D214C631}" type="pres">
      <dgm:prSet presAssocID="{71DC3261-C2F8-4CF6-974A-5076CB32C8DD}" presName="tx1" presStyleLbl="revTx" presStyleIdx="1" presStyleCnt="5"/>
      <dgm:spPr/>
    </dgm:pt>
    <dgm:pt modelId="{FDA8A23B-AC6D-4420-A134-D51AC97D8E24}" type="pres">
      <dgm:prSet presAssocID="{71DC3261-C2F8-4CF6-974A-5076CB32C8DD}" presName="vert1" presStyleCnt="0"/>
      <dgm:spPr/>
    </dgm:pt>
    <dgm:pt modelId="{1694438F-0843-4899-B9A7-B5592CE6CF4A}" type="pres">
      <dgm:prSet presAssocID="{EE11DB46-EFC9-4C32-9674-FA4398B8CC16}" presName="thickLine" presStyleLbl="alignNode1" presStyleIdx="2" presStyleCnt="5"/>
      <dgm:spPr/>
    </dgm:pt>
    <dgm:pt modelId="{F6078592-0505-4136-99FB-C44033B02158}" type="pres">
      <dgm:prSet presAssocID="{EE11DB46-EFC9-4C32-9674-FA4398B8CC16}" presName="horz1" presStyleCnt="0"/>
      <dgm:spPr/>
    </dgm:pt>
    <dgm:pt modelId="{FD7D70A9-2481-4B99-855A-DA09B9A6DA5C}" type="pres">
      <dgm:prSet presAssocID="{EE11DB46-EFC9-4C32-9674-FA4398B8CC16}" presName="tx1" presStyleLbl="revTx" presStyleIdx="2" presStyleCnt="5"/>
      <dgm:spPr/>
    </dgm:pt>
    <dgm:pt modelId="{7AB9DD4A-287E-4C4C-AFFF-CA953CCA3F63}" type="pres">
      <dgm:prSet presAssocID="{EE11DB46-EFC9-4C32-9674-FA4398B8CC16}" presName="vert1" presStyleCnt="0"/>
      <dgm:spPr/>
    </dgm:pt>
    <dgm:pt modelId="{4F195849-BCAB-42E9-B928-D261C865C806}" type="pres">
      <dgm:prSet presAssocID="{60323277-4BFF-454C-B250-7A158C3E3A7B}" presName="thickLine" presStyleLbl="alignNode1" presStyleIdx="3" presStyleCnt="5"/>
      <dgm:spPr/>
    </dgm:pt>
    <dgm:pt modelId="{70749B72-6152-4F88-BC21-F17153ECC0D4}" type="pres">
      <dgm:prSet presAssocID="{60323277-4BFF-454C-B250-7A158C3E3A7B}" presName="horz1" presStyleCnt="0"/>
      <dgm:spPr/>
    </dgm:pt>
    <dgm:pt modelId="{7400A2A2-9927-41CA-8C12-D3E61FA173BF}" type="pres">
      <dgm:prSet presAssocID="{60323277-4BFF-454C-B250-7A158C3E3A7B}" presName="tx1" presStyleLbl="revTx" presStyleIdx="3" presStyleCnt="5"/>
      <dgm:spPr/>
    </dgm:pt>
    <dgm:pt modelId="{8A623699-8CD6-4F18-8594-63DD279C83AE}" type="pres">
      <dgm:prSet presAssocID="{60323277-4BFF-454C-B250-7A158C3E3A7B}" presName="vert1" presStyleCnt="0"/>
      <dgm:spPr/>
    </dgm:pt>
    <dgm:pt modelId="{B8CC7A1F-3C4A-4F7F-BF5B-B6422C52EA37}" type="pres">
      <dgm:prSet presAssocID="{AB02C2D9-3743-4E27-84EB-192079948590}" presName="thickLine" presStyleLbl="alignNode1" presStyleIdx="4" presStyleCnt="5"/>
      <dgm:spPr/>
    </dgm:pt>
    <dgm:pt modelId="{BBCF695D-07BA-4750-934E-424902D3B96F}" type="pres">
      <dgm:prSet presAssocID="{AB02C2D9-3743-4E27-84EB-192079948590}" presName="horz1" presStyleCnt="0"/>
      <dgm:spPr/>
    </dgm:pt>
    <dgm:pt modelId="{81085889-9712-41CA-97EC-BC3133FCC80F}" type="pres">
      <dgm:prSet presAssocID="{AB02C2D9-3743-4E27-84EB-192079948590}" presName="tx1" presStyleLbl="revTx" presStyleIdx="4" presStyleCnt="5"/>
      <dgm:spPr/>
    </dgm:pt>
    <dgm:pt modelId="{865A9692-259C-4DCE-9CB7-096CEC162B5D}" type="pres">
      <dgm:prSet presAssocID="{AB02C2D9-3743-4E27-84EB-192079948590}" presName="vert1" presStyleCnt="0"/>
      <dgm:spPr/>
    </dgm:pt>
  </dgm:ptLst>
  <dgm:cxnLst>
    <dgm:cxn modelId="{E05ED914-CA56-4659-8282-DA8888E21618}" type="presOf" srcId="{D331262C-4B14-4F97-9863-8B1185ACCA45}" destId="{FCDEE43E-3A49-440F-9B2A-08A05CC2B860}" srcOrd="0" destOrd="0" presId="urn:microsoft.com/office/officeart/2008/layout/LinedList"/>
    <dgm:cxn modelId="{23C25466-40EC-4309-929D-96649A834179}" type="presOf" srcId="{EE11DB46-EFC9-4C32-9674-FA4398B8CC16}" destId="{FD7D70A9-2481-4B99-855A-DA09B9A6DA5C}" srcOrd="0" destOrd="0" presId="urn:microsoft.com/office/officeart/2008/layout/LinedList"/>
    <dgm:cxn modelId="{C6B61772-BAFD-4B9C-98B8-F0F31AA1FAD4}" srcId="{CAB436F7-F30F-4A7A-9641-0F1803D92826}" destId="{EE11DB46-EFC9-4C32-9674-FA4398B8CC16}" srcOrd="2" destOrd="0" parTransId="{12D4B77C-034E-4C8A-AE72-AF1AA06D1E58}" sibTransId="{10F597E2-83E0-4789-8067-E0F6F4269BC5}"/>
    <dgm:cxn modelId="{8E44D357-2066-4CE1-9E05-0C3D4504A27F}" type="presOf" srcId="{71DC3261-C2F8-4CF6-974A-5076CB32C8DD}" destId="{3C56D0FA-0F27-4958-AE5E-DF85D214C631}" srcOrd="0" destOrd="0" presId="urn:microsoft.com/office/officeart/2008/layout/LinedList"/>
    <dgm:cxn modelId="{95C3B7B3-111D-4FAA-AA51-85B47817F93D}" srcId="{CAB436F7-F30F-4A7A-9641-0F1803D92826}" destId="{AB02C2D9-3743-4E27-84EB-192079948590}" srcOrd="4" destOrd="0" parTransId="{6B305EAC-C455-4975-B4A0-BF92DF878DBE}" sibTransId="{18885986-8BA9-497C-B878-BDE30A88711F}"/>
    <dgm:cxn modelId="{7FC7F8B8-53C7-4195-940F-8EFC3DC466FD}" type="presOf" srcId="{AB02C2D9-3743-4E27-84EB-192079948590}" destId="{81085889-9712-41CA-97EC-BC3133FCC80F}" srcOrd="0" destOrd="0" presId="urn:microsoft.com/office/officeart/2008/layout/LinedList"/>
    <dgm:cxn modelId="{96FECCBC-E2CA-48D1-9409-881D7C2D52CF}" srcId="{CAB436F7-F30F-4A7A-9641-0F1803D92826}" destId="{60323277-4BFF-454C-B250-7A158C3E3A7B}" srcOrd="3" destOrd="0" parTransId="{EDB99D53-22B1-45AB-A2BA-82AE99C715C0}" sibTransId="{3DFC3067-E73D-41B7-B5F0-9F591C3BAE0E}"/>
    <dgm:cxn modelId="{7D440DC4-B22C-49F7-9C2C-ADB520F86FFD}" srcId="{CAB436F7-F30F-4A7A-9641-0F1803D92826}" destId="{D331262C-4B14-4F97-9863-8B1185ACCA45}" srcOrd="0" destOrd="0" parTransId="{324250CB-77C4-416A-8C0B-E5F2EFD4DA81}" sibTransId="{FF70D311-393B-4B56-81D4-BD9589459AF0}"/>
    <dgm:cxn modelId="{8B7584C8-7C04-40BE-BBA3-296697D3E9AA}" type="presOf" srcId="{60323277-4BFF-454C-B250-7A158C3E3A7B}" destId="{7400A2A2-9927-41CA-8C12-D3E61FA173BF}" srcOrd="0" destOrd="0" presId="urn:microsoft.com/office/officeart/2008/layout/LinedList"/>
    <dgm:cxn modelId="{CAACC7DD-FFC5-4768-9CDD-3F4A8B68595B}" srcId="{CAB436F7-F30F-4A7A-9641-0F1803D92826}" destId="{71DC3261-C2F8-4CF6-974A-5076CB32C8DD}" srcOrd="1" destOrd="0" parTransId="{F7E20486-7338-4847-B97E-D3327B86BA80}" sibTransId="{BA233D1D-E3ED-447F-89C8-9F39F9792476}"/>
    <dgm:cxn modelId="{7F2689EA-6954-4276-9A8E-B9F7B0C425A9}" type="presOf" srcId="{CAB436F7-F30F-4A7A-9641-0F1803D92826}" destId="{B47D34B3-ECF1-42BC-B5D6-1B4E95BB70AF}" srcOrd="0" destOrd="0" presId="urn:microsoft.com/office/officeart/2008/layout/LinedList"/>
    <dgm:cxn modelId="{589435BF-32FE-4861-BD49-A8093FA55363}" type="presParOf" srcId="{B47D34B3-ECF1-42BC-B5D6-1B4E95BB70AF}" destId="{1E0B3BF2-BC28-4223-BB5E-3D4ED0083306}" srcOrd="0" destOrd="0" presId="urn:microsoft.com/office/officeart/2008/layout/LinedList"/>
    <dgm:cxn modelId="{D42C244E-3DDA-42C7-97AA-D57CB25988D3}" type="presParOf" srcId="{B47D34B3-ECF1-42BC-B5D6-1B4E95BB70AF}" destId="{FC7C672C-C503-4473-A000-FDA3A7C9134C}" srcOrd="1" destOrd="0" presId="urn:microsoft.com/office/officeart/2008/layout/LinedList"/>
    <dgm:cxn modelId="{DF8384FA-958E-47E3-9990-20F64C035345}" type="presParOf" srcId="{FC7C672C-C503-4473-A000-FDA3A7C9134C}" destId="{FCDEE43E-3A49-440F-9B2A-08A05CC2B860}" srcOrd="0" destOrd="0" presId="urn:microsoft.com/office/officeart/2008/layout/LinedList"/>
    <dgm:cxn modelId="{2E8A4A0A-EA32-49B1-8269-F00936811454}" type="presParOf" srcId="{FC7C672C-C503-4473-A000-FDA3A7C9134C}" destId="{E6A887FE-B301-48F6-8D53-6687CE02201F}" srcOrd="1" destOrd="0" presId="urn:microsoft.com/office/officeart/2008/layout/LinedList"/>
    <dgm:cxn modelId="{2B70A362-226A-467A-BF47-60D48482996A}" type="presParOf" srcId="{B47D34B3-ECF1-42BC-B5D6-1B4E95BB70AF}" destId="{5708BB5E-2888-4284-8E2D-62E9EE2F7CA5}" srcOrd="2" destOrd="0" presId="urn:microsoft.com/office/officeart/2008/layout/LinedList"/>
    <dgm:cxn modelId="{36DCFBAF-81D8-42D4-8625-59096ED12243}" type="presParOf" srcId="{B47D34B3-ECF1-42BC-B5D6-1B4E95BB70AF}" destId="{F246A93E-792B-4975-85FE-AD5CEA78DBA9}" srcOrd="3" destOrd="0" presId="urn:microsoft.com/office/officeart/2008/layout/LinedList"/>
    <dgm:cxn modelId="{4FC5D7AD-549D-4B12-813B-225DD689352E}" type="presParOf" srcId="{F246A93E-792B-4975-85FE-AD5CEA78DBA9}" destId="{3C56D0FA-0F27-4958-AE5E-DF85D214C631}" srcOrd="0" destOrd="0" presId="urn:microsoft.com/office/officeart/2008/layout/LinedList"/>
    <dgm:cxn modelId="{2DC9A17B-F91A-4FE7-8D23-8AD00EAE5A56}" type="presParOf" srcId="{F246A93E-792B-4975-85FE-AD5CEA78DBA9}" destId="{FDA8A23B-AC6D-4420-A134-D51AC97D8E24}" srcOrd="1" destOrd="0" presId="urn:microsoft.com/office/officeart/2008/layout/LinedList"/>
    <dgm:cxn modelId="{09DFF80B-4FD2-4B80-BD90-46288933D9A7}" type="presParOf" srcId="{B47D34B3-ECF1-42BC-B5D6-1B4E95BB70AF}" destId="{1694438F-0843-4899-B9A7-B5592CE6CF4A}" srcOrd="4" destOrd="0" presId="urn:microsoft.com/office/officeart/2008/layout/LinedList"/>
    <dgm:cxn modelId="{3C91DD7A-7CBE-4D10-8424-255D6F1439B1}" type="presParOf" srcId="{B47D34B3-ECF1-42BC-B5D6-1B4E95BB70AF}" destId="{F6078592-0505-4136-99FB-C44033B02158}" srcOrd="5" destOrd="0" presId="urn:microsoft.com/office/officeart/2008/layout/LinedList"/>
    <dgm:cxn modelId="{9BB589CC-AE00-4A4C-8B95-1D1824FDF2F8}" type="presParOf" srcId="{F6078592-0505-4136-99FB-C44033B02158}" destId="{FD7D70A9-2481-4B99-855A-DA09B9A6DA5C}" srcOrd="0" destOrd="0" presId="urn:microsoft.com/office/officeart/2008/layout/LinedList"/>
    <dgm:cxn modelId="{49DDA657-83CC-4BDE-A254-BAA05C0295B4}" type="presParOf" srcId="{F6078592-0505-4136-99FB-C44033B02158}" destId="{7AB9DD4A-287E-4C4C-AFFF-CA953CCA3F63}" srcOrd="1" destOrd="0" presId="urn:microsoft.com/office/officeart/2008/layout/LinedList"/>
    <dgm:cxn modelId="{CB9A115D-9474-45F7-9408-6512FF053E12}" type="presParOf" srcId="{B47D34B3-ECF1-42BC-B5D6-1B4E95BB70AF}" destId="{4F195849-BCAB-42E9-B928-D261C865C806}" srcOrd="6" destOrd="0" presId="urn:microsoft.com/office/officeart/2008/layout/LinedList"/>
    <dgm:cxn modelId="{173AF79A-6B6A-42A8-9D18-9A7B71462537}" type="presParOf" srcId="{B47D34B3-ECF1-42BC-B5D6-1B4E95BB70AF}" destId="{70749B72-6152-4F88-BC21-F17153ECC0D4}" srcOrd="7" destOrd="0" presId="urn:microsoft.com/office/officeart/2008/layout/LinedList"/>
    <dgm:cxn modelId="{1DACC839-41F4-4454-9BFD-3A1639DFB2B8}" type="presParOf" srcId="{70749B72-6152-4F88-BC21-F17153ECC0D4}" destId="{7400A2A2-9927-41CA-8C12-D3E61FA173BF}" srcOrd="0" destOrd="0" presId="urn:microsoft.com/office/officeart/2008/layout/LinedList"/>
    <dgm:cxn modelId="{118E1B02-978A-47E9-BA2D-0FD15F4A41E5}" type="presParOf" srcId="{70749B72-6152-4F88-BC21-F17153ECC0D4}" destId="{8A623699-8CD6-4F18-8594-63DD279C83AE}" srcOrd="1" destOrd="0" presId="urn:microsoft.com/office/officeart/2008/layout/LinedList"/>
    <dgm:cxn modelId="{ADD31264-0ED8-4EA4-BA74-FF5B3E967244}" type="presParOf" srcId="{B47D34B3-ECF1-42BC-B5D6-1B4E95BB70AF}" destId="{B8CC7A1F-3C4A-4F7F-BF5B-B6422C52EA37}" srcOrd="8" destOrd="0" presId="urn:microsoft.com/office/officeart/2008/layout/LinedList"/>
    <dgm:cxn modelId="{D85B5257-2360-412A-925A-3D8EBA709F40}" type="presParOf" srcId="{B47D34B3-ECF1-42BC-B5D6-1B4E95BB70AF}" destId="{BBCF695D-07BA-4750-934E-424902D3B96F}" srcOrd="9" destOrd="0" presId="urn:microsoft.com/office/officeart/2008/layout/LinedList"/>
    <dgm:cxn modelId="{71745C2C-81E3-42D0-A39B-9DB09FEB0CF1}" type="presParOf" srcId="{BBCF695D-07BA-4750-934E-424902D3B96F}" destId="{81085889-9712-41CA-97EC-BC3133FCC80F}" srcOrd="0" destOrd="0" presId="urn:microsoft.com/office/officeart/2008/layout/LinedList"/>
    <dgm:cxn modelId="{BBF34CA1-4466-481E-91F7-7116ED1BD66A}" type="presParOf" srcId="{BBCF695D-07BA-4750-934E-424902D3B96F}" destId="{865A9692-259C-4DCE-9CB7-096CEC162B5D}"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F8F8DF28-0816-4B02-9994-C5C985501264}"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30FF704B-41FD-4948-89D2-5863BBD29D5A}">
      <dgm:prSet/>
      <dgm:spPr/>
      <dgm:t>
        <a:bodyPr/>
        <a:lstStyle/>
        <a:p>
          <a:r>
            <a:rPr lang="en-US"/>
            <a:t>Roberto is a 22-year-old full-time student without dependent children. </a:t>
          </a:r>
        </a:p>
      </dgm:t>
    </dgm:pt>
    <dgm:pt modelId="{F30F2AB6-D865-4C73-AF3C-100E81A0F13A}" type="parTrans" cxnId="{03B2E990-426F-44CA-A594-AF80D5EA2AC7}">
      <dgm:prSet/>
      <dgm:spPr/>
      <dgm:t>
        <a:bodyPr/>
        <a:lstStyle/>
        <a:p>
          <a:endParaRPr lang="en-US"/>
        </a:p>
      </dgm:t>
    </dgm:pt>
    <dgm:pt modelId="{8CEE1689-5A52-4285-8635-4F232B501336}" type="sibTrans" cxnId="{03B2E990-426F-44CA-A594-AF80D5EA2AC7}">
      <dgm:prSet/>
      <dgm:spPr/>
      <dgm:t>
        <a:bodyPr/>
        <a:lstStyle/>
        <a:p>
          <a:endParaRPr lang="en-US"/>
        </a:p>
      </dgm:t>
    </dgm:pt>
    <dgm:pt modelId="{C8D94C56-D0E5-4CA0-A458-75876730919C}">
      <dgm:prSet/>
      <dgm:spPr/>
      <dgm:t>
        <a:bodyPr/>
        <a:lstStyle/>
        <a:p>
          <a:r>
            <a:rPr lang="en-US" dirty="0"/>
            <a:t>Since Roberto is a Section 8 participant head of household who is not over 23 with dependent children, the Owner follows the Appropriations Act policy to determine if Roberto receives student financial assistance in excess of tuition from both HEA and other sources. </a:t>
          </a:r>
        </a:p>
      </dgm:t>
    </dgm:pt>
    <dgm:pt modelId="{85EA7DA1-5895-43E3-BC4A-0C522E9227D7}" type="parTrans" cxnId="{FF46CCB6-A820-407C-84A8-356CD1B16931}">
      <dgm:prSet/>
      <dgm:spPr/>
      <dgm:t>
        <a:bodyPr/>
        <a:lstStyle/>
        <a:p>
          <a:endParaRPr lang="en-US"/>
        </a:p>
      </dgm:t>
    </dgm:pt>
    <dgm:pt modelId="{78080F17-D073-4ECB-9425-6C36AAFDD3C6}" type="sibTrans" cxnId="{FF46CCB6-A820-407C-84A8-356CD1B16931}">
      <dgm:prSet/>
      <dgm:spPr/>
      <dgm:t>
        <a:bodyPr/>
        <a:lstStyle/>
        <a:p>
          <a:endParaRPr lang="en-US"/>
        </a:p>
      </dgm:t>
    </dgm:pt>
    <dgm:pt modelId="{65CF189F-A4A2-4B83-9134-D3A6309AF880}">
      <dgm:prSet/>
      <dgm:spPr/>
      <dgm:t>
        <a:bodyPr/>
        <a:lstStyle/>
        <a:p>
          <a:r>
            <a:rPr lang="en-US"/>
            <a:t>Roberto received the following amounts to cover his first year of college: Federal Pell Grant: $12,000; University Scholarship: $22,000; City Scholarship: $3,000. </a:t>
          </a:r>
        </a:p>
      </dgm:t>
    </dgm:pt>
    <dgm:pt modelId="{59D4C3CC-0045-4BE2-BB27-150EC434375E}" type="parTrans" cxnId="{31E330B0-1B0D-44B2-B3F4-ABCF632B4AE6}">
      <dgm:prSet/>
      <dgm:spPr/>
      <dgm:t>
        <a:bodyPr/>
        <a:lstStyle/>
        <a:p>
          <a:endParaRPr lang="en-US"/>
        </a:p>
      </dgm:t>
    </dgm:pt>
    <dgm:pt modelId="{102972BC-E8A7-44F1-8B3F-9347E352D261}" type="sibTrans" cxnId="{31E330B0-1B0D-44B2-B3F4-ABCF632B4AE6}">
      <dgm:prSet/>
      <dgm:spPr/>
      <dgm:t>
        <a:bodyPr/>
        <a:lstStyle/>
        <a:p>
          <a:endParaRPr lang="en-US"/>
        </a:p>
      </dgm:t>
    </dgm:pt>
    <dgm:pt modelId="{302FA04E-DECB-4882-9F78-F06FE602E760}" type="pres">
      <dgm:prSet presAssocID="{F8F8DF28-0816-4B02-9994-C5C985501264}" presName="linear" presStyleCnt="0">
        <dgm:presLayoutVars>
          <dgm:animLvl val="lvl"/>
          <dgm:resizeHandles val="exact"/>
        </dgm:presLayoutVars>
      </dgm:prSet>
      <dgm:spPr/>
    </dgm:pt>
    <dgm:pt modelId="{7D71AAE2-7FBF-4221-A949-3A387AA7FED1}" type="pres">
      <dgm:prSet presAssocID="{30FF704B-41FD-4948-89D2-5863BBD29D5A}" presName="parentText" presStyleLbl="node1" presStyleIdx="0" presStyleCnt="3">
        <dgm:presLayoutVars>
          <dgm:chMax val="0"/>
          <dgm:bulletEnabled val="1"/>
        </dgm:presLayoutVars>
      </dgm:prSet>
      <dgm:spPr/>
    </dgm:pt>
    <dgm:pt modelId="{CBD4C2C8-F4A4-4C79-A245-BEC9D64223CA}" type="pres">
      <dgm:prSet presAssocID="{8CEE1689-5A52-4285-8635-4F232B501336}" presName="spacer" presStyleCnt="0"/>
      <dgm:spPr/>
    </dgm:pt>
    <dgm:pt modelId="{95E643A5-6B71-4063-994F-71E0E86E834C}" type="pres">
      <dgm:prSet presAssocID="{C8D94C56-D0E5-4CA0-A458-75876730919C}" presName="parentText" presStyleLbl="node1" presStyleIdx="1" presStyleCnt="3">
        <dgm:presLayoutVars>
          <dgm:chMax val="0"/>
          <dgm:bulletEnabled val="1"/>
        </dgm:presLayoutVars>
      </dgm:prSet>
      <dgm:spPr/>
    </dgm:pt>
    <dgm:pt modelId="{A51785D6-A0E5-446E-9347-F2EE47761810}" type="pres">
      <dgm:prSet presAssocID="{78080F17-D073-4ECB-9425-6C36AAFDD3C6}" presName="spacer" presStyleCnt="0"/>
      <dgm:spPr/>
    </dgm:pt>
    <dgm:pt modelId="{8E0C60CE-BF3F-41EF-870D-6EFB46915858}" type="pres">
      <dgm:prSet presAssocID="{65CF189F-A4A2-4B83-9134-D3A6309AF880}" presName="parentText" presStyleLbl="node1" presStyleIdx="2" presStyleCnt="3">
        <dgm:presLayoutVars>
          <dgm:chMax val="0"/>
          <dgm:bulletEnabled val="1"/>
        </dgm:presLayoutVars>
      </dgm:prSet>
      <dgm:spPr/>
    </dgm:pt>
  </dgm:ptLst>
  <dgm:cxnLst>
    <dgm:cxn modelId="{87CC1E3A-C4A2-4D71-BD0F-BA32094B5C2E}" type="presOf" srcId="{65CF189F-A4A2-4B83-9134-D3A6309AF880}" destId="{8E0C60CE-BF3F-41EF-870D-6EFB46915858}" srcOrd="0" destOrd="0" presId="urn:microsoft.com/office/officeart/2005/8/layout/vList2"/>
    <dgm:cxn modelId="{99F1AC88-F05D-4A19-9F20-51699D7A632A}" type="presOf" srcId="{F8F8DF28-0816-4B02-9994-C5C985501264}" destId="{302FA04E-DECB-4882-9F78-F06FE602E760}" srcOrd="0" destOrd="0" presId="urn:microsoft.com/office/officeart/2005/8/layout/vList2"/>
    <dgm:cxn modelId="{03B2E990-426F-44CA-A594-AF80D5EA2AC7}" srcId="{F8F8DF28-0816-4B02-9994-C5C985501264}" destId="{30FF704B-41FD-4948-89D2-5863BBD29D5A}" srcOrd="0" destOrd="0" parTransId="{F30F2AB6-D865-4C73-AF3C-100E81A0F13A}" sibTransId="{8CEE1689-5A52-4285-8635-4F232B501336}"/>
    <dgm:cxn modelId="{ABBDDDAB-7CC1-44AD-A350-44DDAA272467}" type="presOf" srcId="{30FF704B-41FD-4948-89D2-5863BBD29D5A}" destId="{7D71AAE2-7FBF-4221-A949-3A387AA7FED1}" srcOrd="0" destOrd="0" presId="urn:microsoft.com/office/officeart/2005/8/layout/vList2"/>
    <dgm:cxn modelId="{31E330B0-1B0D-44B2-B3F4-ABCF632B4AE6}" srcId="{F8F8DF28-0816-4B02-9994-C5C985501264}" destId="{65CF189F-A4A2-4B83-9134-D3A6309AF880}" srcOrd="2" destOrd="0" parTransId="{59D4C3CC-0045-4BE2-BB27-150EC434375E}" sibTransId="{102972BC-E8A7-44F1-8B3F-9347E352D261}"/>
    <dgm:cxn modelId="{FF46CCB6-A820-407C-84A8-356CD1B16931}" srcId="{F8F8DF28-0816-4B02-9994-C5C985501264}" destId="{C8D94C56-D0E5-4CA0-A458-75876730919C}" srcOrd="1" destOrd="0" parTransId="{85EA7DA1-5895-43E3-BC4A-0C522E9227D7}" sibTransId="{78080F17-D073-4ECB-9425-6C36AAFDD3C6}"/>
    <dgm:cxn modelId="{85C876F8-959C-4D6C-A473-6BF13C501F6F}" type="presOf" srcId="{C8D94C56-D0E5-4CA0-A458-75876730919C}" destId="{95E643A5-6B71-4063-994F-71E0E86E834C}" srcOrd="0" destOrd="0" presId="urn:microsoft.com/office/officeart/2005/8/layout/vList2"/>
    <dgm:cxn modelId="{F5533865-B0B6-4982-AD9C-759FBD40F1C8}" type="presParOf" srcId="{302FA04E-DECB-4882-9F78-F06FE602E760}" destId="{7D71AAE2-7FBF-4221-A949-3A387AA7FED1}" srcOrd="0" destOrd="0" presId="urn:microsoft.com/office/officeart/2005/8/layout/vList2"/>
    <dgm:cxn modelId="{1B16C7D7-5C77-42ED-9034-C43B171FD971}" type="presParOf" srcId="{302FA04E-DECB-4882-9F78-F06FE602E760}" destId="{CBD4C2C8-F4A4-4C79-A245-BEC9D64223CA}" srcOrd="1" destOrd="0" presId="urn:microsoft.com/office/officeart/2005/8/layout/vList2"/>
    <dgm:cxn modelId="{5FD841F0-F70F-46F3-B075-402D5A79A260}" type="presParOf" srcId="{302FA04E-DECB-4882-9F78-F06FE602E760}" destId="{95E643A5-6B71-4063-994F-71E0E86E834C}" srcOrd="2" destOrd="0" presId="urn:microsoft.com/office/officeart/2005/8/layout/vList2"/>
    <dgm:cxn modelId="{952F0F30-1070-4CD2-AA8C-5D666AE7D6AC}" type="presParOf" srcId="{302FA04E-DECB-4882-9F78-F06FE602E760}" destId="{A51785D6-A0E5-446E-9347-F2EE47761810}" srcOrd="3" destOrd="0" presId="urn:microsoft.com/office/officeart/2005/8/layout/vList2"/>
    <dgm:cxn modelId="{96454067-BDC1-4BC9-AD4A-83301468D930}" type="presParOf" srcId="{302FA04E-DECB-4882-9F78-F06FE602E760}" destId="{8E0C60CE-BF3F-41EF-870D-6EFB46915858}"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17BF7DC-443A-425F-82C9-33D063FA2A31}"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8E6963C7-6167-4C31-A125-D8C9BF75647F}">
      <dgm:prSet/>
      <dgm:spPr/>
      <dgm:t>
        <a:bodyPr/>
        <a:lstStyle/>
        <a:p>
          <a:r>
            <a:rPr lang="en-US" b="0" i="0" baseline="0"/>
            <a:t>The following list of exclusions is codified at 24 CFR § 5.609(b)(24) as nonrecurring income. Please note that the list is not exhaustive: </a:t>
          </a:r>
          <a:endParaRPr lang="en-US"/>
        </a:p>
      </dgm:t>
    </dgm:pt>
    <dgm:pt modelId="{16F1671A-240D-430F-BBC3-697C712A56BE}" type="parTrans" cxnId="{85189E04-6B77-4F0C-931B-8B8DA62D22A6}">
      <dgm:prSet/>
      <dgm:spPr/>
      <dgm:t>
        <a:bodyPr/>
        <a:lstStyle/>
        <a:p>
          <a:endParaRPr lang="en-US"/>
        </a:p>
      </dgm:t>
    </dgm:pt>
    <dgm:pt modelId="{D65FC3BF-5904-459E-805F-711D6FDED46D}" type="sibTrans" cxnId="{85189E04-6B77-4F0C-931B-8B8DA62D22A6}">
      <dgm:prSet/>
      <dgm:spPr/>
      <dgm:t>
        <a:bodyPr/>
        <a:lstStyle/>
        <a:p>
          <a:endParaRPr lang="en-US"/>
        </a:p>
      </dgm:t>
    </dgm:pt>
    <dgm:pt modelId="{8AD59A87-074C-4BF4-AB40-7E0574727E60}">
      <dgm:prSet/>
      <dgm:spPr/>
      <dgm:t>
        <a:bodyPr/>
        <a:lstStyle/>
        <a:p>
          <a:r>
            <a:rPr lang="en-US" b="0" i="0" baseline="0"/>
            <a:t>Payments from the U.S. Census Bureau for employment lasting no longer than 180 days and not culminating in permanent employment; </a:t>
          </a:r>
          <a:endParaRPr lang="en-US"/>
        </a:p>
      </dgm:t>
    </dgm:pt>
    <dgm:pt modelId="{C82FA5B5-1D51-4AFC-BAF9-D46CC454EB4B}" type="parTrans" cxnId="{3B60059E-D15B-4D01-A14D-BAAE7F212CFE}">
      <dgm:prSet/>
      <dgm:spPr/>
      <dgm:t>
        <a:bodyPr/>
        <a:lstStyle/>
        <a:p>
          <a:endParaRPr lang="en-US"/>
        </a:p>
      </dgm:t>
    </dgm:pt>
    <dgm:pt modelId="{509A0E4E-3B2D-4163-AAE8-99E566DFE41A}" type="sibTrans" cxnId="{3B60059E-D15B-4D01-A14D-BAAE7F212CFE}">
      <dgm:prSet/>
      <dgm:spPr/>
      <dgm:t>
        <a:bodyPr/>
        <a:lstStyle/>
        <a:p>
          <a:endParaRPr lang="en-US"/>
        </a:p>
      </dgm:t>
    </dgm:pt>
    <dgm:pt modelId="{736B63D0-2891-4E96-AA21-7AD450120630}">
      <dgm:prSet/>
      <dgm:spPr/>
      <dgm:t>
        <a:bodyPr/>
        <a:lstStyle/>
        <a:p>
          <a:r>
            <a:rPr lang="en-US" b="0" i="0" baseline="0"/>
            <a:t>Direct federal or state economic stimulus payments; </a:t>
          </a:r>
          <a:endParaRPr lang="en-US"/>
        </a:p>
      </dgm:t>
    </dgm:pt>
    <dgm:pt modelId="{3A51E59B-F38A-499A-B483-8E0B48F6FBF7}" type="parTrans" cxnId="{E76660C9-9B74-44DD-B4B5-EBD7BEA97A40}">
      <dgm:prSet/>
      <dgm:spPr/>
      <dgm:t>
        <a:bodyPr/>
        <a:lstStyle/>
        <a:p>
          <a:endParaRPr lang="en-US"/>
        </a:p>
      </dgm:t>
    </dgm:pt>
    <dgm:pt modelId="{1750B52D-5212-4D40-9BE1-A92FB555C774}" type="sibTrans" cxnId="{E76660C9-9B74-44DD-B4B5-EBD7BEA97A40}">
      <dgm:prSet/>
      <dgm:spPr/>
      <dgm:t>
        <a:bodyPr/>
        <a:lstStyle/>
        <a:p>
          <a:endParaRPr lang="en-US"/>
        </a:p>
      </dgm:t>
    </dgm:pt>
    <dgm:pt modelId="{7C775FFD-E90A-4476-BE01-A512532036F2}">
      <dgm:prSet/>
      <dgm:spPr/>
      <dgm:t>
        <a:bodyPr/>
        <a:lstStyle/>
        <a:p>
          <a:r>
            <a:rPr lang="en-US" b="0" i="0" baseline="0"/>
            <a:t>Amounts directly received by the family as a result of state refundable tax credits or state tax refunds at the time they are received; </a:t>
          </a:r>
          <a:endParaRPr lang="en-US"/>
        </a:p>
      </dgm:t>
    </dgm:pt>
    <dgm:pt modelId="{26A87FF5-8A9D-4120-B073-266728DD5419}" type="parTrans" cxnId="{E0B40E1B-9C31-4C18-AB1B-BCCDE68F8E45}">
      <dgm:prSet/>
      <dgm:spPr/>
      <dgm:t>
        <a:bodyPr/>
        <a:lstStyle/>
        <a:p>
          <a:endParaRPr lang="en-US"/>
        </a:p>
      </dgm:t>
    </dgm:pt>
    <dgm:pt modelId="{15CCB3F1-336B-4186-9658-A98522F4D82A}" type="sibTrans" cxnId="{E0B40E1B-9C31-4C18-AB1B-BCCDE68F8E45}">
      <dgm:prSet/>
      <dgm:spPr/>
      <dgm:t>
        <a:bodyPr/>
        <a:lstStyle/>
        <a:p>
          <a:endParaRPr lang="en-US"/>
        </a:p>
      </dgm:t>
    </dgm:pt>
    <dgm:pt modelId="{0BB238C2-E96A-4EEF-BFFC-A99916BB984A}">
      <dgm:prSet/>
      <dgm:spPr/>
      <dgm:t>
        <a:bodyPr/>
        <a:lstStyle/>
        <a:p>
          <a:r>
            <a:rPr lang="en-US" b="0" i="0" baseline="0"/>
            <a:t>Amounts directly received by the family as a result of federal refundable tax credits or federal tax refunds at the time they are received; </a:t>
          </a:r>
          <a:endParaRPr lang="en-US"/>
        </a:p>
      </dgm:t>
    </dgm:pt>
    <dgm:pt modelId="{DDBA9FAF-4362-4372-AA71-D2316474D8F5}" type="parTrans" cxnId="{39DDC075-CD58-4D26-B46D-110E962A3CB4}">
      <dgm:prSet/>
      <dgm:spPr/>
      <dgm:t>
        <a:bodyPr/>
        <a:lstStyle/>
        <a:p>
          <a:endParaRPr lang="en-US"/>
        </a:p>
      </dgm:t>
    </dgm:pt>
    <dgm:pt modelId="{D722DA1E-DAAD-48EC-8B6E-77518F8F1E94}" type="sibTrans" cxnId="{39DDC075-CD58-4D26-B46D-110E962A3CB4}">
      <dgm:prSet/>
      <dgm:spPr/>
      <dgm:t>
        <a:bodyPr/>
        <a:lstStyle/>
        <a:p>
          <a:endParaRPr lang="en-US"/>
        </a:p>
      </dgm:t>
    </dgm:pt>
    <dgm:pt modelId="{26828869-7EDD-4A64-BC5F-3F01A64D61C2}">
      <dgm:prSet/>
      <dgm:spPr/>
      <dgm:t>
        <a:bodyPr/>
        <a:lstStyle/>
        <a:p>
          <a:r>
            <a:rPr lang="en-US" b="0" i="0" baseline="0"/>
            <a:t>Gifts for holidays, birthdays, or other significant life events or milestones (e.g., wedding, baby shower, or anniversary gifts); </a:t>
          </a:r>
          <a:endParaRPr lang="en-US"/>
        </a:p>
      </dgm:t>
    </dgm:pt>
    <dgm:pt modelId="{FB7136EE-82FE-455D-B8FF-DC317B353AED}" type="parTrans" cxnId="{E9C0180F-D1C4-4BE3-A3D0-6B3D5E22251E}">
      <dgm:prSet/>
      <dgm:spPr/>
      <dgm:t>
        <a:bodyPr/>
        <a:lstStyle/>
        <a:p>
          <a:endParaRPr lang="en-US"/>
        </a:p>
      </dgm:t>
    </dgm:pt>
    <dgm:pt modelId="{C67759AC-19B8-4A0A-8734-189EEA612FB1}" type="sibTrans" cxnId="{E9C0180F-D1C4-4BE3-A3D0-6B3D5E22251E}">
      <dgm:prSet/>
      <dgm:spPr/>
      <dgm:t>
        <a:bodyPr/>
        <a:lstStyle/>
        <a:p>
          <a:endParaRPr lang="en-US"/>
        </a:p>
      </dgm:t>
    </dgm:pt>
    <dgm:pt modelId="{475B67DF-2334-4826-9E7F-B7665DB96DFC}">
      <dgm:prSet/>
      <dgm:spPr/>
      <dgm:t>
        <a:bodyPr/>
        <a:lstStyle/>
        <a:p>
          <a:r>
            <a:rPr lang="en-US" b="0" i="0" baseline="0"/>
            <a:t>In-kind donations (e.g., food, clothing, or toiletries received from a food bank or similar organization); and </a:t>
          </a:r>
          <a:endParaRPr lang="en-US"/>
        </a:p>
      </dgm:t>
    </dgm:pt>
    <dgm:pt modelId="{06698A7A-112F-4F87-8615-144B73652D6E}" type="parTrans" cxnId="{233B807A-0F57-461D-BEAB-AD3BF627E56A}">
      <dgm:prSet/>
      <dgm:spPr/>
      <dgm:t>
        <a:bodyPr/>
        <a:lstStyle/>
        <a:p>
          <a:endParaRPr lang="en-US"/>
        </a:p>
      </dgm:t>
    </dgm:pt>
    <dgm:pt modelId="{E6036462-905E-4285-BEF4-78D7EDF72E0F}" type="sibTrans" cxnId="{233B807A-0F57-461D-BEAB-AD3BF627E56A}">
      <dgm:prSet/>
      <dgm:spPr/>
      <dgm:t>
        <a:bodyPr/>
        <a:lstStyle/>
        <a:p>
          <a:endParaRPr lang="en-US"/>
        </a:p>
      </dgm:t>
    </dgm:pt>
    <dgm:pt modelId="{1B914241-FC5A-4312-9BA1-90A7A9141DF8}">
      <dgm:prSet/>
      <dgm:spPr/>
      <dgm:t>
        <a:bodyPr/>
        <a:lstStyle/>
        <a:p>
          <a:r>
            <a:rPr lang="en-US" b="0" i="0" baseline="0"/>
            <a:t>Lump-sum additions to net family assets (e.g., lottery winnings, contest winnings, etc.). </a:t>
          </a:r>
          <a:endParaRPr lang="en-US"/>
        </a:p>
      </dgm:t>
    </dgm:pt>
    <dgm:pt modelId="{04F32DE8-FC90-4F48-AFF8-62D04B56C57A}" type="parTrans" cxnId="{3F803083-5FB1-4D38-AF3E-5A1957F6A655}">
      <dgm:prSet/>
      <dgm:spPr/>
      <dgm:t>
        <a:bodyPr/>
        <a:lstStyle/>
        <a:p>
          <a:endParaRPr lang="en-US"/>
        </a:p>
      </dgm:t>
    </dgm:pt>
    <dgm:pt modelId="{B6D0ECCA-C3D0-4C35-B88A-6DFB3723BC36}" type="sibTrans" cxnId="{3F803083-5FB1-4D38-AF3E-5A1957F6A655}">
      <dgm:prSet/>
      <dgm:spPr/>
      <dgm:t>
        <a:bodyPr/>
        <a:lstStyle/>
        <a:p>
          <a:endParaRPr lang="en-US"/>
        </a:p>
      </dgm:t>
    </dgm:pt>
    <dgm:pt modelId="{D8827E6F-8225-425D-A14C-761687034CC0}">
      <dgm:prSet/>
      <dgm:spPr/>
      <dgm:t>
        <a:bodyPr/>
        <a:lstStyle/>
        <a:p>
          <a:r>
            <a:rPr lang="en-US" b="0" i="0" baseline="0" dirty="0"/>
            <a:t>Owners may accept a self-certification from the family stating that the income will not be repeated in the coming year. </a:t>
          </a:r>
          <a:endParaRPr lang="en-US" dirty="0"/>
        </a:p>
      </dgm:t>
    </dgm:pt>
    <dgm:pt modelId="{CA4B1D4E-AB8D-4567-91E9-D65793DB78F9}" type="parTrans" cxnId="{A1C64A5B-D073-4348-91F4-9869EFA58344}">
      <dgm:prSet/>
      <dgm:spPr/>
      <dgm:t>
        <a:bodyPr/>
        <a:lstStyle/>
        <a:p>
          <a:endParaRPr lang="en-US"/>
        </a:p>
      </dgm:t>
    </dgm:pt>
    <dgm:pt modelId="{29826E38-F01E-4AC2-9829-5F0729831446}" type="sibTrans" cxnId="{A1C64A5B-D073-4348-91F4-9869EFA58344}">
      <dgm:prSet/>
      <dgm:spPr/>
      <dgm:t>
        <a:bodyPr/>
        <a:lstStyle/>
        <a:p>
          <a:endParaRPr lang="en-US"/>
        </a:p>
      </dgm:t>
    </dgm:pt>
    <dgm:pt modelId="{56BF567F-539C-451C-A17D-827F0A967041}" type="pres">
      <dgm:prSet presAssocID="{F17BF7DC-443A-425F-82C9-33D063FA2A31}" presName="linear" presStyleCnt="0">
        <dgm:presLayoutVars>
          <dgm:animLvl val="lvl"/>
          <dgm:resizeHandles val="exact"/>
        </dgm:presLayoutVars>
      </dgm:prSet>
      <dgm:spPr/>
    </dgm:pt>
    <dgm:pt modelId="{4BE44B5F-9F45-4590-BD9F-C76102DAA538}" type="pres">
      <dgm:prSet presAssocID="{8E6963C7-6167-4C31-A125-D8C9BF75647F}" presName="parentText" presStyleLbl="node1" presStyleIdx="0" presStyleCnt="2">
        <dgm:presLayoutVars>
          <dgm:chMax val="0"/>
          <dgm:bulletEnabled val="1"/>
        </dgm:presLayoutVars>
      </dgm:prSet>
      <dgm:spPr/>
    </dgm:pt>
    <dgm:pt modelId="{41F56284-FB57-4682-838B-97C0ABF509FC}" type="pres">
      <dgm:prSet presAssocID="{8E6963C7-6167-4C31-A125-D8C9BF75647F}" presName="childText" presStyleLbl="revTx" presStyleIdx="0" presStyleCnt="1">
        <dgm:presLayoutVars>
          <dgm:bulletEnabled val="1"/>
        </dgm:presLayoutVars>
      </dgm:prSet>
      <dgm:spPr/>
    </dgm:pt>
    <dgm:pt modelId="{6E8CFAA8-11D0-457C-93D7-47B4B6375531}" type="pres">
      <dgm:prSet presAssocID="{D8827E6F-8225-425D-A14C-761687034CC0}" presName="parentText" presStyleLbl="node1" presStyleIdx="1" presStyleCnt="2">
        <dgm:presLayoutVars>
          <dgm:chMax val="0"/>
          <dgm:bulletEnabled val="1"/>
        </dgm:presLayoutVars>
      </dgm:prSet>
      <dgm:spPr/>
    </dgm:pt>
  </dgm:ptLst>
  <dgm:cxnLst>
    <dgm:cxn modelId="{85189E04-6B77-4F0C-931B-8B8DA62D22A6}" srcId="{F17BF7DC-443A-425F-82C9-33D063FA2A31}" destId="{8E6963C7-6167-4C31-A125-D8C9BF75647F}" srcOrd="0" destOrd="0" parTransId="{16F1671A-240D-430F-BBC3-697C712A56BE}" sibTransId="{D65FC3BF-5904-459E-805F-711D6FDED46D}"/>
    <dgm:cxn modelId="{E9C0180F-D1C4-4BE3-A3D0-6B3D5E22251E}" srcId="{8E6963C7-6167-4C31-A125-D8C9BF75647F}" destId="{26828869-7EDD-4A64-BC5F-3F01A64D61C2}" srcOrd="4" destOrd="0" parTransId="{FB7136EE-82FE-455D-B8FF-DC317B353AED}" sibTransId="{C67759AC-19B8-4A0A-8734-189EEA612FB1}"/>
    <dgm:cxn modelId="{E0B40E1B-9C31-4C18-AB1B-BCCDE68F8E45}" srcId="{8E6963C7-6167-4C31-A125-D8C9BF75647F}" destId="{7C775FFD-E90A-4476-BE01-A512532036F2}" srcOrd="2" destOrd="0" parTransId="{26A87FF5-8A9D-4120-B073-266728DD5419}" sibTransId="{15CCB3F1-336B-4186-9658-A98522F4D82A}"/>
    <dgm:cxn modelId="{4AC8121D-AECB-451F-AAD3-4EF4CDCC1BF3}" type="presOf" srcId="{475B67DF-2334-4826-9E7F-B7665DB96DFC}" destId="{41F56284-FB57-4682-838B-97C0ABF509FC}" srcOrd="0" destOrd="5" presId="urn:microsoft.com/office/officeart/2005/8/layout/vList2"/>
    <dgm:cxn modelId="{E2A5492D-8A11-4278-8778-E97921C98F5A}" type="presOf" srcId="{1B914241-FC5A-4312-9BA1-90A7A9141DF8}" destId="{41F56284-FB57-4682-838B-97C0ABF509FC}" srcOrd="0" destOrd="6" presId="urn:microsoft.com/office/officeart/2005/8/layout/vList2"/>
    <dgm:cxn modelId="{EFCB9B30-9D79-4FA1-935A-C4B29A0E66BA}" type="presOf" srcId="{D8827E6F-8225-425D-A14C-761687034CC0}" destId="{6E8CFAA8-11D0-457C-93D7-47B4B6375531}" srcOrd="0" destOrd="0" presId="urn:microsoft.com/office/officeart/2005/8/layout/vList2"/>
    <dgm:cxn modelId="{A1C64A5B-D073-4348-91F4-9869EFA58344}" srcId="{F17BF7DC-443A-425F-82C9-33D063FA2A31}" destId="{D8827E6F-8225-425D-A14C-761687034CC0}" srcOrd="1" destOrd="0" parTransId="{CA4B1D4E-AB8D-4567-91E9-D65793DB78F9}" sibTransId="{29826E38-F01E-4AC2-9829-5F0729831446}"/>
    <dgm:cxn modelId="{D80A955B-C0FD-413C-8A5A-0C1C6BDD245C}" type="presOf" srcId="{8E6963C7-6167-4C31-A125-D8C9BF75647F}" destId="{4BE44B5F-9F45-4590-BD9F-C76102DAA538}" srcOrd="0" destOrd="0" presId="urn:microsoft.com/office/officeart/2005/8/layout/vList2"/>
    <dgm:cxn modelId="{4BDAE749-1C41-45A9-B722-6FA18914C66A}" type="presOf" srcId="{26828869-7EDD-4A64-BC5F-3F01A64D61C2}" destId="{41F56284-FB57-4682-838B-97C0ABF509FC}" srcOrd="0" destOrd="4" presId="urn:microsoft.com/office/officeart/2005/8/layout/vList2"/>
    <dgm:cxn modelId="{39DDC075-CD58-4D26-B46D-110E962A3CB4}" srcId="{8E6963C7-6167-4C31-A125-D8C9BF75647F}" destId="{0BB238C2-E96A-4EEF-BFFC-A99916BB984A}" srcOrd="3" destOrd="0" parTransId="{DDBA9FAF-4362-4372-AA71-D2316474D8F5}" sibTransId="{D722DA1E-DAAD-48EC-8B6E-77518F8F1E94}"/>
    <dgm:cxn modelId="{233B807A-0F57-461D-BEAB-AD3BF627E56A}" srcId="{8E6963C7-6167-4C31-A125-D8C9BF75647F}" destId="{475B67DF-2334-4826-9E7F-B7665DB96DFC}" srcOrd="5" destOrd="0" parTransId="{06698A7A-112F-4F87-8615-144B73652D6E}" sibTransId="{E6036462-905E-4285-BEF4-78D7EDF72E0F}"/>
    <dgm:cxn modelId="{1C10D37B-B368-48FA-98D7-171FFB35D718}" type="presOf" srcId="{F17BF7DC-443A-425F-82C9-33D063FA2A31}" destId="{56BF567F-539C-451C-A17D-827F0A967041}" srcOrd="0" destOrd="0" presId="urn:microsoft.com/office/officeart/2005/8/layout/vList2"/>
    <dgm:cxn modelId="{0F092F7D-16D6-49BD-B3A3-FDC3AC4EC1DC}" type="presOf" srcId="{7C775FFD-E90A-4476-BE01-A512532036F2}" destId="{41F56284-FB57-4682-838B-97C0ABF509FC}" srcOrd="0" destOrd="2" presId="urn:microsoft.com/office/officeart/2005/8/layout/vList2"/>
    <dgm:cxn modelId="{3F803083-5FB1-4D38-AF3E-5A1957F6A655}" srcId="{8E6963C7-6167-4C31-A125-D8C9BF75647F}" destId="{1B914241-FC5A-4312-9BA1-90A7A9141DF8}" srcOrd="6" destOrd="0" parTransId="{04F32DE8-FC90-4F48-AFF8-62D04B56C57A}" sibTransId="{B6D0ECCA-C3D0-4C35-B88A-6DFB3723BC36}"/>
    <dgm:cxn modelId="{6B133595-1C91-453C-BDBE-C6E69B11E077}" type="presOf" srcId="{0BB238C2-E96A-4EEF-BFFC-A99916BB984A}" destId="{41F56284-FB57-4682-838B-97C0ABF509FC}" srcOrd="0" destOrd="3" presId="urn:microsoft.com/office/officeart/2005/8/layout/vList2"/>
    <dgm:cxn modelId="{3B60059E-D15B-4D01-A14D-BAAE7F212CFE}" srcId="{8E6963C7-6167-4C31-A125-D8C9BF75647F}" destId="{8AD59A87-074C-4BF4-AB40-7E0574727E60}" srcOrd="0" destOrd="0" parTransId="{C82FA5B5-1D51-4AFC-BAF9-D46CC454EB4B}" sibTransId="{509A0E4E-3B2D-4163-AAE8-99E566DFE41A}"/>
    <dgm:cxn modelId="{E76660C9-9B74-44DD-B4B5-EBD7BEA97A40}" srcId="{8E6963C7-6167-4C31-A125-D8C9BF75647F}" destId="{736B63D0-2891-4E96-AA21-7AD450120630}" srcOrd="1" destOrd="0" parTransId="{3A51E59B-F38A-499A-B483-8E0B48F6FBF7}" sibTransId="{1750B52D-5212-4D40-9BE1-A92FB555C774}"/>
    <dgm:cxn modelId="{45BD3BD5-392C-4F35-ADB9-CE6AC84C87B6}" type="presOf" srcId="{736B63D0-2891-4E96-AA21-7AD450120630}" destId="{41F56284-FB57-4682-838B-97C0ABF509FC}" srcOrd="0" destOrd="1" presId="urn:microsoft.com/office/officeart/2005/8/layout/vList2"/>
    <dgm:cxn modelId="{DF80CAD7-BFB8-4BEC-996D-4A46DED48620}" type="presOf" srcId="{8AD59A87-074C-4BF4-AB40-7E0574727E60}" destId="{41F56284-FB57-4682-838B-97C0ABF509FC}" srcOrd="0" destOrd="0" presId="urn:microsoft.com/office/officeart/2005/8/layout/vList2"/>
    <dgm:cxn modelId="{69EFEC1D-DFD3-4972-838B-AB855512F2ED}" type="presParOf" srcId="{56BF567F-539C-451C-A17D-827F0A967041}" destId="{4BE44B5F-9F45-4590-BD9F-C76102DAA538}" srcOrd="0" destOrd="0" presId="urn:microsoft.com/office/officeart/2005/8/layout/vList2"/>
    <dgm:cxn modelId="{7DB896AB-9A1A-4CA8-AFDE-F25429D21680}" type="presParOf" srcId="{56BF567F-539C-451C-A17D-827F0A967041}" destId="{41F56284-FB57-4682-838B-97C0ABF509FC}" srcOrd="1" destOrd="0" presId="urn:microsoft.com/office/officeart/2005/8/layout/vList2"/>
    <dgm:cxn modelId="{DDC476AB-45EC-4780-A43F-9D088F393127}" type="presParOf" srcId="{56BF567F-539C-451C-A17D-827F0A967041}" destId="{6E8CFAA8-11D0-457C-93D7-47B4B6375531}"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56D6A8FD-4222-4FCF-98FE-541411DE823E}" type="doc">
      <dgm:prSet loTypeId="urn:microsoft.com/office/officeart/2016/7/layout/VerticalSolidActionList" loCatId="List" qsTypeId="urn:microsoft.com/office/officeart/2005/8/quickstyle/simple1" qsCatId="simple" csTypeId="urn:microsoft.com/office/officeart/2005/8/colors/colorful2" csCatId="colorful"/>
      <dgm:spPr/>
      <dgm:t>
        <a:bodyPr/>
        <a:lstStyle/>
        <a:p>
          <a:endParaRPr lang="en-US"/>
        </a:p>
      </dgm:t>
    </dgm:pt>
    <dgm:pt modelId="{C8AD844F-935E-4E8D-BF46-D9F3DC3507B1}">
      <dgm:prSet/>
      <dgm:spPr/>
      <dgm:t>
        <a:bodyPr/>
        <a:lstStyle/>
        <a:p>
          <a:r>
            <a:rPr lang="en-US"/>
            <a:t>Total</a:t>
          </a:r>
        </a:p>
      </dgm:t>
    </dgm:pt>
    <dgm:pt modelId="{A09BCFE1-7DCE-4891-A6B7-AF51F62B8D63}" type="parTrans" cxnId="{705707E7-78C2-4A97-99D3-0A66879FB5D1}">
      <dgm:prSet/>
      <dgm:spPr/>
      <dgm:t>
        <a:bodyPr/>
        <a:lstStyle/>
        <a:p>
          <a:endParaRPr lang="en-US"/>
        </a:p>
      </dgm:t>
    </dgm:pt>
    <dgm:pt modelId="{25BE3E3F-D9EE-4A31-B17A-9925A3A09F78}" type="sibTrans" cxnId="{705707E7-78C2-4A97-99D3-0A66879FB5D1}">
      <dgm:prSet/>
      <dgm:spPr/>
      <dgm:t>
        <a:bodyPr/>
        <a:lstStyle/>
        <a:p>
          <a:endParaRPr lang="en-US"/>
        </a:p>
      </dgm:t>
    </dgm:pt>
    <dgm:pt modelId="{F411419D-5FAF-4915-BDAB-E9F2D3612CD5}">
      <dgm:prSet/>
      <dgm:spPr/>
      <dgm:t>
        <a:bodyPr/>
        <a:lstStyle/>
        <a:p>
          <a:r>
            <a:rPr lang="en-US"/>
            <a:t>Total assistance received under 479B of HEA: $12,000 (Federal Pell Grant) </a:t>
          </a:r>
        </a:p>
      </dgm:t>
    </dgm:pt>
    <dgm:pt modelId="{FF287A85-AB30-407B-B97C-DA4A143095E3}" type="parTrans" cxnId="{49A6AD70-8B63-4713-AE1E-37EB5DE719E5}">
      <dgm:prSet/>
      <dgm:spPr/>
      <dgm:t>
        <a:bodyPr/>
        <a:lstStyle/>
        <a:p>
          <a:endParaRPr lang="en-US"/>
        </a:p>
      </dgm:t>
    </dgm:pt>
    <dgm:pt modelId="{0CC56429-BFF5-4E82-924F-B2178A6DD4CE}" type="sibTrans" cxnId="{49A6AD70-8B63-4713-AE1E-37EB5DE719E5}">
      <dgm:prSet/>
      <dgm:spPr/>
      <dgm:t>
        <a:bodyPr/>
        <a:lstStyle/>
        <a:p>
          <a:endParaRPr lang="en-US"/>
        </a:p>
      </dgm:t>
    </dgm:pt>
    <dgm:pt modelId="{5A1525BB-E95B-4CF1-B35A-F6249697D0C6}">
      <dgm:prSet/>
      <dgm:spPr/>
      <dgm:t>
        <a:bodyPr/>
        <a:lstStyle/>
        <a:p>
          <a:r>
            <a:rPr lang="en-US"/>
            <a:t>Total</a:t>
          </a:r>
        </a:p>
      </dgm:t>
    </dgm:pt>
    <dgm:pt modelId="{0E7DFFA8-2A7A-4B62-880C-BE72F05D3BBA}" type="parTrans" cxnId="{7B47A45A-8D45-49F6-AF19-FEBC582EF164}">
      <dgm:prSet/>
      <dgm:spPr/>
      <dgm:t>
        <a:bodyPr/>
        <a:lstStyle/>
        <a:p>
          <a:endParaRPr lang="en-US"/>
        </a:p>
      </dgm:t>
    </dgm:pt>
    <dgm:pt modelId="{9A70597B-3D86-444C-9E03-41A18A7EE174}" type="sibTrans" cxnId="{7B47A45A-8D45-49F6-AF19-FEBC582EF164}">
      <dgm:prSet/>
      <dgm:spPr/>
      <dgm:t>
        <a:bodyPr/>
        <a:lstStyle/>
        <a:p>
          <a:endParaRPr lang="en-US"/>
        </a:p>
      </dgm:t>
    </dgm:pt>
    <dgm:pt modelId="{E79E9C2C-9488-4996-A93C-F48BFB9229AB}">
      <dgm:prSet/>
      <dgm:spPr/>
      <dgm:t>
        <a:bodyPr/>
        <a:lstStyle/>
        <a:p>
          <a:r>
            <a:rPr lang="en-US"/>
            <a:t>Total other student financial assistance received: $25,000 </a:t>
          </a:r>
        </a:p>
      </dgm:t>
    </dgm:pt>
    <dgm:pt modelId="{B6880B49-A9DC-4F67-AB2A-8222932FDA5C}" type="parTrans" cxnId="{329B5F8C-5852-4935-AE51-985AF4ED38A8}">
      <dgm:prSet/>
      <dgm:spPr/>
      <dgm:t>
        <a:bodyPr/>
        <a:lstStyle/>
        <a:p>
          <a:endParaRPr lang="en-US"/>
        </a:p>
      </dgm:t>
    </dgm:pt>
    <dgm:pt modelId="{78E1BC9B-F22D-411A-A730-F8CFF3C77A82}" type="sibTrans" cxnId="{329B5F8C-5852-4935-AE51-985AF4ED38A8}">
      <dgm:prSet/>
      <dgm:spPr/>
      <dgm:t>
        <a:bodyPr/>
        <a:lstStyle/>
        <a:p>
          <a:endParaRPr lang="en-US"/>
        </a:p>
      </dgm:t>
    </dgm:pt>
    <dgm:pt modelId="{F4D77621-F099-4AAA-9D94-0F39679E3CE0}">
      <dgm:prSet/>
      <dgm:spPr/>
      <dgm:t>
        <a:bodyPr/>
        <a:lstStyle/>
        <a:p>
          <a:r>
            <a:rPr lang="en-US"/>
            <a:t>Total</a:t>
          </a:r>
        </a:p>
      </dgm:t>
    </dgm:pt>
    <dgm:pt modelId="{EF05094A-357F-4CDF-9E92-383D2CDB58B6}" type="parTrans" cxnId="{11EDF66D-B339-4F48-8CBD-66737E5FB5CA}">
      <dgm:prSet/>
      <dgm:spPr/>
      <dgm:t>
        <a:bodyPr/>
        <a:lstStyle/>
        <a:p>
          <a:endParaRPr lang="en-US"/>
        </a:p>
      </dgm:t>
    </dgm:pt>
    <dgm:pt modelId="{EC847A34-D203-4032-AC89-EAF1FC09648E}" type="sibTrans" cxnId="{11EDF66D-B339-4F48-8CBD-66737E5FB5CA}">
      <dgm:prSet/>
      <dgm:spPr/>
      <dgm:t>
        <a:bodyPr/>
        <a:lstStyle/>
        <a:p>
          <a:endParaRPr lang="en-US"/>
        </a:p>
      </dgm:t>
    </dgm:pt>
    <dgm:pt modelId="{6352707C-9665-4760-A7D8-871A9896E5F0}">
      <dgm:prSet/>
      <dgm:spPr/>
      <dgm:t>
        <a:bodyPr/>
        <a:lstStyle/>
        <a:p>
          <a:r>
            <a:rPr lang="en-US"/>
            <a:t>Total student financial assistance from all sources: $37,000 </a:t>
          </a:r>
        </a:p>
      </dgm:t>
    </dgm:pt>
    <dgm:pt modelId="{D086F9C9-4169-4A6E-9A2B-A707BF85B92E}" type="parTrans" cxnId="{75883341-926F-4160-86B7-9D3B2F923D45}">
      <dgm:prSet/>
      <dgm:spPr/>
      <dgm:t>
        <a:bodyPr/>
        <a:lstStyle/>
        <a:p>
          <a:endParaRPr lang="en-US"/>
        </a:p>
      </dgm:t>
    </dgm:pt>
    <dgm:pt modelId="{4C249614-31D7-4F7A-B3F0-E1C8387C5DBB}" type="sibTrans" cxnId="{75883341-926F-4160-86B7-9D3B2F923D45}">
      <dgm:prSet/>
      <dgm:spPr/>
      <dgm:t>
        <a:bodyPr/>
        <a:lstStyle/>
        <a:p>
          <a:endParaRPr lang="en-US"/>
        </a:p>
      </dgm:t>
    </dgm:pt>
    <dgm:pt modelId="{4E6FAEFF-A1D2-4BD1-A7CD-9D26B283F565}">
      <dgm:prSet/>
      <dgm:spPr/>
      <dgm:t>
        <a:bodyPr/>
        <a:lstStyle/>
        <a:p>
          <a:r>
            <a:rPr lang="en-US"/>
            <a:t>Total</a:t>
          </a:r>
        </a:p>
      </dgm:t>
    </dgm:pt>
    <dgm:pt modelId="{529218D3-5C22-4324-B98E-506C9FA2BB5C}" type="parTrans" cxnId="{8E8E985C-47CC-4C48-8754-5ED7DC1CD6A0}">
      <dgm:prSet/>
      <dgm:spPr/>
      <dgm:t>
        <a:bodyPr/>
        <a:lstStyle/>
        <a:p>
          <a:endParaRPr lang="en-US"/>
        </a:p>
      </dgm:t>
    </dgm:pt>
    <dgm:pt modelId="{A625F04B-A192-4D32-8902-4AD1EB7C54F2}" type="sibTrans" cxnId="{8E8E985C-47CC-4C48-8754-5ED7DC1CD6A0}">
      <dgm:prSet/>
      <dgm:spPr/>
      <dgm:t>
        <a:bodyPr/>
        <a:lstStyle/>
        <a:p>
          <a:endParaRPr lang="en-US"/>
        </a:p>
      </dgm:t>
    </dgm:pt>
    <dgm:pt modelId="{F26B9699-C854-42EB-B9E7-F4CA81D4DCCC}">
      <dgm:prSet/>
      <dgm:spPr/>
      <dgm:t>
        <a:bodyPr/>
        <a:lstStyle/>
        <a:p>
          <a:r>
            <a:rPr lang="en-US"/>
            <a:t>Total tuition + required fees and charges: $27,000</a:t>
          </a:r>
        </a:p>
      </dgm:t>
    </dgm:pt>
    <dgm:pt modelId="{89F7EACA-6FEC-4132-ACE2-6A5DCE56F6DD}" type="parTrans" cxnId="{76F6F913-C0E3-4C53-B5A3-4C93A050A3EC}">
      <dgm:prSet/>
      <dgm:spPr/>
      <dgm:t>
        <a:bodyPr/>
        <a:lstStyle/>
        <a:p>
          <a:endParaRPr lang="en-US"/>
        </a:p>
      </dgm:t>
    </dgm:pt>
    <dgm:pt modelId="{CDA64282-ABD8-491D-A371-74BCF737FC7F}" type="sibTrans" cxnId="{76F6F913-C0E3-4C53-B5A3-4C93A050A3EC}">
      <dgm:prSet/>
      <dgm:spPr/>
      <dgm:t>
        <a:bodyPr/>
        <a:lstStyle/>
        <a:p>
          <a:endParaRPr lang="en-US"/>
        </a:p>
      </dgm:t>
    </dgm:pt>
    <dgm:pt modelId="{89D922E4-1731-4077-89E1-27A746A87336}" type="pres">
      <dgm:prSet presAssocID="{56D6A8FD-4222-4FCF-98FE-541411DE823E}" presName="Name0" presStyleCnt="0">
        <dgm:presLayoutVars>
          <dgm:dir/>
          <dgm:animLvl val="lvl"/>
          <dgm:resizeHandles val="exact"/>
        </dgm:presLayoutVars>
      </dgm:prSet>
      <dgm:spPr/>
    </dgm:pt>
    <dgm:pt modelId="{9A37CC51-B827-4D7D-A86B-438F70D6F616}" type="pres">
      <dgm:prSet presAssocID="{C8AD844F-935E-4E8D-BF46-D9F3DC3507B1}" presName="linNode" presStyleCnt="0"/>
      <dgm:spPr/>
    </dgm:pt>
    <dgm:pt modelId="{9D54CBC6-85D9-45D3-8416-7923C9BAE193}" type="pres">
      <dgm:prSet presAssocID="{C8AD844F-935E-4E8D-BF46-D9F3DC3507B1}" presName="parentText" presStyleLbl="alignNode1" presStyleIdx="0" presStyleCnt="4">
        <dgm:presLayoutVars>
          <dgm:chMax val="1"/>
          <dgm:bulletEnabled/>
        </dgm:presLayoutVars>
      </dgm:prSet>
      <dgm:spPr/>
    </dgm:pt>
    <dgm:pt modelId="{1DDE89EF-611D-41BF-A099-151BFC5A327B}" type="pres">
      <dgm:prSet presAssocID="{C8AD844F-935E-4E8D-BF46-D9F3DC3507B1}" presName="descendantText" presStyleLbl="alignAccFollowNode1" presStyleIdx="0" presStyleCnt="4">
        <dgm:presLayoutVars>
          <dgm:bulletEnabled/>
        </dgm:presLayoutVars>
      </dgm:prSet>
      <dgm:spPr/>
    </dgm:pt>
    <dgm:pt modelId="{6C9AE07E-5FB7-4EBA-88B7-E38EDEB67787}" type="pres">
      <dgm:prSet presAssocID="{25BE3E3F-D9EE-4A31-B17A-9925A3A09F78}" presName="sp" presStyleCnt="0"/>
      <dgm:spPr/>
    </dgm:pt>
    <dgm:pt modelId="{17A55879-0DEA-4AFD-B2B2-878A9F93414E}" type="pres">
      <dgm:prSet presAssocID="{5A1525BB-E95B-4CF1-B35A-F6249697D0C6}" presName="linNode" presStyleCnt="0"/>
      <dgm:spPr/>
    </dgm:pt>
    <dgm:pt modelId="{7F046464-DC0C-4B23-AA62-288BC7A8886C}" type="pres">
      <dgm:prSet presAssocID="{5A1525BB-E95B-4CF1-B35A-F6249697D0C6}" presName="parentText" presStyleLbl="alignNode1" presStyleIdx="1" presStyleCnt="4">
        <dgm:presLayoutVars>
          <dgm:chMax val="1"/>
          <dgm:bulletEnabled/>
        </dgm:presLayoutVars>
      </dgm:prSet>
      <dgm:spPr/>
    </dgm:pt>
    <dgm:pt modelId="{07BC9DDE-2CE8-4B6D-9A29-6D97F8B24BFC}" type="pres">
      <dgm:prSet presAssocID="{5A1525BB-E95B-4CF1-B35A-F6249697D0C6}" presName="descendantText" presStyleLbl="alignAccFollowNode1" presStyleIdx="1" presStyleCnt="4">
        <dgm:presLayoutVars>
          <dgm:bulletEnabled/>
        </dgm:presLayoutVars>
      </dgm:prSet>
      <dgm:spPr/>
    </dgm:pt>
    <dgm:pt modelId="{700F34EF-C774-42EF-8A57-3180EFD7DAC1}" type="pres">
      <dgm:prSet presAssocID="{9A70597B-3D86-444C-9E03-41A18A7EE174}" presName="sp" presStyleCnt="0"/>
      <dgm:spPr/>
    </dgm:pt>
    <dgm:pt modelId="{C9C8DC0D-3E2B-49A4-A7DF-6171FDBBCC73}" type="pres">
      <dgm:prSet presAssocID="{F4D77621-F099-4AAA-9D94-0F39679E3CE0}" presName="linNode" presStyleCnt="0"/>
      <dgm:spPr/>
    </dgm:pt>
    <dgm:pt modelId="{D268DEE0-AD8B-4CDE-870D-1A4DDF9DF827}" type="pres">
      <dgm:prSet presAssocID="{F4D77621-F099-4AAA-9D94-0F39679E3CE0}" presName="parentText" presStyleLbl="alignNode1" presStyleIdx="2" presStyleCnt="4">
        <dgm:presLayoutVars>
          <dgm:chMax val="1"/>
          <dgm:bulletEnabled/>
        </dgm:presLayoutVars>
      </dgm:prSet>
      <dgm:spPr/>
    </dgm:pt>
    <dgm:pt modelId="{1B7577F5-D711-49A1-BD21-03E4D505F682}" type="pres">
      <dgm:prSet presAssocID="{F4D77621-F099-4AAA-9D94-0F39679E3CE0}" presName="descendantText" presStyleLbl="alignAccFollowNode1" presStyleIdx="2" presStyleCnt="4">
        <dgm:presLayoutVars>
          <dgm:bulletEnabled/>
        </dgm:presLayoutVars>
      </dgm:prSet>
      <dgm:spPr/>
    </dgm:pt>
    <dgm:pt modelId="{492D7480-3F7B-4A64-84E6-49624C5AB3A9}" type="pres">
      <dgm:prSet presAssocID="{EC847A34-D203-4032-AC89-EAF1FC09648E}" presName="sp" presStyleCnt="0"/>
      <dgm:spPr/>
    </dgm:pt>
    <dgm:pt modelId="{ED8CB921-DD67-437E-BBD6-5040F562761B}" type="pres">
      <dgm:prSet presAssocID="{4E6FAEFF-A1D2-4BD1-A7CD-9D26B283F565}" presName="linNode" presStyleCnt="0"/>
      <dgm:spPr/>
    </dgm:pt>
    <dgm:pt modelId="{38A0F7C7-F66D-413F-A26D-F9F17C09EA00}" type="pres">
      <dgm:prSet presAssocID="{4E6FAEFF-A1D2-4BD1-A7CD-9D26B283F565}" presName="parentText" presStyleLbl="alignNode1" presStyleIdx="3" presStyleCnt="4">
        <dgm:presLayoutVars>
          <dgm:chMax val="1"/>
          <dgm:bulletEnabled/>
        </dgm:presLayoutVars>
      </dgm:prSet>
      <dgm:spPr/>
    </dgm:pt>
    <dgm:pt modelId="{436F90FA-5878-42B7-A078-529711A0A25F}" type="pres">
      <dgm:prSet presAssocID="{4E6FAEFF-A1D2-4BD1-A7CD-9D26B283F565}" presName="descendantText" presStyleLbl="alignAccFollowNode1" presStyleIdx="3" presStyleCnt="4">
        <dgm:presLayoutVars>
          <dgm:bulletEnabled/>
        </dgm:presLayoutVars>
      </dgm:prSet>
      <dgm:spPr/>
    </dgm:pt>
  </dgm:ptLst>
  <dgm:cxnLst>
    <dgm:cxn modelId="{76F6F913-C0E3-4C53-B5A3-4C93A050A3EC}" srcId="{4E6FAEFF-A1D2-4BD1-A7CD-9D26B283F565}" destId="{F26B9699-C854-42EB-B9E7-F4CA81D4DCCC}" srcOrd="0" destOrd="0" parTransId="{89F7EACA-6FEC-4132-ACE2-6A5DCE56F6DD}" sibTransId="{CDA64282-ABD8-491D-A371-74BCF737FC7F}"/>
    <dgm:cxn modelId="{E34D6428-BD2A-421D-8430-849BB9190FF7}" type="presOf" srcId="{6352707C-9665-4760-A7D8-871A9896E5F0}" destId="{1B7577F5-D711-49A1-BD21-03E4D505F682}" srcOrd="0" destOrd="0" presId="urn:microsoft.com/office/officeart/2016/7/layout/VerticalSolidActionList"/>
    <dgm:cxn modelId="{8E8E985C-47CC-4C48-8754-5ED7DC1CD6A0}" srcId="{56D6A8FD-4222-4FCF-98FE-541411DE823E}" destId="{4E6FAEFF-A1D2-4BD1-A7CD-9D26B283F565}" srcOrd="3" destOrd="0" parTransId="{529218D3-5C22-4324-B98E-506C9FA2BB5C}" sibTransId="{A625F04B-A192-4D32-8902-4AD1EB7C54F2}"/>
    <dgm:cxn modelId="{75883341-926F-4160-86B7-9D3B2F923D45}" srcId="{F4D77621-F099-4AAA-9D94-0F39679E3CE0}" destId="{6352707C-9665-4760-A7D8-871A9896E5F0}" srcOrd="0" destOrd="0" parTransId="{D086F9C9-4169-4A6E-9A2B-A707BF85B92E}" sibTransId="{4C249614-31D7-4F7A-B3F0-E1C8387C5DBB}"/>
    <dgm:cxn modelId="{77AC9A68-DED1-4288-A770-0ACFBC0BE34D}" type="presOf" srcId="{5A1525BB-E95B-4CF1-B35A-F6249697D0C6}" destId="{7F046464-DC0C-4B23-AA62-288BC7A8886C}" srcOrd="0" destOrd="0" presId="urn:microsoft.com/office/officeart/2016/7/layout/VerticalSolidActionList"/>
    <dgm:cxn modelId="{4E0A6749-7506-42F6-A56B-1CB6ECA874D6}" type="presOf" srcId="{4E6FAEFF-A1D2-4BD1-A7CD-9D26B283F565}" destId="{38A0F7C7-F66D-413F-A26D-F9F17C09EA00}" srcOrd="0" destOrd="0" presId="urn:microsoft.com/office/officeart/2016/7/layout/VerticalSolidActionList"/>
    <dgm:cxn modelId="{1BB6526B-3013-4528-94ED-631F55C88551}" type="presOf" srcId="{C8AD844F-935E-4E8D-BF46-D9F3DC3507B1}" destId="{9D54CBC6-85D9-45D3-8416-7923C9BAE193}" srcOrd="0" destOrd="0" presId="urn:microsoft.com/office/officeart/2016/7/layout/VerticalSolidActionList"/>
    <dgm:cxn modelId="{124C336C-51DD-490C-8541-8176F183EC33}" type="presOf" srcId="{F26B9699-C854-42EB-B9E7-F4CA81D4DCCC}" destId="{436F90FA-5878-42B7-A078-529711A0A25F}" srcOrd="0" destOrd="0" presId="urn:microsoft.com/office/officeart/2016/7/layout/VerticalSolidActionList"/>
    <dgm:cxn modelId="{11EDF66D-B339-4F48-8CBD-66737E5FB5CA}" srcId="{56D6A8FD-4222-4FCF-98FE-541411DE823E}" destId="{F4D77621-F099-4AAA-9D94-0F39679E3CE0}" srcOrd="2" destOrd="0" parTransId="{EF05094A-357F-4CDF-9E92-383D2CDB58B6}" sibTransId="{EC847A34-D203-4032-AC89-EAF1FC09648E}"/>
    <dgm:cxn modelId="{49A6AD70-8B63-4713-AE1E-37EB5DE719E5}" srcId="{C8AD844F-935E-4E8D-BF46-D9F3DC3507B1}" destId="{F411419D-5FAF-4915-BDAB-E9F2D3612CD5}" srcOrd="0" destOrd="0" parTransId="{FF287A85-AB30-407B-B97C-DA4A143095E3}" sibTransId="{0CC56429-BFF5-4E82-924F-B2178A6DD4CE}"/>
    <dgm:cxn modelId="{7B47A45A-8D45-49F6-AF19-FEBC582EF164}" srcId="{56D6A8FD-4222-4FCF-98FE-541411DE823E}" destId="{5A1525BB-E95B-4CF1-B35A-F6249697D0C6}" srcOrd="1" destOrd="0" parTransId="{0E7DFFA8-2A7A-4B62-880C-BE72F05D3BBA}" sibTransId="{9A70597B-3D86-444C-9E03-41A18A7EE174}"/>
    <dgm:cxn modelId="{329B5F8C-5852-4935-AE51-985AF4ED38A8}" srcId="{5A1525BB-E95B-4CF1-B35A-F6249697D0C6}" destId="{E79E9C2C-9488-4996-A93C-F48BFB9229AB}" srcOrd="0" destOrd="0" parTransId="{B6880B49-A9DC-4F67-AB2A-8222932FDA5C}" sibTransId="{78E1BC9B-F22D-411A-A730-F8CFF3C77A82}"/>
    <dgm:cxn modelId="{B409EDA4-8F5B-434D-A573-863E59A64E5E}" type="presOf" srcId="{F411419D-5FAF-4915-BDAB-E9F2D3612CD5}" destId="{1DDE89EF-611D-41BF-A099-151BFC5A327B}" srcOrd="0" destOrd="0" presId="urn:microsoft.com/office/officeart/2016/7/layout/VerticalSolidActionList"/>
    <dgm:cxn modelId="{5D5C08B0-21DA-45F2-9643-B81DE8EF798D}" type="presOf" srcId="{E79E9C2C-9488-4996-A93C-F48BFB9229AB}" destId="{07BC9DDE-2CE8-4B6D-9A29-6D97F8B24BFC}" srcOrd="0" destOrd="0" presId="urn:microsoft.com/office/officeart/2016/7/layout/VerticalSolidActionList"/>
    <dgm:cxn modelId="{EB3B61BB-753E-46D5-B3B6-4894E62201BB}" type="presOf" srcId="{F4D77621-F099-4AAA-9D94-0F39679E3CE0}" destId="{D268DEE0-AD8B-4CDE-870D-1A4DDF9DF827}" srcOrd="0" destOrd="0" presId="urn:microsoft.com/office/officeart/2016/7/layout/VerticalSolidActionList"/>
    <dgm:cxn modelId="{5EAE38CE-2269-4394-8398-E177833801E7}" type="presOf" srcId="{56D6A8FD-4222-4FCF-98FE-541411DE823E}" destId="{89D922E4-1731-4077-89E1-27A746A87336}" srcOrd="0" destOrd="0" presId="urn:microsoft.com/office/officeart/2016/7/layout/VerticalSolidActionList"/>
    <dgm:cxn modelId="{705707E7-78C2-4A97-99D3-0A66879FB5D1}" srcId="{56D6A8FD-4222-4FCF-98FE-541411DE823E}" destId="{C8AD844F-935E-4E8D-BF46-D9F3DC3507B1}" srcOrd="0" destOrd="0" parTransId="{A09BCFE1-7DCE-4891-A6B7-AF51F62B8D63}" sibTransId="{25BE3E3F-D9EE-4A31-B17A-9925A3A09F78}"/>
    <dgm:cxn modelId="{D92CCCF9-00F5-43CD-96D2-FF837D9EA9F4}" type="presParOf" srcId="{89D922E4-1731-4077-89E1-27A746A87336}" destId="{9A37CC51-B827-4D7D-A86B-438F70D6F616}" srcOrd="0" destOrd="0" presId="urn:microsoft.com/office/officeart/2016/7/layout/VerticalSolidActionList"/>
    <dgm:cxn modelId="{7396B067-5F68-4686-A417-5AC0892904A0}" type="presParOf" srcId="{9A37CC51-B827-4D7D-A86B-438F70D6F616}" destId="{9D54CBC6-85D9-45D3-8416-7923C9BAE193}" srcOrd="0" destOrd="0" presId="urn:microsoft.com/office/officeart/2016/7/layout/VerticalSolidActionList"/>
    <dgm:cxn modelId="{E52AB36E-5814-4477-A6BF-98EAB4CC220D}" type="presParOf" srcId="{9A37CC51-B827-4D7D-A86B-438F70D6F616}" destId="{1DDE89EF-611D-41BF-A099-151BFC5A327B}" srcOrd="1" destOrd="0" presId="urn:microsoft.com/office/officeart/2016/7/layout/VerticalSolidActionList"/>
    <dgm:cxn modelId="{81AACC7D-EF01-4B21-A32E-3D3BB874DE79}" type="presParOf" srcId="{89D922E4-1731-4077-89E1-27A746A87336}" destId="{6C9AE07E-5FB7-4EBA-88B7-E38EDEB67787}" srcOrd="1" destOrd="0" presId="urn:microsoft.com/office/officeart/2016/7/layout/VerticalSolidActionList"/>
    <dgm:cxn modelId="{6FFEBF4D-7D72-4378-9786-65CBC5903C16}" type="presParOf" srcId="{89D922E4-1731-4077-89E1-27A746A87336}" destId="{17A55879-0DEA-4AFD-B2B2-878A9F93414E}" srcOrd="2" destOrd="0" presId="urn:microsoft.com/office/officeart/2016/7/layout/VerticalSolidActionList"/>
    <dgm:cxn modelId="{7D35B482-3670-4B99-82B0-213D7957976F}" type="presParOf" srcId="{17A55879-0DEA-4AFD-B2B2-878A9F93414E}" destId="{7F046464-DC0C-4B23-AA62-288BC7A8886C}" srcOrd="0" destOrd="0" presId="urn:microsoft.com/office/officeart/2016/7/layout/VerticalSolidActionList"/>
    <dgm:cxn modelId="{ACCA4BBD-1553-46CB-B63D-C2D4FAF62A61}" type="presParOf" srcId="{17A55879-0DEA-4AFD-B2B2-878A9F93414E}" destId="{07BC9DDE-2CE8-4B6D-9A29-6D97F8B24BFC}" srcOrd="1" destOrd="0" presId="urn:microsoft.com/office/officeart/2016/7/layout/VerticalSolidActionList"/>
    <dgm:cxn modelId="{D079A2FB-898B-4802-858A-099A0F1C8281}" type="presParOf" srcId="{89D922E4-1731-4077-89E1-27A746A87336}" destId="{700F34EF-C774-42EF-8A57-3180EFD7DAC1}" srcOrd="3" destOrd="0" presId="urn:microsoft.com/office/officeart/2016/7/layout/VerticalSolidActionList"/>
    <dgm:cxn modelId="{3DD2EC70-72F8-4C42-9FF9-BF789FF5712C}" type="presParOf" srcId="{89D922E4-1731-4077-89E1-27A746A87336}" destId="{C9C8DC0D-3E2B-49A4-A7DF-6171FDBBCC73}" srcOrd="4" destOrd="0" presId="urn:microsoft.com/office/officeart/2016/7/layout/VerticalSolidActionList"/>
    <dgm:cxn modelId="{578F0EA6-BBFE-4FBE-8254-9248BDA3E399}" type="presParOf" srcId="{C9C8DC0D-3E2B-49A4-A7DF-6171FDBBCC73}" destId="{D268DEE0-AD8B-4CDE-870D-1A4DDF9DF827}" srcOrd="0" destOrd="0" presId="urn:microsoft.com/office/officeart/2016/7/layout/VerticalSolidActionList"/>
    <dgm:cxn modelId="{43EF2579-748E-442D-BBAE-CC4ED6433A1E}" type="presParOf" srcId="{C9C8DC0D-3E2B-49A4-A7DF-6171FDBBCC73}" destId="{1B7577F5-D711-49A1-BD21-03E4D505F682}" srcOrd="1" destOrd="0" presId="urn:microsoft.com/office/officeart/2016/7/layout/VerticalSolidActionList"/>
    <dgm:cxn modelId="{33C3B331-6F6B-4176-A133-005FF39BB694}" type="presParOf" srcId="{89D922E4-1731-4077-89E1-27A746A87336}" destId="{492D7480-3F7B-4A64-84E6-49624C5AB3A9}" srcOrd="5" destOrd="0" presId="urn:microsoft.com/office/officeart/2016/7/layout/VerticalSolidActionList"/>
    <dgm:cxn modelId="{AA3420CE-58C6-47BB-9C72-BD3A0D087D7E}" type="presParOf" srcId="{89D922E4-1731-4077-89E1-27A746A87336}" destId="{ED8CB921-DD67-437E-BBD6-5040F562761B}" srcOrd="6" destOrd="0" presId="urn:microsoft.com/office/officeart/2016/7/layout/VerticalSolidActionList"/>
    <dgm:cxn modelId="{FD2054B8-921D-4F41-9BD0-8137484F6771}" type="presParOf" srcId="{ED8CB921-DD67-437E-BBD6-5040F562761B}" destId="{38A0F7C7-F66D-413F-A26D-F9F17C09EA00}" srcOrd="0" destOrd="0" presId="urn:microsoft.com/office/officeart/2016/7/layout/VerticalSolidActionList"/>
    <dgm:cxn modelId="{EFEB61EE-5FAD-4598-A55C-67B87B892798}" type="presParOf" srcId="{ED8CB921-DD67-437E-BBD6-5040F562761B}" destId="{436F90FA-5878-42B7-A078-529711A0A25F}" srcOrd="1" destOrd="0" presId="urn:microsoft.com/office/officeart/2016/7/layout/VerticalSolid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255E3360-CBAD-4A78-8163-21B20D77DC33}"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FE0FA08E-A46C-4143-AA3C-32B038FF2D10}">
      <dgm:prSet/>
      <dgm:spPr/>
      <dgm:t>
        <a:bodyPr/>
        <a:lstStyle/>
        <a:p>
          <a:r>
            <a:rPr lang="en-US"/>
            <a:t>Subtract the total cost of tuition + required fees and charges from the total amount of student financial assistance: $37,000 – $27,000 = $10,000 </a:t>
          </a:r>
        </a:p>
      </dgm:t>
    </dgm:pt>
    <dgm:pt modelId="{1A431E8C-FC54-4642-8254-F0D8F2D6A28A}" type="parTrans" cxnId="{75755426-1B33-4EFF-BCB8-096D71BA00BC}">
      <dgm:prSet/>
      <dgm:spPr/>
      <dgm:t>
        <a:bodyPr/>
        <a:lstStyle/>
        <a:p>
          <a:endParaRPr lang="en-US"/>
        </a:p>
      </dgm:t>
    </dgm:pt>
    <dgm:pt modelId="{62009150-EA8A-4A7C-83C9-9A3C2D37408D}" type="sibTrans" cxnId="{75755426-1B33-4EFF-BCB8-096D71BA00BC}">
      <dgm:prSet/>
      <dgm:spPr/>
      <dgm:t>
        <a:bodyPr/>
        <a:lstStyle/>
        <a:p>
          <a:endParaRPr lang="en-US"/>
        </a:p>
      </dgm:t>
    </dgm:pt>
    <dgm:pt modelId="{8368E996-A925-468E-9B3E-F988DFDACEF5}">
      <dgm:prSet/>
      <dgm:spPr/>
      <dgm:t>
        <a:bodyPr/>
        <a:lstStyle/>
        <a:p>
          <a:r>
            <a:rPr lang="en-US"/>
            <a:t>The total amount of student financial assistance from all sources received by Roberto exceeds the total amount of tuition and required fees and charges. </a:t>
          </a:r>
        </a:p>
      </dgm:t>
    </dgm:pt>
    <dgm:pt modelId="{2CBA1F11-2359-4CD4-8624-C0CB6B359559}" type="parTrans" cxnId="{228C4E60-4529-40B7-9025-C77678DBF718}">
      <dgm:prSet/>
      <dgm:spPr/>
      <dgm:t>
        <a:bodyPr/>
        <a:lstStyle/>
        <a:p>
          <a:endParaRPr lang="en-US"/>
        </a:p>
      </dgm:t>
    </dgm:pt>
    <dgm:pt modelId="{93804323-262F-4590-91C2-ABF8702868A4}" type="sibTrans" cxnId="{228C4E60-4529-40B7-9025-C77678DBF718}">
      <dgm:prSet/>
      <dgm:spPr/>
      <dgm:t>
        <a:bodyPr/>
        <a:lstStyle/>
        <a:p>
          <a:endParaRPr lang="en-US"/>
        </a:p>
      </dgm:t>
    </dgm:pt>
    <dgm:pt modelId="{FB7489C0-F94E-4A34-B5F4-EDF0744C0BC5}">
      <dgm:prSet/>
      <dgm:spPr/>
      <dgm:t>
        <a:bodyPr/>
        <a:lstStyle/>
        <a:p>
          <a:r>
            <a:rPr lang="en-US"/>
            <a:t>Excess student financial assistance: $10,000</a:t>
          </a:r>
        </a:p>
      </dgm:t>
    </dgm:pt>
    <dgm:pt modelId="{50C26779-455E-4495-A517-8840ACE5A6F9}" type="parTrans" cxnId="{5E52001E-56B8-468A-81A0-21B7A542F330}">
      <dgm:prSet/>
      <dgm:spPr/>
      <dgm:t>
        <a:bodyPr/>
        <a:lstStyle/>
        <a:p>
          <a:endParaRPr lang="en-US"/>
        </a:p>
      </dgm:t>
    </dgm:pt>
    <dgm:pt modelId="{B7215A41-9F30-442C-A068-E8EEEDE24592}" type="sibTrans" cxnId="{5E52001E-56B8-468A-81A0-21B7A542F330}">
      <dgm:prSet/>
      <dgm:spPr/>
      <dgm:t>
        <a:bodyPr/>
        <a:lstStyle/>
        <a:p>
          <a:endParaRPr lang="en-US"/>
        </a:p>
      </dgm:t>
    </dgm:pt>
    <dgm:pt modelId="{BA57A9C7-4D36-4723-A153-154F75FB8775}">
      <dgm:prSet/>
      <dgm:spPr/>
      <dgm:t>
        <a:bodyPr/>
        <a:lstStyle/>
        <a:p>
          <a:r>
            <a:rPr lang="en-US"/>
            <a:t>Amount of student financial assistance included in Roberto’s income: $10,000</a:t>
          </a:r>
        </a:p>
      </dgm:t>
    </dgm:pt>
    <dgm:pt modelId="{343BE58A-A29F-49D3-95FA-90C44891CA9D}" type="parTrans" cxnId="{B5471990-FFD1-4086-8531-7D4EC8A49D02}">
      <dgm:prSet/>
      <dgm:spPr/>
      <dgm:t>
        <a:bodyPr/>
        <a:lstStyle/>
        <a:p>
          <a:endParaRPr lang="en-US"/>
        </a:p>
      </dgm:t>
    </dgm:pt>
    <dgm:pt modelId="{4CB33A18-31D7-4684-BC5F-2E99EB252EED}" type="sibTrans" cxnId="{B5471990-FFD1-4086-8531-7D4EC8A49D02}">
      <dgm:prSet/>
      <dgm:spPr/>
      <dgm:t>
        <a:bodyPr/>
        <a:lstStyle/>
        <a:p>
          <a:endParaRPr lang="en-US"/>
        </a:p>
      </dgm:t>
    </dgm:pt>
    <dgm:pt modelId="{B52EDEC0-D487-4996-B2C7-D6E843BD115A}" type="pres">
      <dgm:prSet presAssocID="{255E3360-CBAD-4A78-8163-21B20D77DC33}" presName="linear" presStyleCnt="0">
        <dgm:presLayoutVars>
          <dgm:animLvl val="lvl"/>
          <dgm:resizeHandles val="exact"/>
        </dgm:presLayoutVars>
      </dgm:prSet>
      <dgm:spPr/>
    </dgm:pt>
    <dgm:pt modelId="{70C76AED-17FC-48D9-98C0-3B456EF99060}" type="pres">
      <dgm:prSet presAssocID="{FE0FA08E-A46C-4143-AA3C-32B038FF2D10}" presName="parentText" presStyleLbl="node1" presStyleIdx="0" presStyleCnt="4">
        <dgm:presLayoutVars>
          <dgm:chMax val="0"/>
          <dgm:bulletEnabled val="1"/>
        </dgm:presLayoutVars>
      </dgm:prSet>
      <dgm:spPr/>
    </dgm:pt>
    <dgm:pt modelId="{C599C016-1203-404B-A4BF-E6067EA87290}" type="pres">
      <dgm:prSet presAssocID="{62009150-EA8A-4A7C-83C9-9A3C2D37408D}" presName="spacer" presStyleCnt="0"/>
      <dgm:spPr/>
    </dgm:pt>
    <dgm:pt modelId="{4FAE268F-BC93-4572-92EB-EFBD3BA9712C}" type="pres">
      <dgm:prSet presAssocID="{8368E996-A925-468E-9B3E-F988DFDACEF5}" presName="parentText" presStyleLbl="node1" presStyleIdx="1" presStyleCnt="4">
        <dgm:presLayoutVars>
          <dgm:chMax val="0"/>
          <dgm:bulletEnabled val="1"/>
        </dgm:presLayoutVars>
      </dgm:prSet>
      <dgm:spPr/>
    </dgm:pt>
    <dgm:pt modelId="{5B0DCB81-F620-4CE4-8D63-C17E1F39733B}" type="pres">
      <dgm:prSet presAssocID="{93804323-262F-4590-91C2-ABF8702868A4}" presName="spacer" presStyleCnt="0"/>
      <dgm:spPr/>
    </dgm:pt>
    <dgm:pt modelId="{86CA9907-3290-410A-9A85-4D86B946A18E}" type="pres">
      <dgm:prSet presAssocID="{FB7489C0-F94E-4A34-B5F4-EDF0744C0BC5}" presName="parentText" presStyleLbl="node1" presStyleIdx="2" presStyleCnt="4">
        <dgm:presLayoutVars>
          <dgm:chMax val="0"/>
          <dgm:bulletEnabled val="1"/>
        </dgm:presLayoutVars>
      </dgm:prSet>
      <dgm:spPr/>
    </dgm:pt>
    <dgm:pt modelId="{ED7DC42A-2132-4B21-A07F-E7D85AC8A82A}" type="pres">
      <dgm:prSet presAssocID="{B7215A41-9F30-442C-A068-E8EEEDE24592}" presName="spacer" presStyleCnt="0"/>
      <dgm:spPr/>
    </dgm:pt>
    <dgm:pt modelId="{027874F1-960E-4443-8582-76A04C160764}" type="pres">
      <dgm:prSet presAssocID="{BA57A9C7-4D36-4723-A153-154F75FB8775}" presName="parentText" presStyleLbl="node1" presStyleIdx="3" presStyleCnt="4">
        <dgm:presLayoutVars>
          <dgm:chMax val="0"/>
          <dgm:bulletEnabled val="1"/>
        </dgm:presLayoutVars>
      </dgm:prSet>
      <dgm:spPr/>
    </dgm:pt>
  </dgm:ptLst>
  <dgm:cxnLst>
    <dgm:cxn modelId="{02126E0C-BC71-43A1-BE2A-E7F8E8C54701}" type="presOf" srcId="{FE0FA08E-A46C-4143-AA3C-32B038FF2D10}" destId="{70C76AED-17FC-48D9-98C0-3B456EF99060}" srcOrd="0" destOrd="0" presId="urn:microsoft.com/office/officeart/2005/8/layout/vList2"/>
    <dgm:cxn modelId="{5E52001E-56B8-468A-81A0-21B7A542F330}" srcId="{255E3360-CBAD-4A78-8163-21B20D77DC33}" destId="{FB7489C0-F94E-4A34-B5F4-EDF0744C0BC5}" srcOrd="2" destOrd="0" parTransId="{50C26779-455E-4495-A517-8840ACE5A6F9}" sibTransId="{B7215A41-9F30-442C-A068-E8EEEDE24592}"/>
    <dgm:cxn modelId="{75755426-1B33-4EFF-BCB8-096D71BA00BC}" srcId="{255E3360-CBAD-4A78-8163-21B20D77DC33}" destId="{FE0FA08E-A46C-4143-AA3C-32B038FF2D10}" srcOrd="0" destOrd="0" parTransId="{1A431E8C-FC54-4642-8254-F0D8F2D6A28A}" sibTransId="{62009150-EA8A-4A7C-83C9-9A3C2D37408D}"/>
    <dgm:cxn modelId="{45416D39-4946-4663-BE6F-2E591D1333EB}" type="presOf" srcId="{8368E996-A925-468E-9B3E-F988DFDACEF5}" destId="{4FAE268F-BC93-4572-92EB-EFBD3BA9712C}" srcOrd="0" destOrd="0" presId="urn:microsoft.com/office/officeart/2005/8/layout/vList2"/>
    <dgm:cxn modelId="{228C4E60-4529-40B7-9025-C77678DBF718}" srcId="{255E3360-CBAD-4A78-8163-21B20D77DC33}" destId="{8368E996-A925-468E-9B3E-F988DFDACEF5}" srcOrd="1" destOrd="0" parTransId="{2CBA1F11-2359-4CD4-8624-C0CB6B359559}" sibTransId="{93804323-262F-4590-91C2-ABF8702868A4}"/>
    <dgm:cxn modelId="{A5657043-E668-4DAB-BEC3-AEF87B365E85}" type="presOf" srcId="{255E3360-CBAD-4A78-8163-21B20D77DC33}" destId="{B52EDEC0-D487-4996-B2C7-D6E843BD115A}" srcOrd="0" destOrd="0" presId="urn:microsoft.com/office/officeart/2005/8/layout/vList2"/>
    <dgm:cxn modelId="{B5471990-FFD1-4086-8531-7D4EC8A49D02}" srcId="{255E3360-CBAD-4A78-8163-21B20D77DC33}" destId="{BA57A9C7-4D36-4723-A153-154F75FB8775}" srcOrd="3" destOrd="0" parTransId="{343BE58A-A29F-49D3-95FA-90C44891CA9D}" sibTransId="{4CB33A18-31D7-4684-BC5F-2E99EB252EED}"/>
    <dgm:cxn modelId="{516EAFA6-9F43-4948-A2D3-CAC514F80677}" type="presOf" srcId="{BA57A9C7-4D36-4723-A153-154F75FB8775}" destId="{027874F1-960E-4443-8582-76A04C160764}" srcOrd="0" destOrd="0" presId="urn:microsoft.com/office/officeart/2005/8/layout/vList2"/>
    <dgm:cxn modelId="{2FB477F3-81A4-4853-A9AE-B682D222B8D2}" type="presOf" srcId="{FB7489C0-F94E-4A34-B5F4-EDF0744C0BC5}" destId="{86CA9907-3290-410A-9A85-4D86B946A18E}" srcOrd="0" destOrd="0" presId="urn:microsoft.com/office/officeart/2005/8/layout/vList2"/>
    <dgm:cxn modelId="{602DF36A-1770-4674-A9A7-B7DB08C50318}" type="presParOf" srcId="{B52EDEC0-D487-4996-B2C7-D6E843BD115A}" destId="{70C76AED-17FC-48D9-98C0-3B456EF99060}" srcOrd="0" destOrd="0" presId="urn:microsoft.com/office/officeart/2005/8/layout/vList2"/>
    <dgm:cxn modelId="{C2D9C355-FF95-406D-B4BF-B70F3F280617}" type="presParOf" srcId="{B52EDEC0-D487-4996-B2C7-D6E843BD115A}" destId="{C599C016-1203-404B-A4BF-E6067EA87290}" srcOrd="1" destOrd="0" presId="urn:microsoft.com/office/officeart/2005/8/layout/vList2"/>
    <dgm:cxn modelId="{8CA7AAF6-6465-4B8D-A2D8-2EF2859D6CAF}" type="presParOf" srcId="{B52EDEC0-D487-4996-B2C7-D6E843BD115A}" destId="{4FAE268F-BC93-4572-92EB-EFBD3BA9712C}" srcOrd="2" destOrd="0" presId="urn:microsoft.com/office/officeart/2005/8/layout/vList2"/>
    <dgm:cxn modelId="{B79C9174-DCC5-4A88-BEF9-EB6E7A7D3D73}" type="presParOf" srcId="{B52EDEC0-D487-4996-B2C7-D6E843BD115A}" destId="{5B0DCB81-F620-4CE4-8D63-C17E1F39733B}" srcOrd="3" destOrd="0" presId="urn:microsoft.com/office/officeart/2005/8/layout/vList2"/>
    <dgm:cxn modelId="{9CE74F30-DCC0-48BD-AC1D-AA51D30CAB76}" type="presParOf" srcId="{B52EDEC0-D487-4996-B2C7-D6E843BD115A}" destId="{86CA9907-3290-410A-9A85-4D86B946A18E}" srcOrd="4" destOrd="0" presId="urn:microsoft.com/office/officeart/2005/8/layout/vList2"/>
    <dgm:cxn modelId="{3D2EC5CF-3893-495A-B477-EF3B6BB19FDD}" type="presParOf" srcId="{B52EDEC0-D487-4996-B2C7-D6E843BD115A}" destId="{ED7DC42A-2132-4B21-A07F-E7D85AC8A82A}" srcOrd="5" destOrd="0" presId="urn:microsoft.com/office/officeart/2005/8/layout/vList2"/>
    <dgm:cxn modelId="{7BD994C7-7561-456A-9296-B905AC637648}" type="presParOf" srcId="{B52EDEC0-D487-4996-B2C7-D6E843BD115A}" destId="{027874F1-960E-4443-8582-76A04C160764}"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0FA58CAC-2FEB-4CD2-9279-87705D3B1233}"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5C27C80C-E13C-4BF1-B54E-A1C8BF2691BA}">
      <dgm:prSet/>
      <dgm:spPr/>
      <dgm:t>
        <a:bodyPr/>
        <a:lstStyle/>
        <a:p>
          <a:r>
            <a:rPr lang="en-US"/>
            <a:t>Cedric is a 28-year-old head of household and a full-time student with a 5-year-old daughter and a 9-year-old son who are his dependents. </a:t>
          </a:r>
        </a:p>
      </dgm:t>
    </dgm:pt>
    <dgm:pt modelId="{CD2ECB73-DB9A-448B-A0A7-19DE8BE78D3B}" type="parTrans" cxnId="{0B98A88B-52CA-45B8-BA6C-298EAF17E9DD}">
      <dgm:prSet/>
      <dgm:spPr/>
      <dgm:t>
        <a:bodyPr/>
        <a:lstStyle/>
        <a:p>
          <a:endParaRPr lang="en-US"/>
        </a:p>
      </dgm:t>
    </dgm:pt>
    <dgm:pt modelId="{AD632095-C5FF-422A-B3B6-B96910A7B458}" type="sibTrans" cxnId="{0B98A88B-52CA-45B8-BA6C-298EAF17E9DD}">
      <dgm:prSet/>
      <dgm:spPr/>
      <dgm:t>
        <a:bodyPr/>
        <a:lstStyle/>
        <a:p>
          <a:endParaRPr lang="en-US"/>
        </a:p>
      </dgm:t>
    </dgm:pt>
    <dgm:pt modelId="{386BDEF1-02B5-4F9A-A7E5-42E2E028F7AB}">
      <dgm:prSet/>
      <dgm:spPr/>
      <dgm:t>
        <a:bodyPr/>
        <a:lstStyle/>
        <a:p>
          <a:r>
            <a:rPr lang="en-US" dirty="0"/>
            <a:t>The Owner will follow the rules under § 5.609(b)(9) (the same as for non–Section 8 programs) as described in the previous section. </a:t>
          </a:r>
        </a:p>
      </dgm:t>
    </dgm:pt>
    <dgm:pt modelId="{BE289A8A-E6D5-4FDE-9FA1-2E6D7A7D5571}" type="parTrans" cxnId="{CE06F9F1-C4E7-41C5-A190-8D7DD8162FD1}">
      <dgm:prSet/>
      <dgm:spPr/>
      <dgm:t>
        <a:bodyPr/>
        <a:lstStyle/>
        <a:p>
          <a:endParaRPr lang="en-US"/>
        </a:p>
      </dgm:t>
    </dgm:pt>
    <dgm:pt modelId="{18A043B3-D1BF-4103-9D4F-03F8D9F93B55}" type="sibTrans" cxnId="{CE06F9F1-C4E7-41C5-A190-8D7DD8162FD1}">
      <dgm:prSet/>
      <dgm:spPr/>
      <dgm:t>
        <a:bodyPr/>
        <a:lstStyle/>
        <a:p>
          <a:endParaRPr lang="en-US"/>
        </a:p>
      </dgm:t>
    </dgm:pt>
    <dgm:pt modelId="{41349445-65AC-406E-9E60-6A791960850B}">
      <dgm:prSet/>
      <dgm:spPr/>
      <dgm:t>
        <a:bodyPr/>
        <a:lstStyle/>
        <a:p>
          <a:r>
            <a:rPr lang="en-US"/>
            <a:t>Cedric received the following amounts to cover his first year of college: Teach Grant: $8,000; Federal Pell Grant: $3,000; College Scholarship: $6,000. </a:t>
          </a:r>
        </a:p>
      </dgm:t>
    </dgm:pt>
    <dgm:pt modelId="{4031FBA9-965D-452B-9EE2-E6A6DD4CFEC9}" type="parTrans" cxnId="{6A557423-42BB-448A-8286-04DEE1093436}">
      <dgm:prSet/>
      <dgm:spPr/>
      <dgm:t>
        <a:bodyPr/>
        <a:lstStyle/>
        <a:p>
          <a:endParaRPr lang="en-US"/>
        </a:p>
      </dgm:t>
    </dgm:pt>
    <dgm:pt modelId="{77416116-33D5-43A3-9DB6-EA856C52A85C}" type="sibTrans" cxnId="{6A557423-42BB-448A-8286-04DEE1093436}">
      <dgm:prSet/>
      <dgm:spPr/>
      <dgm:t>
        <a:bodyPr/>
        <a:lstStyle/>
        <a:p>
          <a:endParaRPr lang="en-US"/>
        </a:p>
      </dgm:t>
    </dgm:pt>
    <dgm:pt modelId="{A566BFF3-72AD-4917-9A05-9BBB42706F0E}" type="pres">
      <dgm:prSet presAssocID="{0FA58CAC-2FEB-4CD2-9279-87705D3B1233}" presName="linear" presStyleCnt="0">
        <dgm:presLayoutVars>
          <dgm:animLvl val="lvl"/>
          <dgm:resizeHandles val="exact"/>
        </dgm:presLayoutVars>
      </dgm:prSet>
      <dgm:spPr/>
    </dgm:pt>
    <dgm:pt modelId="{CB9A2951-FB7F-4BC2-9F78-2F2F4E85681E}" type="pres">
      <dgm:prSet presAssocID="{5C27C80C-E13C-4BF1-B54E-A1C8BF2691BA}" presName="parentText" presStyleLbl="node1" presStyleIdx="0" presStyleCnt="3">
        <dgm:presLayoutVars>
          <dgm:chMax val="0"/>
          <dgm:bulletEnabled val="1"/>
        </dgm:presLayoutVars>
      </dgm:prSet>
      <dgm:spPr/>
    </dgm:pt>
    <dgm:pt modelId="{E70E6F1E-6E84-4409-AEC1-0E5817A17AA3}" type="pres">
      <dgm:prSet presAssocID="{AD632095-C5FF-422A-B3B6-B96910A7B458}" presName="spacer" presStyleCnt="0"/>
      <dgm:spPr/>
    </dgm:pt>
    <dgm:pt modelId="{CB330226-0D9B-4FD9-905E-0D70E5B4C2A3}" type="pres">
      <dgm:prSet presAssocID="{386BDEF1-02B5-4F9A-A7E5-42E2E028F7AB}" presName="parentText" presStyleLbl="node1" presStyleIdx="1" presStyleCnt="3">
        <dgm:presLayoutVars>
          <dgm:chMax val="0"/>
          <dgm:bulletEnabled val="1"/>
        </dgm:presLayoutVars>
      </dgm:prSet>
      <dgm:spPr/>
    </dgm:pt>
    <dgm:pt modelId="{D1F9F57B-6C8E-4D31-A519-2F08CF9F05E0}" type="pres">
      <dgm:prSet presAssocID="{18A043B3-D1BF-4103-9D4F-03F8D9F93B55}" presName="spacer" presStyleCnt="0"/>
      <dgm:spPr/>
    </dgm:pt>
    <dgm:pt modelId="{4FCF35F8-0205-49EE-B829-6A11B5A605D8}" type="pres">
      <dgm:prSet presAssocID="{41349445-65AC-406E-9E60-6A791960850B}" presName="parentText" presStyleLbl="node1" presStyleIdx="2" presStyleCnt="3">
        <dgm:presLayoutVars>
          <dgm:chMax val="0"/>
          <dgm:bulletEnabled val="1"/>
        </dgm:presLayoutVars>
      </dgm:prSet>
      <dgm:spPr/>
    </dgm:pt>
  </dgm:ptLst>
  <dgm:cxnLst>
    <dgm:cxn modelId="{6A557423-42BB-448A-8286-04DEE1093436}" srcId="{0FA58CAC-2FEB-4CD2-9279-87705D3B1233}" destId="{41349445-65AC-406E-9E60-6A791960850B}" srcOrd="2" destOrd="0" parTransId="{4031FBA9-965D-452B-9EE2-E6A6DD4CFEC9}" sibTransId="{77416116-33D5-43A3-9DB6-EA856C52A85C}"/>
    <dgm:cxn modelId="{97BFCF25-708A-466D-939F-6AAB1F3235EC}" type="presOf" srcId="{41349445-65AC-406E-9E60-6A791960850B}" destId="{4FCF35F8-0205-49EE-B829-6A11B5A605D8}" srcOrd="0" destOrd="0" presId="urn:microsoft.com/office/officeart/2005/8/layout/vList2"/>
    <dgm:cxn modelId="{C5D84232-4E58-449C-80C3-4AB04677F7C0}" type="presOf" srcId="{0FA58CAC-2FEB-4CD2-9279-87705D3B1233}" destId="{A566BFF3-72AD-4917-9A05-9BBB42706F0E}" srcOrd="0" destOrd="0" presId="urn:microsoft.com/office/officeart/2005/8/layout/vList2"/>
    <dgm:cxn modelId="{FE677132-3D91-4E59-84B4-164C0DD6C981}" type="presOf" srcId="{386BDEF1-02B5-4F9A-A7E5-42E2E028F7AB}" destId="{CB330226-0D9B-4FD9-905E-0D70E5B4C2A3}" srcOrd="0" destOrd="0" presId="urn:microsoft.com/office/officeart/2005/8/layout/vList2"/>
    <dgm:cxn modelId="{2F508D8B-0070-443B-B363-ECFBA8AF0977}" type="presOf" srcId="{5C27C80C-E13C-4BF1-B54E-A1C8BF2691BA}" destId="{CB9A2951-FB7F-4BC2-9F78-2F2F4E85681E}" srcOrd="0" destOrd="0" presId="urn:microsoft.com/office/officeart/2005/8/layout/vList2"/>
    <dgm:cxn modelId="{0B98A88B-52CA-45B8-BA6C-298EAF17E9DD}" srcId="{0FA58CAC-2FEB-4CD2-9279-87705D3B1233}" destId="{5C27C80C-E13C-4BF1-B54E-A1C8BF2691BA}" srcOrd="0" destOrd="0" parTransId="{CD2ECB73-DB9A-448B-A0A7-19DE8BE78D3B}" sibTransId="{AD632095-C5FF-422A-B3B6-B96910A7B458}"/>
    <dgm:cxn modelId="{CE06F9F1-C4E7-41C5-A190-8D7DD8162FD1}" srcId="{0FA58CAC-2FEB-4CD2-9279-87705D3B1233}" destId="{386BDEF1-02B5-4F9A-A7E5-42E2E028F7AB}" srcOrd="1" destOrd="0" parTransId="{BE289A8A-E6D5-4FDE-9FA1-2E6D7A7D5571}" sibTransId="{18A043B3-D1BF-4103-9D4F-03F8D9F93B55}"/>
    <dgm:cxn modelId="{611E546A-7CC0-4A9B-8B5E-9D310AE72214}" type="presParOf" srcId="{A566BFF3-72AD-4917-9A05-9BBB42706F0E}" destId="{CB9A2951-FB7F-4BC2-9F78-2F2F4E85681E}" srcOrd="0" destOrd="0" presId="urn:microsoft.com/office/officeart/2005/8/layout/vList2"/>
    <dgm:cxn modelId="{51BBB3DA-AABE-4995-B522-4504948C919C}" type="presParOf" srcId="{A566BFF3-72AD-4917-9A05-9BBB42706F0E}" destId="{E70E6F1E-6E84-4409-AEC1-0E5817A17AA3}" srcOrd="1" destOrd="0" presId="urn:microsoft.com/office/officeart/2005/8/layout/vList2"/>
    <dgm:cxn modelId="{A115C1F8-62DE-4ADC-8A8A-62D2D3C41E1E}" type="presParOf" srcId="{A566BFF3-72AD-4917-9A05-9BBB42706F0E}" destId="{CB330226-0D9B-4FD9-905E-0D70E5B4C2A3}" srcOrd="2" destOrd="0" presId="urn:microsoft.com/office/officeart/2005/8/layout/vList2"/>
    <dgm:cxn modelId="{4BC8411E-25B7-4C9C-9AD8-F1AA43660D9B}" type="presParOf" srcId="{A566BFF3-72AD-4917-9A05-9BBB42706F0E}" destId="{D1F9F57B-6C8E-4D31-A519-2F08CF9F05E0}" srcOrd="3" destOrd="0" presId="urn:microsoft.com/office/officeart/2005/8/layout/vList2"/>
    <dgm:cxn modelId="{EED2F6F9-8708-4A79-8A19-52E5EEB419C8}" type="presParOf" srcId="{A566BFF3-72AD-4917-9A05-9BBB42706F0E}" destId="{4FCF35F8-0205-49EE-B829-6A11B5A605D8}"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CFF6477D-69F4-46D4-B352-05FC5106FB8F}" type="doc">
      <dgm:prSet loTypeId="urn:microsoft.com/office/officeart/2016/7/layout/VerticalHollowActionList" loCatId="List" qsTypeId="urn:microsoft.com/office/officeart/2005/8/quickstyle/simple1" qsCatId="simple" csTypeId="urn:microsoft.com/office/officeart/2005/8/colors/colorful2" csCatId="colorful"/>
      <dgm:spPr/>
      <dgm:t>
        <a:bodyPr/>
        <a:lstStyle/>
        <a:p>
          <a:endParaRPr lang="en-US"/>
        </a:p>
      </dgm:t>
    </dgm:pt>
    <dgm:pt modelId="{04E7B86E-2BB6-4F5A-A74A-274A744D74D4}">
      <dgm:prSet/>
      <dgm:spPr/>
      <dgm:t>
        <a:bodyPr/>
        <a:lstStyle/>
        <a:p>
          <a:r>
            <a:rPr lang="en-US"/>
            <a:t>Total</a:t>
          </a:r>
        </a:p>
      </dgm:t>
    </dgm:pt>
    <dgm:pt modelId="{0B9C584E-EFB8-417C-8C7B-5E3922270753}" type="parTrans" cxnId="{35654013-70D0-416C-A1B0-09ADC61C7313}">
      <dgm:prSet/>
      <dgm:spPr/>
      <dgm:t>
        <a:bodyPr/>
        <a:lstStyle/>
        <a:p>
          <a:endParaRPr lang="en-US"/>
        </a:p>
      </dgm:t>
    </dgm:pt>
    <dgm:pt modelId="{172359E3-7511-4FD1-BE1C-17A502B01316}" type="sibTrans" cxnId="{35654013-70D0-416C-A1B0-09ADC61C7313}">
      <dgm:prSet/>
      <dgm:spPr/>
      <dgm:t>
        <a:bodyPr/>
        <a:lstStyle/>
        <a:p>
          <a:endParaRPr lang="en-US"/>
        </a:p>
      </dgm:t>
    </dgm:pt>
    <dgm:pt modelId="{7F49D6A7-3039-4648-881E-9EF8AA3D3AE6}">
      <dgm:prSet/>
      <dgm:spPr/>
      <dgm:t>
        <a:bodyPr/>
        <a:lstStyle/>
        <a:p>
          <a:r>
            <a:rPr lang="en-US"/>
            <a:t>Total assistance received under 479B of HEA: $11,000 (Teach Grant plus Federal Pell Grant) </a:t>
          </a:r>
        </a:p>
      </dgm:t>
    </dgm:pt>
    <dgm:pt modelId="{3A670539-58EC-4CB7-A3D2-652AD4515037}" type="parTrans" cxnId="{1BD7AB35-AD80-4337-BA7E-DE2F507A10A1}">
      <dgm:prSet/>
      <dgm:spPr/>
      <dgm:t>
        <a:bodyPr/>
        <a:lstStyle/>
        <a:p>
          <a:endParaRPr lang="en-US"/>
        </a:p>
      </dgm:t>
    </dgm:pt>
    <dgm:pt modelId="{EC565B69-0922-4614-B090-A4F4CB1A149F}" type="sibTrans" cxnId="{1BD7AB35-AD80-4337-BA7E-DE2F507A10A1}">
      <dgm:prSet/>
      <dgm:spPr/>
      <dgm:t>
        <a:bodyPr/>
        <a:lstStyle/>
        <a:p>
          <a:endParaRPr lang="en-US"/>
        </a:p>
      </dgm:t>
    </dgm:pt>
    <dgm:pt modelId="{A38F5623-D350-412E-837D-613869A1EB64}">
      <dgm:prSet/>
      <dgm:spPr/>
      <dgm:t>
        <a:bodyPr/>
        <a:lstStyle/>
        <a:p>
          <a:r>
            <a:rPr lang="en-US"/>
            <a:t>Total</a:t>
          </a:r>
        </a:p>
      </dgm:t>
    </dgm:pt>
    <dgm:pt modelId="{2CFA1834-B9DF-4F48-9B52-81D09E934F96}" type="parTrans" cxnId="{B4369E2C-52DD-4D31-B49C-2338264C7145}">
      <dgm:prSet/>
      <dgm:spPr/>
      <dgm:t>
        <a:bodyPr/>
        <a:lstStyle/>
        <a:p>
          <a:endParaRPr lang="en-US"/>
        </a:p>
      </dgm:t>
    </dgm:pt>
    <dgm:pt modelId="{205B75DD-9867-4246-9EC0-3298961B7E17}" type="sibTrans" cxnId="{B4369E2C-52DD-4D31-B49C-2338264C7145}">
      <dgm:prSet/>
      <dgm:spPr/>
      <dgm:t>
        <a:bodyPr/>
        <a:lstStyle/>
        <a:p>
          <a:endParaRPr lang="en-US"/>
        </a:p>
      </dgm:t>
    </dgm:pt>
    <dgm:pt modelId="{03BD7F46-9EA6-4DBD-8452-193F7B9DC638}">
      <dgm:prSet/>
      <dgm:spPr/>
      <dgm:t>
        <a:bodyPr/>
        <a:lstStyle/>
        <a:p>
          <a:r>
            <a:rPr lang="en-US"/>
            <a:t>Total other student financial assistance received: $6,000 </a:t>
          </a:r>
        </a:p>
      </dgm:t>
    </dgm:pt>
    <dgm:pt modelId="{301BC7EB-C5D2-4F88-8370-F48E6BFA0C14}" type="parTrans" cxnId="{5D05A565-7EAD-4E55-8A43-28B056818940}">
      <dgm:prSet/>
      <dgm:spPr/>
      <dgm:t>
        <a:bodyPr/>
        <a:lstStyle/>
        <a:p>
          <a:endParaRPr lang="en-US"/>
        </a:p>
      </dgm:t>
    </dgm:pt>
    <dgm:pt modelId="{33283606-9A46-4B13-B7F5-24ED33BD5FF8}" type="sibTrans" cxnId="{5D05A565-7EAD-4E55-8A43-28B056818940}">
      <dgm:prSet/>
      <dgm:spPr/>
      <dgm:t>
        <a:bodyPr/>
        <a:lstStyle/>
        <a:p>
          <a:endParaRPr lang="en-US"/>
        </a:p>
      </dgm:t>
    </dgm:pt>
    <dgm:pt modelId="{B507F87D-C0A6-48C8-AE9E-910DCCB31AA5}">
      <dgm:prSet/>
      <dgm:spPr/>
      <dgm:t>
        <a:bodyPr/>
        <a:lstStyle/>
        <a:p>
          <a:r>
            <a:rPr lang="en-US"/>
            <a:t>Total</a:t>
          </a:r>
        </a:p>
      </dgm:t>
    </dgm:pt>
    <dgm:pt modelId="{D6F138F7-0C75-48FB-A2E1-2D6709F5F305}" type="parTrans" cxnId="{70D5D321-6F0E-494D-A946-3D2486FFFC43}">
      <dgm:prSet/>
      <dgm:spPr/>
      <dgm:t>
        <a:bodyPr/>
        <a:lstStyle/>
        <a:p>
          <a:endParaRPr lang="en-US"/>
        </a:p>
      </dgm:t>
    </dgm:pt>
    <dgm:pt modelId="{BCCB30B5-9E54-4AF3-A690-BC3BE4824913}" type="sibTrans" cxnId="{70D5D321-6F0E-494D-A946-3D2486FFFC43}">
      <dgm:prSet/>
      <dgm:spPr/>
      <dgm:t>
        <a:bodyPr/>
        <a:lstStyle/>
        <a:p>
          <a:endParaRPr lang="en-US"/>
        </a:p>
      </dgm:t>
    </dgm:pt>
    <dgm:pt modelId="{EB170934-00BE-4AB3-80CB-4EDBD59D347D}">
      <dgm:prSet/>
      <dgm:spPr/>
      <dgm:t>
        <a:bodyPr/>
        <a:lstStyle/>
        <a:p>
          <a:r>
            <a:rPr lang="en-US"/>
            <a:t>Total tuition + required fees and charges: $26,000</a:t>
          </a:r>
        </a:p>
      </dgm:t>
    </dgm:pt>
    <dgm:pt modelId="{0E8081D2-7A1C-4044-9E71-0AAB226B81E2}" type="parTrans" cxnId="{C85AA66C-FD3B-4959-BC31-6C09FEBF8A31}">
      <dgm:prSet/>
      <dgm:spPr/>
      <dgm:t>
        <a:bodyPr/>
        <a:lstStyle/>
        <a:p>
          <a:endParaRPr lang="en-US"/>
        </a:p>
      </dgm:t>
    </dgm:pt>
    <dgm:pt modelId="{097731A7-1466-4FAF-9B72-452D7D3026D1}" type="sibTrans" cxnId="{C85AA66C-FD3B-4959-BC31-6C09FEBF8A31}">
      <dgm:prSet/>
      <dgm:spPr/>
      <dgm:t>
        <a:bodyPr/>
        <a:lstStyle/>
        <a:p>
          <a:endParaRPr lang="en-US"/>
        </a:p>
      </dgm:t>
    </dgm:pt>
    <dgm:pt modelId="{3DC7C4E7-1ED8-4AAD-9188-8951CCE8DFEE}" type="pres">
      <dgm:prSet presAssocID="{CFF6477D-69F4-46D4-B352-05FC5106FB8F}" presName="Name0" presStyleCnt="0">
        <dgm:presLayoutVars>
          <dgm:dir/>
          <dgm:animLvl val="lvl"/>
          <dgm:resizeHandles val="exact"/>
        </dgm:presLayoutVars>
      </dgm:prSet>
      <dgm:spPr/>
    </dgm:pt>
    <dgm:pt modelId="{82C7EB20-3F22-4CF1-B606-79BAC0046BF9}" type="pres">
      <dgm:prSet presAssocID="{04E7B86E-2BB6-4F5A-A74A-274A744D74D4}" presName="linNode" presStyleCnt="0"/>
      <dgm:spPr/>
    </dgm:pt>
    <dgm:pt modelId="{1A0D5794-882F-46A0-AFF3-4D3CBA1360C3}" type="pres">
      <dgm:prSet presAssocID="{04E7B86E-2BB6-4F5A-A74A-274A744D74D4}" presName="parentText" presStyleLbl="solidFgAcc1" presStyleIdx="0" presStyleCnt="3">
        <dgm:presLayoutVars>
          <dgm:chMax val="1"/>
          <dgm:bulletEnabled/>
        </dgm:presLayoutVars>
      </dgm:prSet>
      <dgm:spPr/>
    </dgm:pt>
    <dgm:pt modelId="{39E123AC-E987-4087-8725-9AC4306B0DEE}" type="pres">
      <dgm:prSet presAssocID="{04E7B86E-2BB6-4F5A-A74A-274A744D74D4}" presName="descendantText" presStyleLbl="alignNode1" presStyleIdx="0" presStyleCnt="3">
        <dgm:presLayoutVars>
          <dgm:bulletEnabled/>
        </dgm:presLayoutVars>
      </dgm:prSet>
      <dgm:spPr/>
    </dgm:pt>
    <dgm:pt modelId="{FF60C54C-7F31-458C-B970-CAAA96D3D37E}" type="pres">
      <dgm:prSet presAssocID="{172359E3-7511-4FD1-BE1C-17A502B01316}" presName="sp" presStyleCnt="0"/>
      <dgm:spPr/>
    </dgm:pt>
    <dgm:pt modelId="{B84852D2-70C3-43F2-8B5D-377C80B78993}" type="pres">
      <dgm:prSet presAssocID="{A38F5623-D350-412E-837D-613869A1EB64}" presName="linNode" presStyleCnt="0"/>
      <dgm:spPr/>
    </dgm:pt>
    <dgm:pt modelId="{4448D33F-A933-43F7-94F7-386794BF74AD}" type="pres">
      <dgm:prSet presAssocID="{A38F5623-D350-412E-837D-613869A1EB64}" presName="parentText" presStyleLbl="solidFgAcc1" presStyleIdx="1" presStyleCnt="3">
        <dgm:presLayoutVars>
          <dgm:chMax val="1"/>
          <dgm:bulletEnabled/>
        </dgm:presLayoutVars>
      </dgm:prSet>
      <dgm:spPr/>
    </dgm:pt>
    <dgm:pt modelId="{53957093-863D-4FE8-A204-CBC929CF1121}" type="pres">
      <dgm:prSet presAssocID="{A38F5623-D350-412E-837D-613869A1EB64}" presName="descendantText" presStyleLbl="alignNode1" presStyleIdx="1" presStyleCnt="3">
        <dgm:presLayoutVars>
          <dgm:bulletEnabled/>
        </dgm:presLayoutVars>
      </dgm:prSet>
      <dgm:spPr/>
    </dgm:pt>
    <dgm:pt modelId="{2741D86C-1899-4F98-9EE8-9ECCE9B2C484}" type="pres">
      <dgm:prSet presAssocID="{205B75DD-9867-4246-9EC0-3298961B7E17}" presName="sp" presStyleCnt="0"/>
      <dgm:spPr/>
    </dgm:pt>
    <dgm:pt modelId="{038BF300-CE05-4C13-ABF9-4E3711431F2C}" type="pres">
      <dgm:prSet presAssocID="{B507F87D-C0A6-48C8-AE9E-910DCCB31AA5}" presName="linNode" presStyleCnt="0"/>
      <dgm:spPr/>
    </dgm:pt>
    <dgm:pt modelId="{A4FC471B-2037-43A5-A02C-0B76D42A9DA2}" type="pres">
      <dgm:prSet presAssocID="{B507F87D-C0A6-48C8-AE9E-910DCCB31AA5}" presName="parentText" presStyleLbl="solidFgAcc1" presStyleIdx="2" presStyleCnt="3">
        <dgm:presLayoutVars>
          <dgm:chMax val="1"/>
          <dgm:bulletEnabled/>
        </dgm:presLayoutVars>
      </dgm:prSet>
      <dgm:spPr/>
    </dgm:pt>
    <dgm:pt modelId="{9047D28E-153A-4882-8BC4-C12618196309}" type="pres">
      <dgm:prSet presAssocID="{B507F87D-C0A6-48C8-AE9E-910DCCB31AA5}" presName="descendantText" presStyleLbl="alignNode1" presStyleIdx="2" presStyleCnt="3">
        <dgm:presLayoutVars>
          <dgm:bulletEnabled/>
        </dgm:presLayoutVars>
      </dgm:prSet>
      <dgm:spPr/>
    </dgm:pt>
  </dgm:ptLst>
  <dgm:cxnLst>
    <dgm:cxn modelId="{BD470B0F-74F1-431E-B44E-A9BC21668BE7}" type="presOf" srcId="{CFF6477D-69F4-46D4-B352-05FC5106FB8F}" destId="{3DC7C4E7-1ED8-4AAD-9188-8951CCE8DFEE}" srcOrd="0" destOrd="0" presId="urn:microsoft.com/office/officeart/2016/7/layout/VerticalHollowActionList"/>
    <dgm:cxn modelId="{35654013-70D0-416C-A1B0-09ADC61C7313}" srcId="{CFF6477D-69F4-46D4-B352-05FC5106FB8F}" destId="{04E7B86E-2BB6-4F5A-A74A-274A744D74D4}" srcOrd="0" destOrd="0" parTransId="{0B9C584E-EFB8-417C-8C7B-5E3922270753}" sibTransId="{172359E3-7511-4FD1-BE1C-17A502B01316}"/>
    <dgm:cxn modelId="{70D5D321-6F0E-494D-A946-3D2486FFFC43}" srcId="{CFF6477D-69F4-46D4-B352-05FC5106FB8F}" destId="{B507F87D-C0A6-48C8-AE9E-910DCCB31AA5}" srcOrd="2" destOrd="0" parTransId="{D6F138F7-0C75-48FB-A2E1-2D6709F5F305}" sibTransId="{BCCB30B5-9E54-4AF3-A690-BC3BE4824913}"/>
    <dgm:cxn modelId="{B4369E2C-52DD-4D31-B49C-2338264C7145}" srcId="{CFF6477D-69F4-46D4-B352-05FC5106FB8F}" destId="{A38F5623-D350-412E-837D-613869A1EB64}" srcOrd="1" destOrd="0" parTransId="{2CFA1834-B9DF-4F48-9B52-81D09E934F96}" sibTransId="{205B75DD-9867-4246-9EC0-3298961B7E17}"/>
    <dgm:cxn modelId="{1BD7AB35-AD80-4337-BA7E-DE2F507A10A1}" srcId="{04E7B86E-2BB6-4F5A-A74A-274A744D74D4}" destId="{7F49D6A7-3039-4648-881E-9EF8AA3D3AE6}" srcOrd="0" destOrd="0" parTransId="{3A670539-58EC-4CB7-A3D2-652AD4515037}" sibTransId="{EC565B69-0922-4614-B090-A4F4CB1A149F}"/>
    <dgm:cxn modelId="{5D05A565-7EAD-4E55-8A43-28B056818940}" srcId="{A38F5623-D350-412E-837D-613869A1EB64}" destId="{03BD7F46-9EA6-4DBD-8452-193F7B9DC638}" srcOrd="0" destOrd="0" parTransId="{301BC7EB-C5D2-4F88-8370-F48E6BFA0C14}" sibTransId="{33283606-9A46-4B13-B7F5-24ED33BD5FF8}"/>
    <dgm:cxn modelId="{F13EC64B-AC92-4387-AA4C-3BA72ACAF9D2}" type="presOf" srcId="{B507F87D-C0A6-48C8-AE9E-910DCCB31AA5}" destId="{A4FC471B-2037-43A5-A02C-0B76D42A9DA2}" srcOrd="0" destOrd="0" presId="urn:microsoft.com/office/officeart/2016/7/layout/VerticalHollowActionList"/>
    <dgm:cxn modelId="{C85AA66C-FD3B-4959-BC31-6C09FEBF8A31}" srcId="{B507F87D-C0A6-48C8-AE9E-910DCCB31AA5}" destId="{EB170934-00BE-4AB3-80CB-4EDBD59D347D}" srcOrd="0" destOrd="0" parTransId="{0E8081D2-7A1C-4044-9E71-0AAB226B81E2}" sibTransId="{097731A7-1466-4FAF-9B72-452D7D3026D1}"/>
    <dgm:cxn modelId="{EE60197F-4E42-4E0F-814C-F7BD19FB041F}" type="presOf" srcId="{04E7B86E-2BB6-4F5A-A74A-274A744D74D4}" destId="{1A0D5794-882F-46A0-AFF3-4D3CBA1360C3}" srcOrd="0" destOrd="0" presId="urn:microsoft.com/office/officeart/2016/7/layout/VerticalHollowActionList"/>
    <dgm:cxn modelId="{804B39A3-3EDD-43DF-A701-4809E621A300}" type="presOf" srcId="{EB170934-00BE-4AB3-80CB-4EDBD59D347D}" destId="{9047D28E-153A-4882-8BC4-C12618196309}" srcOrd="0" destOrd="0" presId="urn:microsoft.com/office/officeart/2016/7/layout/VerticalHollowActionList"/>
    <dgm:cxn modelId="{436963EC-1D55-4186-81D4-07FFDFBDD688}" type="presOf" srcId="{A38F5623-D350-412E-837D-613869A1EB64}" destId="{4448D33F-A933-43F7-94F7-386794BF74AD}" srcOrd="0" destOrd="0" presId="urn:microsoft.com/office/officeart/2016/7/layout/VerticalHollowActionList"/>
    <dgm:cxn modelId="{144F91F7-0A02-4BEC-BB8F-92BB652AD5F2}" type="presOf" srcId="{03BD7F46-9EA6-4DBD-8452-193F7B9DC638}" destId="{53957093-863D-4FE8-A204-CBC929CF1121}" srcOrd="0" destOrd="0" presId="urn:microsoft.com/office/officeart/2016/7/layout/VerticalHollowActionList"/>
    <dgm:cxn modelId="{6D251EFF-4A05-401C-B17D-ED4D30A643B1}" type="presOf" srcId="{7F49D6A7-3039-4648-881E-9EF8AA3D3AE6}" destId="{39E123AC-E987-4087-8725-9AC4306B0DEE}" srcOrd="0" destOrd="0" presId="urn:microsoft.com/office/officeart/2016/7/layout/VerticalHollowActionList"/>
    <dgm:cxn modelId="{8BB08941-2B1F-4DBD-A174-1A6288AB4217}" type="presParOf" srcId="{3DC7C4E7-1ED8-4AAD-9188-8951CCE8DFEE}" destId="{82C7EB20-3F22-4CF1-B606-79BAC0046BF9}" srcOrd="0" destOrd="0" presId="urn:microsoft.com/office/officeart/2016/7/layout/VerticalHollowActionList"/>
    <dgm:cxn modelId="{42348638-62F0-4236-A930-9FC95B5541EA}" type="presParOf" srcId="{82C7EB20-3F22-4CF1-B606-79BAC0046BF9}" destId="{1A0D5794-882F-46A0-AFF3-4D3CBA1360C3}" srcOrd="0" destOrd="0" presId="urn:microsoft.com/office/officeart/2016/7/layout/VerticalHollowActionList"/>
    <dgm:cxn modelId="{9DCBF92D-E45D-4FF0-BEE2-4BFDE575C16C}" type="presParOf" srcId="{82C7EB20-3F22-4CF1-B606-79BAC0046BF9}" destId="{39E123AC-E987-4087-8725-9AC4306B0DEE}" srcOrd="1" destOrd="0" presId="urn:microsoft.com/office/officeart/2016/7/layout/VerticalHollowActionList"/>
    <dgm:cxn modelId="{677F6D03-4093-4A18-A018-D953A8EAE56B}" type="presParOf" srcId="{3DC7C4E7-1ED8-4AAD-9188-8951CCE8DFEE}" destId="{FF60C54C-7F31-458C-B970-CAAA96D3D37E}" srcOrd="1" destOrd="0" presId="urn:microsoft.com/office/officeart/2016/7/layout/VerticalHollowActionList"/>
    <dgm:cxn modelId="{E0B2369D-2108-4B11-983F-424B84825095}" type="presParOf" srcId="{3DC7C4E7-1ED8-4AAD-9188-8951CCE8DFEE}" destId="{B84852D2-70C3-43F2-8B5D-377C80B78993}" srcOrd="2" destOrd="0" presId="urn:microsoft.com/office/officeart/2016/7/layout/VerticalHollowActionList"/>
    <dgm:cxn modelId="{8997703A-AD14-407A-9A63-CF19E8E2A9BA}" type="presParOf" srcId="{B84852D2-70C3-43F2-8B5D-377C80B78993}" destId="{4448D33F-A933-43F7-94F7-386794BF74AD}" srcOrd="0" destOrd="0" presId="urn:microsoft.com/office/officeart/2016/7/layout/VerticalHollowActionList"/>
    <dgm:cxn modelId="{F9763613-434E-4064-AB49-413CC709DE6E}" type="presParOf" srcId="{B84852D2-70C3-43F2-8B5D-377C80B78993}" destId="{53957093-863D-4FE8-A204-CBC929CF1121}" srcOrd="1" destOrd="0" presId="urn:microsoft.com/office/officeart/2016/7/layout/VerticalHollowActionList"/>
    <dgm:cxn modelId="{81592474-7C4A-48B9-9DD1-3ADE704432E5}" type="presParOf" srcId="{3DC7C4E7-1ED8-4AAD-9188-8951CCE8DFEE}" destId="{2741D86C-1899-4F98-9EE8-9ECCE9B2C484}" srcOrd="3" destOrd="0" presId="urn:microsoft.com/office/officeart/2016/7/layout/VerticalHollowActionList"/>
    <dgm:cxn modelId="{6B17252D-6364-4132-8CA5-1D46336DBFCE}" type="presParOf" srcId="{3DC7C4E7-1ED8-4AAD-9188-8951CCE8DFEE}" destId="{038BF300-CE05-4C13-ABF9-4E3711431F2C}" srcOrd="4" destOrd="0" presId="urn:microsoft.com/office/officeart/2016/7/layout/VerticalHollowActionList"/>
    <dgm:cxn modelId="{6BEB7DBD-6977-4B40-991B-B7351FE3EAA7}" type="presParOf" srcId="{038BF300-CE05-4C13-ABF9-4E3711431F2C}" destId="{A4FC471B-2037-43A5-A02C-0B76D42A9DA2}" srcOrd="0" destOrd="0" presId="urn:microsoft.com/office/officeart/2016/7/layout/VerticalHollowActionList"/>
    <dgm:cxn modelId="{535C32D8-4BA2-4B8F-8A46-10677F6E760B}" type="presParOf" srcId="{038BF300-CE05-4C13-ABF9-4E3711431F2C}" destId="{9047D28E-153A-4882-8BC4-C12618196309}" srcOrd="1" destOrd="0" presId="urn:microsoft.com/office/officeart/2016/7/layout/VerticalHollow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4C5E08FE-0FD7-47A6-ABC1-CFE903BFD89D}" type="doc">
      <dgm:prSet loTypeId="urn:microsoft.com/office/officeart/2008/layout/LinedList" loCatId="list" qsTypeId="urn:microsoft.com/office/officeart/2005/8/quickstyle/simple1" qsCatId="simple" csTypeId="urn:microsoft.com/office/officeart/2005/8/colors/accent4_2" csCatId="accent4"/>
      <dgm:spPr/>
      <dgm:t>
        <a:bodyPr/>
        <a:lstStyle/>
        <a:p>
          <a:endParaRPr lang="en-US"/>
        </a:p>
      </dgm:t>
    </dgm:pt>
    <dgm:pt modelId="{7FECAC7E-853B-40F1-9B23-935F1F8CEF30}">
      <dgm:prSet/>
      <dgm:spPr/>
      <dgm:t>
        <a:bodyPr/>
        <a:lstStyle/>
        <a:p>
          <a:r>
            <a:rPr lang="en-US"/>
            <a:t>Step 1: Determine amount of tuition plus required fees exceeding 479B assistance. </a:t>
          </a:r>
        </a:p>
      </dgm:t>
    </dgm:pt>
    <dgm:pt modelId="{B5C45DDE-7D75-4206-A03A-1E2C3179AB00}" type="parTrans" cxnId="{B0AEB659-36DC-4CA5-876C-2101BADD9C68}">
      <dgm:prSet/>
      <dgm:spPr/>
      <dgm:t>
        <a:bodyPr/>
        <a:lstStyle/>
        <a:p>
          <a:endParaRPr lang="en-US"/>
        </a:p>
      </dgm:t>
    </dgm:pt>
    <dgm:pt modelId="{4C45BF4A-5246-473D-B116-95D5EA3E7769}" type="sibTrans" cxnId="{B0AEB659-36DC-4CA5-876C-2101BADD9C68}">
      <dgm:prSet/>
      <dgm:spPr/>
      <dgm:t>
        <a:bodyPr/>
        <a:lstStyle/>
        <a:p>
          <a:endParaRPr lang="en-US"/>
        </a:p>
      </dgm:t>
    </dgm:pt>
    <dgm:pt modelId="{3A0C20D6-50BE-4D22-9D1B-AD3481F226E7}">
      <dgm:prSet/>
      <dgm:spPr/>
      <dgm:t>
        <a:bodyPr/>
        <a:lstStyle/>
        <a:p>
          <a:r>
            <a:rPr lang="en-US"/>
            <a:t>$26,000 (total tuition + required fees and charges) minus $11,000 (total assistance received under 479B of HEA) equals $15,000 </a:t>
          </a:r>
        </a:p>
      </dgm:t>
    </dgm:pt>
    <dgm:pt modelId="{85F7469A-46EB-4B43-9900-D6C2CA3A1F7F}" type="parTrans" cxnId="{15BE4724-A3DB-41DD-BED9-E43D86FAC0F9}">
      <dgm:prSet/>
      <dgm:spPr/>
      <dgm:t>
        <a:bodyPr/>
        <a:lstStyle/>
        <a:p>
          <a:endParaRPr lang="en-US"/>
        </a:p>
      </dgm:t>
    </dgm:pt>
    <dgm:pt modelId="{AF5F0DD3-E784-4FD0-AF84-3AEB70A8B5A1}" type="sibTrans" cxnId="{15BE4724-A3DB-41DD-BED9-E43D86FAC0F9}">
      <dgm:prSet/>
      <dgm:spPr/>
      <dgm:t>
        <a:bodyPr/>
        <a:lstStyle/>
        <a:p>
          <a:endParaRPr lang="en-US"/>
        </a:p>
      </dgm:t>
    </dgm:pt>
    <dgm:pt modelId="{BEF9AF23-3EA8-439F-B434-0A703C319963}" type="pres">
      <dgm:prSet presAssocID="{4C5E08FE-0FD7-47A6-ABC1-CFE903BFD89D}" presName="vert0" presStyleCnt="0">
        <dgm:presLayoutVars>
          <dgm:dir/>
          <dgm:animOne val="branch"/>
          <dgm:animLvl val="lvl"/>
        </dgm:presLayoutVars>
      </dgm:prSet>
      <dgm:spPr/>
    </dgm:pt>
    <dgm:pt modelId="{6335D8F0-5CCA-481C-90FB-4F0B1E4ED1C3}" type="pres">
      <dgm:prSet presAssocID="{7FECAC7E-853B-40F1-9B23-935F1F8CEF30}" presName="thickLine" presStyleLbl="alignNode1" presStyleIdx="0" presStyleCnt="2"/>
      <dgm:spPr/>
    </dgm:pt>
    <dgm:pt modelId="{81CFBCF4-CD38-43EE-8785-4F20FE40EA4C}" type="pres">
      <dgm:prSet presAssocID="{7FECAC7E-853B-40F1-9B23-935F1F8CEF30}" presName="horz1" presStyleCnt="0"/>
      <dgm:spPr/>
    </dgm:pt>
    <dgm:pt modelId="{2EDBE989-98B8-42D9-BB4B-9049FF5A4086}" type="pres">
      <dgm:prSet presAssocID="{7FECAC7E-853B-40F1-9B23-935F1F8CEF30}" presName="tx1" presStyleLbl="revTx" presStyleIdx="0" presStyleCnt="2"/>
      <dgm:spPr/>
    </dgm:pt>
    <dgm:pt modelId="{E56B833C-C256-4C07-9673-F122CB2BC991}" type="pres">
      <dgm:prSet presAssocID="{7FECAC7E-853B-40F1-9B23-935F1F8CEF30}" presName="vert1" presStyleCnt="0"/>
      <dgm:spPr/>
    </dgm:pt>
    <dgm:pt modelId="{40B825CA-34BE-4649-A1B2-949F769BFD7F}" type="pres">
      <dgm:prSet presAssocID="{3A0C20D6-50BE-4D22-9D1B-AD3481F226E7}" presName="thickLine" presStyleLbl="alignNode1" presStyleIdx="1" presStyleCnt="2"/>
      <dgm:spPr/>
    </dgm:pt>
    <dgm:pt modelId="{EB0E5260-A779-453E-9D11-9B1E1BCB1930}" type="pres">
      <dgm:prSet presAssocID="{3A0C20D6-50BE-4D22-9D1B-AD3481F226E7}" presName="horz1" presStyleCnt="0"/>
      <dgm:spPr/>
    </dgm:pt>
    <dgm:pt modelId="{8F448929-FB5D-4494-A9B9-405ED1C49B36}" type="pres">
      <dgm:prSet presAssocID="{3A0C20D6-50BE-4D22-9D1B-AD3481F226E7}" presName="tx1" presStyleLbl="revTx" presStyleIdx="1" presStyleCnt="2"/>
      <dgm:spPr/>
    </dgm:pt>
    <dgm:pt modelId="{6D9E8EF4-8E71-480B-A4A9-359CD635BDAA}" type="pres">
      <dgm:prSet presAssocID="{3A0C20D6-50BE-4D22-9D1B-AD3481F226E7}" presName="vert1" presStyleCnt="0"/>
      <dgm:spPr/>
    </dgm:pt>
  </dgm:ptLst>
  <dgm:cxnLst>
    <dgm:cxn modelId="{6CACA314-B2F6-44CA-B6C0-1CDC876D9E77}" type="presOf" srcId="{4C5E08FE-0FD7-47A6-ABC1-CFE903BFD89D}" destId="{BEF9AF23-3EA8-439F-B434-0A703C319963}" srcOrd="0" destOrd="0" presId="urn:microsoft.com/office/officeart/2008/layout/LinedList"/>
    <dgm:cxn modelId="{15BE4724-A3DB-41DD-BED9-E43D86FAC0F9}" srcId="{4C5E08FE-0FD7-47A6-ABC1-CFE903BFD89D}" destId="{3A0C20D6-50BE-4D22-9D1B-AD3481F226E7}" srcOrd="1" destOrd="0" parTransId="{85F7469A-46EB-4B43-9900-D6C2CA3A1F7F}" sibTransId="{AF5F0DD3-E784-4FD0-AF84-3AEB70A8B5A1}"/>
    <dgm:cxn modelId="{F60C6425-7625-4527-8B60-471493C935ED}" type="presOf" srcId="{7FECAC7E-853B-40F1-9B23-935F1F8CEF30}" destId="{2EDBE989-98B8-42D9-BB4B-9049FF5A4086}" srcOrd="0" destOrd="0" presId="urn:microsoft.com/office/officeart/2008/layout/LinedList"/>
    <dgm:cxn modelId="{197C6C6B-1A3B-4C4D-9608-E65F633ABF5F}" type="presOf" srcId="{3A0C20D6-50BE-4D22-9D1B-AD3481F226E7}" destId="{8F448929-FB5D-4494-A9B9-405ED1C49B36}" srcOrd="0" destOrd="0" presId="urn:microsoft.com/office/officeart/2008/layout/LinedList"/>
    <dgm:cxn modelId="{B0AEB659-36DC-4CA5-876C-2101BADD9C68}" srcId="{4C5E08FE-0FD7-47A6-ABC1-CFE903BFD89D}" destId="{7FECAC7E-853B-40F1-9B23-935F1F8CEF30}" srcOrd="0" destOrd="0" parTransId="{B5C45DDE-7D75-4206-A03A-1E2C3179AB00}" sibTransId="{4C45BF4A-5246-473D-B116-95D5EA3E7769}"/>
    <dgm:cxn modelId="{5A437EE3-5EAD-444D-A75E-9DA04294EE53}" type="presParOf" srcId="{BEF9AF23-3EA8-439F-B434-0A703C319963}" destId="{6335D8F0-5CCA-481C-90FB-4F0B1E4ED1C3}" srcOrd="0" destOrd="0" presId="urn:microsoft.com/office/officeart/2008/layout/LinedList"/>
    <dgm:cxn modelId="{AE0CA7B2-89F0-4643-91E8-AD894128029B}" type="presParOf" srcId="{BEF9AF23-3EA8-439F-B434-0A703C319963}" destId="{81CFBCF4-CD38-43EE-8785-4F20FE40EA4C}" srcOrd="1" destOrd="0" presId="urn:microsoft.com/office/officeart/2008/layout/LinedList"/>
    <dgm:cxn modelId="{98758619-4ABD-411C-BAFA-F5EF0152F644}" type="presParOf" srcId="{81CFBCF4-CD38-43EE-8785-4F20FE40EA4C}" destId="{2EDBE989-98B8-42D9-BB4B-9049FF5A4086}" srcOrd="0" destOrd="0" presId="urn:microsoft.com/office/officeart/2008/layout/LinedList"/>
    <dgm:cxn modelId="{B2CC844F-8B74-468A-B7E6-3682575489A2}" type="presParOf" srcId="{81CFBCF4-CD38-43EE-8785-4F20FE40EA4C}" destId="{E56B833C-C256-4C07-9673-F122CB2BC991}" srcOrd="1" destOrd="0" presId="urn:microsoft.com/office/officeart/2008/layout/LinedList"/>
    <dgm:cxn modelId="{C2721ABB-E72B-4744-B923-FE31EA825C00}" type="presParOf" srcId="{BEF9AF23-3EA8-439F-B434-0A703C319963}" destId="{40B825CA-34BE-4649-A1B2-949F769BFD7F}" srcOrd="2" destOrd="0" presId="urn:microsoft.com/office/officeart/2008/layout/LinedList"/>
    <dgm:cxn modelId="{5CCDEA8E-805C-425E-A805-AEABD00629B7}" type="presParOf" srcId="{BEF9AF23-3EA8-439F-B434-0A703C319963}" destId="{EB0E5260-A779-453E-9D11-9B1E1BCB1930}" srcOrd="3" destOrd="0" presId="urn:microsoft.com/office/officeart/2008/layout/LinedList"/>
    <dgm:cxn modelId="{A893CC48-7278-45C2-A53D-72548C5F620C}" type="presParOf" srcId="{EB0E5260-A779-453E-9D11-9B1E1BCB1930}" destId="{8F448929-FB5D-4494-A9B9-405ED1C49B36}" srcOrd="0" destOrd="0" presId="urn:microsoft.com/office/officeart/2008/layout/LinedList"/>
    <dgm:cxn modelId="{B04ADDFA-B928-4162-9731-28DD78FAFCA9}" type="presParOf" srcId="{EB0E5260-A779-453E-9D11-9B1E1BCB1930}" destId="{6D9E8EF4-8E71-480B-A4A9-359CD635BDAA}"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19208CFF-875B-4675-BDBB-FDF617EE6ED3}" type="doc">
      <dgm:prSet loTypeId="urn:microsoft.com/office/officeart/2008/layout/LinedList" loCatId="list" qsTypeId="urn:microsoft.com/office/officeart/2005/8/quickstyle/simple1" qsCatId="simple" csTypeId="urn:microsoft.com/office/officeart/2005/8/colors/accent4_2" csCatId="accent4"/>
      <dgm:spPr/>
      <dgm:t>
        <a:bodyPr/>
        <a:lstStyle/>
        <a:p>
          <a:endParaRPr lang="en-US"/>
        </a:p>
      </dgm:t>
    </dgm:pt>
    <dgm:pt modelId="{D5D67770-2D5D-4BAD-9B3E-C3D6D04D39EF}">
      <dgm:prSet/>
      <dgm:spPr/>
      <dgm:t>
        <a:bodyPr/>
        <a:lstStyle/>
        <a:p>
          <a:r>
            <a:rPr lang="en-US"/>
            <a:t>Step 2: Determine amount of student financial assistance to include in income. </a:t>
          </a:r>
        </a:p>
      </dgm:t>
    </dgm:pt>
    <dgm:pt modelId="{975A5D60-173B-4A11-B4B0-E94BFB001BC0}" type="parTrans" cxnId="{55840B29-8F46-4DA4-8404-BD83313725F1}">
      <dgm:prSet/>
      <dgm:spPr/>
      <dgm:t>
        <a:bodyPr/>
        <a:lstStyle/>
        <a:p>
          <a:endParaRPr lang="en-US"/>
        </a:p>
      </dgm:t>
    </dgm:pt>
    <dgm:pt modelId="{D3B7AB3E-046F-4933-B8A1-20F993B68F45}" type="sibTrans" cxnId="{55840B29-8F46-4DA4-8404-BD83313725F1}">
      <dgm:prSet/>
      <dgm:spPr/>
      <dgm:t>
        <a:bodyPr/>
        <a:lstStyle/>
        <a:p>
          <a:endParaRPr lang="en-US"/>
        </a:p>
      </dgm:t>
    </dgm:pt>
    <dgm:pt modelId="{089ACAB4-BBE2-49F8-944D-78892A16F422}">
      <dgm:prSet/>
      <dgm:spPr/>
      <dgm:t>
        <a:bodyPr/>
        <a:lstStyle/>
        <a:p>
          <a:r>
            <a:rPr lang="en-US"/>
            <a:t>$6,000 (other student financial assistance received) minus $15,000 (amount of tuition + required fees and charges exceeding 479B assistance) equals –$9,000 (if negative, then use $0) </a:t>
          </a:r>
        </a:p>
      </dgm:t>
    </dgm:pt>
    <dgm:pt modelId="{02B8C12C-4C71-4DCE-BF5C-0D4E100EF89B}" type="parTrans" cxnId="{CF685BA2-F955-44C7-9AE2-CA884B026088}">
      <dgm:prSet/>
      <dgm:spPr/>
      <dgm:t>
        <a:bodyPr/>
        <a:lstStyle/>
        <a:p>
          <a:endParaRPr lang="en-US"/>
        </a:p>
      </dgm:t>
    </dgm:pt>
    <dgm:pt modelId="{57EBC6EC-3298-4184-9FF4-1083CE729332}" type="sibTrans" cxnId="{CF685BA2-F955-44C7-9AE2-CA884B026088}">
      <dgm:prSet/>
      <dgm:spPr/>
      <dgm:t>
        <a:bodyPr/>
        <a:lstStyle/>
        <a:p>
          <a:endParaRPr lang="en-US"/>
        </a:p>
      </dgm:t>
    </dgm:pt>
    <dgm:pt modelId="{AA487A63-4965-4903-B052-D377B28F9035}">
      <dgm:prSet/>
      <dgm:spPr/>
      <dgm:t>
        <a:bodyPr/>
        <a:lstStyle/>
        <a:p>
          <a:r>
            <a:rPr lang="en-US"/>
            <a:t>The amount of other student financial assistance received by Cedric does not exceed the total amount of tuition and required fees and charges. </a:t>
          </a:r>
        </a:p>
      </dgm:t>
    </dgm:pt>
    <dgm:pt modelId="{C4989F4D-73A9-4A35-B548-EA0EE12957B6}" type="parTrans" cxnId="{481F11A7-9EE3-43D0-873C-B9510EE909FA}">
      <dgm:prSet/>
      <dgm:spPr/>
      <dgm:t>
        <a:bodyPr/>
        <a:lstStyle/>
        <a:p>
          <a:endParaRPr lang="en-US"/>
        </a:p>
      </dgm:t>
    </dgm:pt>
    <dgm:pt modelId="{CEB8D59F-E660-452A-AD37-09EA31251176}" type="sibTrans" cxnId="{481F11A7-9EE3-43D0-873C-B9510EE909FA}">
      <dgm:prSet/>
      <dgm:spPr/>
      <dgm:t>
        <a:bodyPr/>
        <a:lstStyle/>
        <a:p>
          <a:endParaRPr lang="en-US"/>
        </a:p>
      </dgm:t>
    </dgm:pt>
    <dgm:pt modelId="{2FD12FFA-72CE-423E-9229-867904D3DE4F}">
      <dgm:prSet/>
      <dgm:spPr/>
      <dgm:t>
        <a:bodyPr/>
        <a:lstStyle/>
        <a:p>
          <a:r>
            <a:rPr lang="en-US"/>
            <a:t>Excess student financial assistance: $0</a:t>
          </a:r>
        </a:p>
      </dgm:t>
    </dgm:pt>
    <dgm:pt modelId="{0A2C4903-7161-4D89-9CA2-51BEAD4643C3}" type="parTrans" cxnId="{1DCA5EEA-3BB4-4B6C-8D1A-048A8EC3D0F0}">
      <dgm:prSet/>
      <dgm:spPr/>
      <dgm:t>
        <a:bodyPr/>
        <a:lstStyle/>
        <a:p>
          <a:endParaRPr lang="en-US"/>
        </a:p>
      </dgm:t>
    </dgm:pt>
    <dgm:pt modelId="{66AFCE93-EAFB-40D1-9A0F-E109063F02E0}" type="sibTrans" cxnId="{1DCA5EEA-3BB4-4B6C-8D1A-048A8EC3D0F0}">
      <dgm:prSet/>
      <dgm:spPr/>
      <dgm:t>
        <a:bodyPr/>
        <a:lstStyle/>
        <a:p>
          <a:endParaRPr lang="en-US"/>
        </a:p>
      </dgm:t>
    </dgm:pt>
    <dgm:pt modelId="{B366EE88-1824-466E-BCD8-DF1AC61D57DA}">
      <dgm:prSet/>
      <dgm:spPr/>
      <dgm:t>
        <a:bodyPr/>
        <a:lstStyle/>
        <a:p>
          <a:r>
            <a:rPr lang="en-US"/>
            <a:t>Amount of student financial assistance included in Cedric’s income: $0</a:t>
          </a:r>
        </a:p>
      </dgm:t>
    </dgm:pt>
    <dgm:pt modelId="{3639EBC4-2A3C-40C9-842F-098A33704939}" type="parTrans" cxnId="{DDE276E6-CEFF-4DA5-B632-273F12A2A6E4}">
      <dgm:prSet/>
      <dgm:spPr/>
      <dgm:t>
        <a:bodyPr/>
        <a:lstStyle/>
        <a:p>
          <a:endParaRPr lang="en-US"/>
        </a:p>
      </dgm:t>
    </dgm:pt>
    <dgm:pt modelId="{3CEBBC16-2DE7-41D7-BC12-6BE8B20C3057}" type="sibTrans" cxnId="{DDE276E6-CEFF-4DA5-B632-273F12A2A6E4}">
      <dgm:prSet/>
      <dgm:spPr/>
      <dgm:t>
        <a:bodyPr/>
        <a:lstStyle/>
        <a:p>
          <a:endParaRPr lang="en-US"/>
        </a:p>
      </dgm:t>
    </dgm:pt>
    <dgm:pt modelId="{F39E756D-C2B3-4830-AC89-8F06F3C2F69F}" type="pres">
      <dgm:prSet presAssocID="{19208CFF-875B-4675-BDBB-FDF617EE6ED3}" presName="vert0" presStyleCnt="0">
        <dgm:presLayoutVars>
          <dgm:dir/>
          <dgm:animOne val="branch"/>
          <dgm:animLvl val="lvl"/>
        </dgm:presLayoutVars>
      </dgm:prSet>
      <dgm:spPr/>
    </dgm:pt>
    <dgm:pt modelId="{3595EE80-933E-4733-9DA5-36704BF459AD}" type="pres">
      <dgm:prSet presAssocID="{D5D67770-2D5D-4BAD-9B3E-C3D6D04D39EF}" presName="thickLine" presStyleLbl="alignNode1" presStyleIdx="0" presStyleCnt="5"/>
      <dgm:spPr/>
    </dgm:pt>
    <dgm:pt modelId="{D244AD89-1524-4C2D-ACC2-F391BB8B50B8}" type="pres">
      <dgm:prSet presAssocID="{D5D67770-2D5D-4BAD-9B3E-C3D6D04D39EF}" presName="horz1" presStyleCnt="0"/>
      <dgm:spPr/>
    </dgm:pt>
    <dgm:pt modelId="{4C220FB2-21DE-41A1-9692-80AA5523E208}" type="pres">
      <dgm:prSet presAssocID="{D5D67770-2D5D-4BAD-9B3E-C3D6D04D39EF}" presName="tx1" presStyleLbl="revTx" presStyleIdx="0" presStyleCnt="5"/>
      <dgm:spPr/>
    </dgm:pt>
    <dgm:pt modelId="{68ADC861-0A81-4496-B82F-A452E064DDDE}" type="pres">
      <dgm:prSet presAssocID="{D5D67770-2D5D-4BAD-9B3E-C3D6D04D39EF}" presName="vert1" presStyleCnt="0"/>
      <dgm:spPr/>
    </dgm:pt>
    <dgm:pt modelId="{45408FEC-F299-4CFB-9A42-57E9A25E0F97}" type="pres">
      <dgm:prSet presAssocID="{089ACAB4-BBE2-49F8-944D-78892A16F422}" presName="thickLine" presStyleLbl="alignNode1" presStyleIdx="1" presStyleCnt="5"/>
      <dgm:spPr/>
    </dgm:pt>
    <dgm:pt modelId="{AF414756-08C5-4D9B-9D63-7ED53A53A6AD}" type="pres">
      <dgm:prSet presAssocID="{089ACAB4-BBE2-49F8-944D-78892A16F422}" presName="horz1" presStyleCnt="0"/>
      <dgm:spPr/>
    </dgm:pt>
    <dgm:pt modelId="{FE116ADA-B961-4021-B19D-838CD0466888}" type="pres">
      <dgm:prSet presAssocID="{089ACAB4-BBE2-49F8-944D-78892A16F422}" presName="tx1" presStyleLbl="revTx" presStyleIdx="1" presStyleCnt="5"/>
      <dgm:spPr/>
    </dgm:pt>
    <dgm:pt modelId="{25373DC0-D1F3-4C45-81E0-0519CCF0DEA7}" type="pres">
      <dgm:prSet presAssocID="{089ACAB4-BBE2-49F8-944D-78892A16F422}" presName="vert1" presStyleCnt="0"/>
      <dgm:spPr/>
    </dgm:pt>
    <dgm:pt modelId="{A0D19EBC-EABC-4C8A-8FDF-EF23BE8CC37D}" type="pres">
      <dgm:prSet presAssocID="{AA487A63-4965-4903-B052-D377B28F9035}" presName="thickLine" presStyleLbl="alignNode1" presStyleIdx="2" presStyleCnt="5"/>
      <dgm:spPr/>
    </dgm:pt>
    <dgm:pt modelId="{51790EE4-D581-4768-BC7F-EA6E894FF4CF}" type="pres">
      <dgm:prSet presAssocID="{AA487A63-4965-4903-B052-D377B28F9035}" presName="horz1" presStyleCnt="0"/>
      <dgm:spPr/>
    </dgm:pt>
    <dgm:pt modelId="{12FC7D32-C9DD-4FCE-8A20-C874F7B3F910}" type="pres">
      <dgm:prSet presAssocID="{AA487A63-4965-4903-B052-D377B28F9035}" presName="tx1" presStyleLbl="revTx" presStyleIdx="2" presStyleCnt="5"/>
      <dgm:spPr/>
    </dgm:pt>
    <dgm:pt modelId="{334534D2-EABC-43A0-9940-44785FD62376}" type="pres">
      <dgm:prSet presAssocID="{AA487A63-4965-4903-B052-D377B28F9035}" presName="vert1" presStyleCnt="0"/>
      <dgm:spPr/>
    </dgm:pt>
    <dgm:pt modelId="{AC1FB292-DD84-481E-B55D-5523C9351C3B}" type="pres">
      <dgm:prSet presAssocID="{2FD12FFA-72CE-423E-9229-867904D3DE4F}" presName="thickLine" presStyleLbl="alignNode1" presStyleIdx="3" presStyleCnt="5"/>
      <dgm:spPr/>
    </dgm:pt>
    <dgm:pt modelId="{1BEE7BB0-9402-407E-B77A-8342B9B68208}" type="pres">
      <dgm:prSet presAssocID="{2FD12FFA-72CE-423E-9229-867904D3DE4F}" presName="horz1" presStyleCnt="0"/>
      <dgm:spPr/>
    </dgm:pt>
    <dgm:pt modelId="{D34AA5CC-C76B-41C3-963E-6BF774C997F2}" type="pres">
      <dgm:prSet presAssocID="{2FD12FFA-72CE-423E-9229-867904D3DE4F}" presName="tx1" presStyleLbl="revTx" presStyleIdx="3" presStyleCnt="5"/>
      <dgm:spPr/>
    </dgm:pt>
    <dgm:pt modelId="{B8EA0429-FBFE-4D26-A7FE-B3BCAB9151B3}" type="pres">
      <dgm:prSet presAssocID="{2FD12FFA-72CE-423E-9229-867904D3DE4F}" presName="vert1" presStyleCnt="0"/>
      <dgm:spPr/>
    </dgm:pt>
    <dgm:pt modelId="{F0C2B9A1-55AE-4EC4-8F6D-D91EC55D8CDC}" type="pres">
      <dgm:prSet presAssocID="{B366EE88-1824-466E-BCD8-DF1AC61D57DA}" presName="thickLine" presStyleLbl="alignNode1" presStyleIdx="4" presStyleCnt="5"/>
      <dgm:spPr/>
    </dgm:pt>
    <dgm:pt modelId="{185B95D7-C119-4EF1-9FC8-DB181C190C11}" type="pres">
      <dgm:prSet presAssocID="{B366EE88-1824-466E-BCD8-DF1AC61D57DA}" presName="horz1" presStyleCnt="0"/>
      <dgm:spPr/>
    </dgm:pt>
    <dgm:pt modelId="{467CDDE5-3D38-4B13-8E09-6F5E21B14E23}" type="pres">
      <dgm:prSet presAssocID="{B366EE88-1824-466E-BCD8-DF1AC61D57DA}" presName="tx1" presStyleLbl="revTx" presStyleIdx="4" presStyleCnt="5"/>
      <dgm:spPr/>
    </dgm:pt>
    <dgm:pt modelId="{17BA0FD1-8001-4EA9-BD29-1D940B8BC245}" type="pres">
      <dgm:prSet presAssocID="{B366EE88-1824-466E-BCD8-DF1AC61D57DA}" presName="vert1" presStyleCnt="0"/>
      <dgm:spPr/>
    </dgm:pt>
  </dgm:ptLst>
  <dgm:cxnLst>
    <dgm:cxn modelId="{55840B29-8F46-4DA4-8404-BD83313725F1}" srcId="{19208CFF-875B-4675-BDBB-FDF617EE6ED3}" destId="{D5D67770-2D5D-4BAD-9B3E-C3D6D04D39EF}" srcOrd="0" destOrd="0" parTransId="{975A5D60-173B-4A11-B4B0-E94BFB001BC0}" sibTransId="{D3B7AB3E-046F-4933-B8A1-20F993B68F45}"/>
    <dgm:cxn modelId="{1A74915F-B629-464A-B0FA-8A0BC7886211}" type="presOf" srcId="{AA487A63-4965-4903-B052-D377B28F9035}" destId="{12FC7D32-C9DD-4FCE-8A20-C874F7B3F910}" srcOrd="0" destOrd="0" presId="urn:microsoft.com/office/officeart/2008/layout/LinedList"/>
    <dgm:cxn modelId="{60F91C66-6D07-44AD-8214-DD37CC6DC9F6}" type="presOf" srcId="{2FD12FFA-72CE-423E-9229-867904D3DE4F}" destId="{D34AA5CC-C76B-41C3-963E-6BF774C997F2}" srcOrd="0" destOrd="0" presId="urn:microsoft.com/office/officeart/2008/layout/LinedList"/>
    <dgm:cxn modelId="{A8836E56-9AB9-435C-B58C-929DEB431E49}" type="presOf" srcId="{19208CFF-875B-4675-BDBB-FDF617EE6ED3}" destId="{F39E756D-C2B3-4830-AC89-8F06F3C2F69F}" srcOrd="0" destOrd="0" presId="urn:microsoft.com/office/officeart/2008/layout/LinedList"/>
    <dgm:cxn modelId="{0102A09E-408F-4266-9D1A-5BB88C196F08}" type="presOf" srcId="{B366EE88-1824-466E-BCD8-DF1AC61D57DA}" destId="{467CDDE5-3D38-4B13-8E09-6F5E21B14E23}" srcOrd="0" destOrd="0" presId="urn:microsoft.com/office/officeart/2008/layout/LinedList"/>
    <dgm:cxn modelId="{CF685BA2-F955-44C7-9AE2-CA884B026088}" srcId="{19208CFF-875B-4675-BDBB-FDF617EE6ED3}" destId="{089ACAB4-BBE2-49F8-944D-78892A16F422}" srcOrd="1" destOrd="0" parTransId="{02B8C12C-4C71-4DCE-BF5C-0D4E100EF89B}" sibTransId="{57EBC6EC-3298-4184-9FF4-1083CE729332}"/>
    <dgm:cxn modelId="{481F11A7-9EE3-43D0-873C-B9510EE909FA}" srcId="{19208CFF-875B-4675-BDBB-FDF617EE6ED3}" destId="{AA487A63-4965-4903-B052-D377B28F9035}" srcOrd="2" destOrd="0" parTransId="{C4989F4D-73A9-4A35-B548-EA0EE12957B6}" sibTransId="{CEB8D59F-E660-452A-AD37-09EA31251176}"/>
    <dgm:cxn modelId="{F47198C1-38A5-41C2-AD68-8E3F2B889E90}" type="presOf" srcId="{D5D67770-2D5D-4BAD-9B3E-C3D6D04D39EF}" destId="{4C220FB2-21DE-41A1-9692-80AA5523E208}" srcOrd="0" destOrd="0" presId="urn:microsoft.com/office/officeart/2008/layout/LinedList"/>
    <dgm:cxn modelId="{DDE276E6-CEFF-4DA5-B632-273F12A2A6E4}" srcId="{19208CFF-875B-4675-BDBB-FDF617EE6ED3}" destId="{B366EE88-1824-466E-BCD8-DF1AC61D57DA}" srcOrd="4" destOrd="0" parTransId="{3639EBC4-2A3C-40C9-842F-098A33704939}" sibTransId="{3CEBBC16-2DE7-41D7-BC12-6BE8B20C3057}"/>
    <dgm:cxn modelId="{1DCA5EEA-3BB4-4B6C-8D1A-048A8EC3D0F0}" srcId="{19208CFF-875B-4675-BDBB-FDF617EE6ED3}" destId="{2FD12FFA-72CE-423E-9229-867904D3DE4F}" srcOrd="3" destOrd="0" parTransId="{0A2C4903-7161-4D89-9CA2-51BEAD4643C3}" sibTransId="{66AFCE93-EAFB-40D1-9A0F-E109063F02E0}"/>
    <dgm:cxn modelId="{AAF369F9-1DBC-4A33-9FD6-1EBB820A2D8D}" type="presOf" srcId="{089ACAB4-BBE2-49F8-944D-78892A16F422}" destId="{FE116ADA-B961-4021-B19D-838CD0466888}" srcOrd="0" destOrd="0" presId="urn:microsoft.com/office/officeart/2008/layout/LinedList"/>
    <dgm:cxn modelId="{74C0E4A2-F400-463F-B5C4-154539EAB844}" type="presParOf" srcId="{F39E756D-C2B3-4830-AC89-8F06F3C2F69F}" destId="{3595EE80-933E-4733-9DA5-36704BF459AD}" srcOrd="0" destOrd="0" presId="urn:microsoft.com/office/officeart/2008/layout/LinedList"/>
    <dgm:cxn modelId="{139CFDB8-1DEA-4687-8CAD-CA7497476365}" type="presParOf" srcId="{F39E756D-C2B3-4830-AC89-8F06F3C2F69F}" destId="{D244AD89-1524-4C2D-ACC2-F391BB8B50B8}" srcOrd="1" destOrd="0" presId="urn:microsoft.com/office/officeart/2008/layout/LinedList"/>
    <dgm:cxn modelId="{4A33A2EF-F942-42D0-B6B3-475832A41EFB}" type="presParOf" srcId="{D244AD89-1524-4C2D-ACC2-F391BB8B50B8}" destId="{4C220FB2-21DE-41A1-9692-80AA5523E208}" srcOrd="0" destOrd="0" presId="urn:microsoft.com/office/officeart/2008/layout/LinedList"/>
    <dgm:cxn modelId="{DDF62476-8685-410D-9579-FBB82933CBC8}" type="presParOf" srcId="{D244AD89-1524-4C2D-ACC2-F391BB8B50B8}" destId="{68ADC861-0A81-4496-B82F-A452E064DDDE}" srcOrd="1" destOrd="0" presId="urn:microsoft.com/office/officeart/2008/layout/LinedList"/>
    <dgm:cxn modelId="{0991E971-0C2D-44E0-9887-906D56969EEC}" type="presParOf" srcId="{F39E756D-C2B3-4830-AC89-8F06F3C2F69F}" destId="{45408FEC-F299-4CFB-9A42-57E9A25E0F97}" srcOrd="2" destOrd="0" presId="urn:microsoft.com/office/officeart/2008/layout/LinedList"/>
    <dgm:cxn modelId="{824E98B6-4E0F-4A30-BDD3-F9158C382173}" type="presParOf" srcId="{F39E756D-C2B3-4830-AC89-8F06F3C2F69F}" destId="{AF414756-08C5-4D9B-9D63-7ED53A53A6AD}" srcOrd="3" destOrd="0" presId="urn:microsoft.com/office/officeart/2008/layout/LinedList"/>
    <dgm:cxn modelId="{31989ED1-0083-44F2-97A3-A837CE9CD9B7}" type="presParOf" srcId="{AF414756-08C5-4D9B-9D63-7ED53A53A6AD}" destId="{FE116ADA-B961-4021-B19D-838CD0466888}" srcOrd="0" destOrd="0" presId="urn:microsoft.com/office/officeart/2008/layout/LinedList"/>
    <dgm:cxn modelId="{7D0B4A34-7A38-4E35-BA98-61F2A3DE49A9}" type="presParOf" srcId="{AF414756-08C5-4D9B-9D63-7ED53A53A6AD}" destId="{25373DC0-D1F3-4C45-81E0-0519CCF0DEA7}" srcOrd="1" destOrd="0" presId="urn:microsoft.com/office/officeart/2008/layout/LinedList"/>
    <dgm:cxn modelId="{4D88BC84-353B-4C79-9EFB-DC29B66BF12C}" type="presParOf" srcId="{F39E756D-C2B3-4830-AC89-8F06F3C2F69F}" destId="{A0D19EBC-EABC-4C8A-8FDF-EF23BE8CC37D}" srcOrd="4" destOrd="0" presId="urn:microsoft.com/office/officeart/2008/layout/LinedList"/>
    <dgm:cxn modelId="{4AA7DC23-7F29-41F1-8DE7-3780833363E3}" type="presParOf" srcId="{F39E756D-C2B3-4830-AC89-8F06F3C2F69F}" destId="{51790EE4-D581-4768-BC7F-EA6E894FF4CF}" srcOrd="5" destOrd="0" presId="urn:microsoft.com/office/officeart/2008/layout/LinedList"/>
    <dgm:cxn modelId="{7BAF8E58-DCC3-4245-849E-DCC30575C283}" type="presParOf" srcId="{51790EE4-D581-4768-BC7F-EA6E894FF4CF}" destId="{12FC7D32-C9DD-4FCE-8A20-C874F7B3F910}" srcOrd="0" destOrd="0" presId="urn:microsoft.com/office/officeart/2008/layout/LinedList"/>
    <dgm:cxn modelId="{442702D2-8951-4953-83F2-A62AD9DAD50F}" type="presParOf" srcId="{51790EE4-D581-4768-BC7F-EA6E894FF4CF}" destId="{334534D2-EABC-43A0-9940-44785FD62376}" srcOrd="1" destOrd="0" presId="urn:microsoft.com/office/officeart/2008/layout/LinedList"/>
    <dgm:cxn modelId="{B6BE318F-5BEB-44AC-A0C4-BFC2726AE9CA}" type="presParOf" srcId="{F39E756D-C2B3-4830-AC89-8F06F3C2F69F}" destId="{AC1FB292-DD84-481E-B55D-5523C9351C3B}" srcOrd="6" destOrd="0" presId="urn:microsoft.com/office/officeart/2008/layout/LinedList"/>
    <dgm:cxn modelId="{8F62D912-D24B-4EAA-9140-F92A977BA134}" type="presParOf" srcId="{F39E756D-C2B3-4830-AC89-8F06F3C2F69F}" destId="{1BEE7BB0-9402-407E-B77A-8342B9B68208}" srcOrd="7" destOrd="0" presId="urn:microsoft.com/office/officeart/2008/layout/LinedList"/>
    <dgm:cxn modelId="{6849D9B5-152F-4147-90F0-A4094DF65559}" type="presParOf" srcId="{1BEE7BB0-9402-407E-B77A-8342B9B68208}" destId="{D34AA5CC-C76B-41C3-963E-6BF774C997F2}" srcOrd="0" destOrd="0" presId="urn:microsoft.com/office/officeart/2008/layout/LinedList"/>
    <dgm:cxn modelId="{825BFDDE-7A83-4DD4-951C-D8AE4371D2B5}" type="presParOf" srcId="{1BEE7BB0-9402-407E-B77A-8342B9B68208}" destId="{B8EA0429-FBFE-4D26-A7FE-B3BCAB9151B3}" srcOrd="1" destOrd="0" presId="urn:microsoft.com/office/officeart/2008/layout/LinedList"/>
    <dgm:cxn modelId="{F24F688D-C6B9-49B4-8D73-7152DD0CBC89}" type="presParOf" srcId="{F39E756D-C2B3-4830-AC89-8F06F3C2F69F}" destId="{F0C2B9A1-55AE-4EC4-8F6D-D91EC55D8CDC}" srcOrd="8" destOrd="0" presId="urn:microsoft.com/office/officeart/2008/layout/LinedList"/>
    <dgm:cxn modelId="{8BC3BAA9-0F7D-4B58-A37B-1DA7B0FB8F81}" type="presParOf" srcId="{F39E756D-C2B3-4830-AC89-8F06F3C2F69F}" destId="{185B95D7-C119-4EF1-9FC8-DB181C190C11}" srcOrd="9" destOrd="0" presId="urn:microsoft.com/office/officeart/2008/layout/LinedList"/>
    <dgm:cxn modelId="{A985F2BB-B9E9-4333-9D2F-FB49BF91C663}" type="presParOf" srcId="{185B95D7-C119-4EF1-9FC8-DB181C190C11}" destId="{467CDDE5-3D38-4B13-8E09-6F5E21B14E23}" srcOrd="0" destOrd="0" presId="urn:microsoft.com/office/officeart/2008/layout/LinedList"/>
    <dgm:cxn modelId="{2CC3FDBF-8D7D-422E-91FF-31C768D85BC1}" type="presParOf" srcId="{185B95D7-C119-4EF1-9FC8-DB181C190C11}" destId="{17BA0FD1-8001-4EA9-BD29-1D940B8BC245}"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3B1545AC-8476-4F29-B612-E2F2E57D0896}"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21A43F44-5429-4CE4-A248-8566635CF1FC}">
      <dgm:prSet/>
      <dgm:spPr/>
      <dgm:t>
        <a:bodyPr/>
        <a:lstStyle/>
        <a:p>
          <a:r>
            <a:rPr lang="en-US"/>
            <a:t>Angel is a 38-year-old full time student, head of household, without dependent children. </a:t>
          </a:r>
        </a:p>
      </dgm:t>
    </dgm:pt>
    <dgm:pt modelId="{EF880E4B-D98A-4A56-8209-09CBF0082168}" type="parTrans" cxnId="{6EEDE6A6-E7A0-4458-912F-539076D28BD7}">
      <dgm:prSet/>
      <dgm:spPr/>
      <dgm:t>
        <a:bodyPr/>
        <a:lstStyle/>
        <a:p>
          <a:endParaRPr lang="en-US"/>
        </a:p>
      </dgm:t>
    </dgm:pt>
    <dgm:pt modelId="{08F3314B-1F0F-42DD-97CA-4CA76193109A}" type="sibTrans" cxnId="{6EEDE6A6-E7A0-4458-912F-539076D28BD7}">
      <dgm:prSet/>
      <dgm:spPr/>
      <dgm:t>
        <a:bodyPr/>
        <a:lstStyle/>
        <a:p>
          <a:endParaRPr lang="en-US"/>
        </a:p>
      </dgm:t>
    </dgm:pt>
    <dgm:pt modelId="{B1B4FC2C-2500-40D1-8DD1-9F0D6710C3FC}">
      <dgm:prSet/>
      <dgm:spPr/>
      <dgm:t>
        <a:bodyPr/>
        <a:lstStyle/>
        <a:p>
          <a:r>
            <a:rPr lang="en-US" dirty="0"/>
            <a:t>Since Angel does not have dependent children, the Appropriations Act policy does not apply, and the Owner must include assistance received under 479B of the HEA as part of the excess student financial aid calculation. </a:t>
          </a:r>
        </a:p>
      </dgm:t>
    </dgm:pt>
    <dgm:pt modelId="{97829F72-28FB-49B3-94D1-C9F1FFB267DF}" type="parTrans" cxnId="{B333394B-5540-4768-AE30-5699EE8CEE05}">
      <dgm:prSet/>
      <dgm:spPr/>
      <dgm:t>
        <a:bodyPr/>
        <a:lstStyle/>
        <a:p>
          <a:endParaRPr lang="en-US"/>
        </a:p>
      </dgm:t>
    </dgm:pt>
    <dgm:pt modelId="{D25796FB-824E-43A6-AED9-C625D841D29A}" type="sibTrans" cxnId="{B333394B-5540-4768-AE30-5699EE8CEE05}">
      <dgm:prSet/>
      <dgm:spPr/>
      <dgm:t>
        <a:bodyPr/>
        <a:lstStyle/>
        <a:p>
          <a:endParaRPr lang="en-US"/>
        </a:p>
      </dgm:t>
    </dgm:pt>
    <dgm:pt modelId="{4098A2C9-036A-4A95-BFE5-392EB3287F72}">
      <dgm:prSet/>
      <dgm:spPr/>
      <dgm:t>
        <a:bodyPr/>
        <a:lstStyle/>
        <a:p>
          <a:r>
            <a:rPr lang="en-US"/>
            <a:t>Angel received the following amounts to cover her first year of college: Perkins Loan: $8,000.</a:t>
          </a:r>
        </a:p>
      </dgm:t>
    </dgm:pt>
    <dgm:pt modelId="{E810855C-091F-46A8-95B3-BBA618758BBB}" type="parTrans" cxnId="{27802228-0E41-45D4-8149-2EC1A02C1EDD}">
      <dgm:prSet/>
      <dgm:spPr/>
      <dgm:t>
        <a:bodyPr/>
        <a:lstStyle/>
        <a:p>
          <a:endParaRPr lang="en-US"/>
        </a:p>
      </dgm:t>
    </dgm:pt>
    <dgm:pt modelId="{E14303A4-318B-4DE9-8035-7BF7BBD87241}" type="sibTrans" cxnId="{27802228-0E41-45D4-8149-2EC1A02C1EDD}">
      <dgm:prSet/>
      <dgm:spPr/>
      <dgm:t>
        <a:bodyPr/>
        <a:lstStyle/>
        <a:p>
          <a:endParaRPr lang="en-US"/>
        </a:p>
      </dgm:t>
    </dgm:pt>
    <dgm:pt modelId="{F5193646-7BF5-46D0-AE61-EB36130754C0}" type="pres">
      <dgm:prSet presAssocID="{3B1545AC-8476-4F29-B612-E2F2E57D0896}" presName="linear" presStyleCnt="0">
        <dgm:presLayoutVars>
          <dgm:animLvl val="lvl"/>
          <dgm:resizeHandles val="exact"/>
        </dgm:presLayoutVars>
      </dgm:prSet>
      <dgm:spPr/>
    </dgm:pt>
    <dgm:pt modelId="{2D7AEFF7-10FF-4607-BEB3-126B8693CCEE}" type="pres">
      <dgm:prSet presAssocID="{21A43F44-5429-4CE4-A248-8566635CF1FC}" presName="parentText" presStyleLbl="node1" presStyleIdx="0" presStyleCnt="3">
        <dgm:presLayoutVars>
          <dgm:chMax val="0"/>
          <dgm:bulletEnabled val="1"/>
        </dgm:presLayoutVars>
      </dgm:prSet>
      <dgm:spPr/>
    </dgm:pt>
    <dgm:pt modelId="{4B75BE8D-D123-4FFD-9B8D-EF53029DE80F}" type="pres">
      <dgm:prSet presAssocID="{08F3314B-1F0F-42DD-97CA-4CA76193109A}" presName="spacer" presStyleCnt="0"/>
      <dgm:spPr/>
    </dgm:pt>
    <dgm:pt modelId="{0E96301A-FE38-4006-BE80-47C9779C8AD9}" type="pres">
      <dgm:prSet presAssocID="{B1B4FC2C-2500-40D1-8DD1-9F0D6710C3FC}" presName="parentText" presStyleLbl="node1" presStyleIdx="1" presStyleCnt="3">
        <dgm:presLayoutVars>
          <dgm:chMax val="0"/>
          <dgm:bulletEnabled val="1"/>
        </dgm:presLayoutVars>
      </dgm:prSet>
      <dgm:spPr/>
    </dgm:pt>
    <dgm:pt modelId="{59B5FB57-48C9-4FE1-891F-43058BDBED01}" type="pres">
      <dgm:prSet presAssocID="{D25796FB-824E-43A6-AED9-C625D841D29A}" presName="spacer" presStyleCnt="0"/>
      <dgm:spPr/>
    </dgm:pt>
    <dgm:pt modelId="{2CA5019A-9C07-493C-AC49-7BF989666540}" type="pres">
      <dgm:prSet presAssocID="{4098A2C9-036A-4A95-BFE5-392EB3287F72}" presName="parentText" presStyleLbl="node1" presStyleIdx="2" presStyleCnt="3">
        <dgm:presLayoutVars>
          <dgm:chMax val="0"/>
          <dgm:bulletEnabled val="1"/>
        </dgm:presLayoutVars>
      </dgm:prSet>
      <dgm:spPr/>
    </dgm:pt>
  </dgm:ptLst>
  <dgm:cxnLst>
    <dgm:cxn modelId="{BA00E206-C34B-4503-8A92-083E6EC80929}" type="presOf" srcId="{B1B4FC2C-2500-40D1-8DD1-9F0D6710C3FC}" destId="{0E96301A-FE38-4006-BE80-47C9779C8AD9}" srcOrd="0" destOrd="0" presId="urn:microsoft.com/office/officeart/2005/8/layout/vList2"/>
    <dgm:cxn modelId="{14FF9D07-0B22-4759-8E1D-FAE6920D77D8}" type="presOf" srcId="{3B1545AC-8476-4F29-B612-E2F2E57D0896}" destId="{F5193646-7BF5-46D0-AE61-EB36130754C0}" srcOrd="0" destOrd="0" presId="urn:microsoft.com/office/officeart/2005/8/layout/vList2"/>
    <dgm:cxn modelId="{27802228-0E41-45D4-8149-2EC1A02C1EDD}" srcId="{3B1545AC-8476-4F29-B612-E2F2E57D0896}" destId="{4098A2C9-036A-4A95-BFE5-392EB3287F72}" srcOrd="2" destOrd="0" parTransId="{E810855C-091F-46A8-95B3-BBA618758BBB}" sibTransId="{E14303A4-318B-4DE9-8035-7BF7BBD87241}"/>
    <dgm:cxn modelId="{EDBAA064-304B-4B21-98ED-CC2185658114}" type="presOf" srcId="{4098A2C9-036A-4A95-BFE5-392EB3287F72}" destId="{2CA5019A-9C07-493C-AC49-7BF989666540}" srcOrd="0" destOrd="0" presId="urn:microsoft.com/office/officeart/2005/8/layout/vList2"/>
    <dgm:cxn modelId="{B333394B-5540-4768-AE30-5699EE8CEE05}" srcId="{3B1545AC-8476-4F29-B612-E2F2E57D0896}" destId="{B1B4FC2C-2500-40D1-8DD1-9F0D6710C3FC}" srcOrd="1" destOrd="0" parTransId="{97829F72-28FB-49B3-94D1-C9F1FFB267DF}" sibTransId="{D25796FB-824E-43A6-AED9-C625D841D29A}"/>
    <dgm:cxn modelId="{6EEDE6A6-E7A0-4458-912F-539076D28BD7}" srcId="{3B1545AC-8476-4F29-B612-E2F2E57D0896}" destId="{21A43F44-5429-4CE4-A248-8566635CF1FC}" srcOrd="0" destOrd="0" parTransId="{EF880E4B-D98A-4A56-8209-09CBF0082168}" sibTransId="{08F3314B-1F0F-42DD-97CA-4CA76193109A}"/>
    <dgm:cxn modelId="{A96CD4E4-1CE5-48D6-B1B0-9408D998DB6A}" type="presOf" srcId="{21A43F44-5429-4CE4-A248-8566635CF1FC}" destId="{2D7AEFF7-10FF-4607-BEB3-126B8693CCEE}" srcOrd="0" destOrd="0" presId="urn:microsoft.com/office/officeart/2005/8/layout/vList2"/>
    <dgm:cxn modelId="{57612795-D983-43E1-8074-42A8B6FC5172}" type="presParOf" srcId="{F5193646-7BF5-46D0-AE61-EB36130754C0}" destId="{2D7AEFF7-10FF-4607-BEB3-126B8693CCEE}" srcOrd="0" destOrd="0" presId="urn:microsoft.com/office/officeart/2005/8/layout/vList2"/>
    <dgm:cxn modelId="{39150943-A03D-4448-B034-E1B35CCB734E}" type="presParOf" srcId="{F5193646-7BF5-46D0-AE61-EB36130754C0}" destId="{4B75BE8D-D123-4FFD-9B8D-EF53029DE80F}" srcOrd="1" destOrd="0" presId="urn:microsoft.com/office/officeart/2005/8/layout/vList2"/>
    <dgm:cxn modelId="{C734B1AB-5E9E-4A98-A45B-481AD0032D82}" type="presParOf" srcId="{F5193646-7BF5-46D0-AE61-EB36130754C0}" destId="{0E96301A-FE38-4006-BE80-47C9779C8AD9}" srcOrd="2" destOrd="0" presId="urn:microsoft.com/office/officeart/2005/8/layout/vList2"/>
    <dgm:cxn modelId="{7487B5CC-BA01-48EA-9A91-A38E9D4C4888}" type="presParOf" srcId="{F5193646-7BF5-46D0-AE61-EB36130754C0}" destId="{59B5FB57-48C9-4FE1-891F-43058BDBED01}" srcOrd="3" destOrd="0" presId="urn:microsoft.com/office/officeart/2005/8/layout/vList2"/>
    <dgm:cxn modelId="{E80BCFA8-DEBC-4913-BDB4-BAEB05942283}" type="presParOf" srcId="{F5193646-7BF5-46D0-AE61-EB36130754C0}" destId="{2CA5019A-9C07-493C-AC49-7BF989666540}"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41444682-1ED3-4992-937E-D96E3F38D80E}" type="doc">
      <dgm:prSet loTypeId="urn:microsoft.com/office/officeart/2016/7/layout/VerticalHollowActionList" loCatId="List" qsTypeId="urn:microsoft.com/office/officeart/2005/8/quickstyle/simple1" qsCatId="simple" csTypeId="urn:microsoft.com/office/officeart/2005/8/colors/accent1_2" csCatId="accent1"/>
      <dgm:spPr/>
      <dgm:t>
        <a:bodyPr/>
        <a:lstStyle/>
        <a:p>
          <a:endParaRPr lang="en-US"/>
        </a:p>
      </dgm:t>
    </dgm:pt>
    <dgm:pt modelId="{168F6782-7111-4B96-BDF0-994D93C82634}">
      <dgm:prSet/>
      <dgm:spPr/>
      <dgm:t>
        <a:bodyPr/>
        <a:lstStyle/>
        <a:p>
          <a:r>
            <a:rPr lang="en-US"/>
            <a:t>Total</a:t>
          </a:r>
        </a:p>
      </dgm:t>
    </dgm:pt>
    <dgm:pt modelId="{62A249C5-2760-45AB-A1B0-6760FB5BF60C}" type="parTrans" cxnId="{9DDE50C6-69A8-452E-89A4-22F0B3F320E7}">
      <dgm:prSet/>
      <dgm:spPr/>
      <dgm:t>
        <a:bodyPr/>
        <a:lstStyle/>
        <a:p>
          <a:endParaRPr lang="en-US"/>
        </a:p>
      </dgm:t>
    </dgm:pt>
    <dgm:pt modelId="{AD9639F4-EC85-48D6-8961-91FEC6679574}" type="sibTrans" cxnId="{9DDE50C6-69A8-452E-89A4-22F0B3F320E7}">
      <dgm:prSet/>
      <dgm:spPr/>
      <dgm:t>
        <a:bodyPr/>
        <a:lstStyle/>
        <a:p>
          <a:endParaRPr lang="en-US"/>
        </a:p>
      </dgm:t>
    </dgm:pt>
    <dgm:pt modelId="{AAAADD49-E0A4-4CC0-A84C-DD1095D72515}">
      <dgm:prSet/>
      <dgm:spPr/>
      <dgm:t>
        <a:bodyPr/>
        <a:lstStyle/>
        <a:p>
          <a:r>
            <a:rPr lang="en-US"/>
            <a:t>Total assistance received under 479B of HEA: $8,000 (Perkins Loan)</a:t>
          </a:r>
        </a:p>
      </dgm:t>
    </dgm:pt>
    <dgm:pt modelId="{8E325EB6-5522-4F76-A1FA-157CC991A394}" type="parTrans" cxnId="{6F3AF9B4-374E-46B2-BB44-B75CFD028F01}">
      <dgm:prSet/>
      <dgm:spPr/>
      <dgm:t>
        <a:bodyPr/>
        <a:lstStyle/>
        <a:p>
          <a:endParaRPr lang="en-US"/>
        </a:p>
      </dgm:t>
    </dgm:pt>
    <dgm:pt modelId="{1DB3347F-7D15-41E6-80AA-3F6312B0BE8D}" type="sibTrans" cxnId="{6F3AF9B4-374E-46B2-BB44-B75CFD028F01}">
      <dgm:prSet/>
      <dgm:spPr/>
      <dgm:t>
        <a:bodyPr/>
        <a:lstStyle/>
        <a:p>
          <a:endParaRPr lang="en-US"/>
        </a:p>
      </dgm:t>
    </dgm:pt>
    <dgm:pt modelId="{4F1F2BF4-257F-4B4F-97D5-3ACA7A3E932E}">
      <dgm:prSet/>
      <dgm:spPr/>
      <dgm:t>
        <a:bodyPr/>
        <a:lstStyle/>
        <a:p>
          <a:r>
            <a:rPr lang="en-US"/>
            <a:t>Total</a:t>
          </a:r>
        </a:p>
      </dgm:t>
    </dgm:pt>
    <dgm:pt modelId="{47D112C3-B6FE-4A48-868C-476C736EB440}" type="parTrans" cxnId="{FCBE6594-9888-428B-A0AF-A65F4381278B}">
      <dgm:prSet/>
      <dgm:spPr/>
      <dgm:t>
        <a:bodyPr/>
        <a:lstStyle/>
        <a:p>
          <a:endParaRPr lang="en-US"/>
        </a:p>
      </dgm:t>
    </dgm:pt>
    <dgm:pt modelId="{E9C33454-C4DF-465F-8ECF-11AFD342B24A}" type="sibTrans" cxnId="{FCBE6594-9888-428B-A0AF-A65F4381278B}">
      <dgm:prSet/>
      <dgm:spPr/>
      <dgm:t>
        <a:bodyPr/>
        <a:lstStyle/>
        <a:p>
          <a:endParaRPr lang="en-US"/>
        </a:p>
      </dgm:t>
    </dgm:pt>
    <dgm:pt modelId="{2462A382-5327-4CBE-BAAE-C13523BC1DFF}">
      <dgm:prSet/>
      <dgm:spPr/>
      <dgm:t>
        <a:bodyPr/>
        <a:lstStyle/>
        <a:p>
          <a:r>
            <a:rPr lang="en-US"/>
            <a:t>Total tuition + other fees and charges: $6,200</a:t>
          </a:r>
        </a:p>
      </dgm:t>
    </dgm:pt>
    <dgm:pt modelId="{7350F0C9-7344-4FDC-9B8E-9B70EB63D64A}" type="parTrans" cxnId="{658F8679-C47C-4A58-AF55-39B97AA0F6FF}">
      <dgm:prSet/>
      <dgm:spPr/>
      <dgm:t>
        <a:bodyPr/>
        <a:lstStyle/>
        <a:p>
          <a:endParaRPr lang="en-US"/>
        </a:p>
      </dgm:t>
    </dgm:pt>
    <dgm:pt modelId="{49C8DA72-955D-45AC-9D2F-3516D880FF1B}" type="sibTrans" cxnId="{658F8679-C47C-4A58-AF55-39B97AA0F6FF}">
      <dgm:prSet/>
      <dgm:spPr/>
      <dgm:t>
        <a:bodyPr/>
        <a:lstStyle/>
        <a:p>
          <a:endParaRPr lang="en-US"/>
        </a:p>
      </dgm:t>
    </dgm:pt>
    <dgm:pt modelId="{7A17C555-6B02-4DF2-A51E-B68FE63C637C}">
      <dgm:prSet/>
      <dgm:spPr/>
      <dgm:t>
        <a:bodyPr/>
        <a:lstStyle/>
        <a:p>
          <a:r>
            <a:rPr lang="en-US"/>
            <a:t>Determine</a:t>
          </a:r>
        </a:p>
      </dgm:t>
    </dgm:pt>
    <dgm:pt modelId="{E2986EDF-B7AE-401C-8A9B-CADC44608E2F}" type="parTrans" cxnId="{9B1D5D2F-D149-4168-BF12-A8596163D9AA}">
      <dgm:prSet/>
      <dgm:spPr/>
      <dgm:t>
        <a:bodyPr/>
        <a:lstStyle/>
        <a:p>
          <a:endParaRPr lang="en-US"/>
        </a:p>
      </dgm:t>
    </dgm:pt>
    <dgm:pt modelId="{7B986057-C56C-410C-87A5-4524CD9FA2B8}" type="sibTrans" cxnId="{9B1D5D2F-D149-4168-BF12-A8596163D9AA}">
      <dgm:prSet/>
      <dgm:spPr/>
      <dgm:t>
        <a:bodyPr/>
        <a:lstStyle/>
        <a:p>
          <a:endParaRPr lang="en-US"/>
        </a:p>
      </dgm:t>
    </dgm:pt>
    <dgm:pt modelId="{CD739506-92BA-4B2E-92D0-1E5A914A2AD4}">
      <dgm:prSet/>
      <dgm:spPr/>
      <dgm:t>
        <a:bodyPr/>
        <a:lstStyle/>
        <a:p>
          <a:r>
            <a:rPr lang="en-US"/>
            <a:t>Determine whether the amount of student financial assistance, including 479B assistance, exceeds the total of tuition + required fees and charges: $8,000 – $6,200 = $1,800 </a:t>
          </a:r>
        </a:p>
      </dgm:t>
    </dgm:pt>
    <dgm:pt modelId="{26710C69-E9F2-4D5C-AF09-4CEF8E65FC6C}" type="parTrans" cxnId="{F246F459-1B87-4DA6-9E56-4F0E8C613421}">
      <dgm:prSet/>
      <dgm:spPr/>
      <dgm:t>
        <a:bodyPr/>
        <a:lstStyle/>
        <a:p>
          <a:endParaRPr lang="en-US"/>
        </a:p>
      </dgm:t>
    </dgm:pt>
    <dgm:pt modelId="{FFE1112C-6377-48B7-A9C1-DC633404D951}" type="sibTrans" cxnId="{F246F459-1B87-4DA6-9E56-4F0E8C613421}">
      <dgm:prSet/>
      <dgm:spPr/>
      <dgm:t>
        <a:bodyPr/>
        <a:lstStyle/>
        <a:p>
          <a:endParaRPr lang="en-US"/>
        </a:p>
      </dgm:t>
    </dgm:pt>
    <dgm:pt modelId="{4D804C25-DF31-4F35-895E-A7CF808ED1E0}">
      <dgm:prSet/>
      <dgm:spPr/>
      <dgm:t>
        <a:bodyPr/>
        <a:lstStyle/>
        <a:p>
          <a:r>
            <a:rPr lang="en-US"/>
            <a:t>Excess</a:t>
          </a:r>
        </a:p>
      </dgm:t>
    </dgm:pt>
    <dgm:pt modelId="{22CC7BD4-6D31-4658-A40E-B28D1EE64971}" type="parTrans" cxnId="{C104352C-D4A6-40E2-83E8-AEBD907E1C4A}">
      <dgm:prSet/>
      <dgm:spPr/>
      <dgm:t>
        <a:bodyPr/>
        <a:lstStyle/>
        <a:p>
          <a:endParaRPr lang="en-US"/>
        </a:p>
      </dgm:t>
    </dgm:pt>
    <dgm:pt modelId="{FD511873-A0CE-4E93-AB3D-3E9C0074639C}" type="sibTrans" cxnId="{C104352C-D4A6-40E2-83E8-AEBD907E1C4A}">
      <dgm:prSet/>
      <dgm:spPr/>
      <dgm:t>
        <a:bodyPr/>
        <a:lstStyle/>
        <a:p>
          <a:endParaRPr lang="en-US"/>
        </a:p>
      </dgm:t>
    </dgm:pt>
    <dgm:pt modelId="{FC157A21-F9D4-4461-9E61-C01082F61F80}">
      <dgm:prSet/>
      <dgm:spPr/>
      <dgm:t>
        <a:bodyPr/>
        <a:lstStyle/>
        <a:p>
          <a:r>
            <a:rPr lang="en-US"/>
            <a:t>Excess student financial assistance: $1,800</a:t>
          </a:r>
        </a:p>
      </dgm:t>
    </dgm:pt>
    <dgm:pt modelId="{15CEF71F-A378-4F08-93BA-DAB488E2CE1F}" type="parTrans" cxnId="{D35F4642-274A-4286-9E2F-A57C0AFE7759}">
      <dgm:prSet/>
      <dgm:spPr/>
      <dgm:t>
        <a:bodyPr/>
        <a:lstStyle/>
        <a:p>
          <a:endParaRPr lang="en-US"/>
        </a:p>
      </dgm:t>
    </dgm:pt>
    <dgm:pt modelId="{A080C0D3-233E-4571-B74A-720A8A6988BE}" type="sibTrans" cxnId="{D35F4642-274A-4286-9E2F-A57C0AFE7759}">
      <dgm:prSet/>
      <dgm:spPr/>
      <dgm:t>
        <a:bodyPr/>
        <a:lstStyle/>
        <a:p>
          <a:endParaRPr lang="en-US"/>
        </a:p>
      </dgm:t>
    </dgm:pt>
    <dgm:pt modelId="{1E41206A-168A-48DB-A9EC-1A529F454A05}">
      <dgm:prSet/>
      <dgm:spPr/>
      <dgm:t>
        <a:bodyPr/>
        <a:lstStyle/>
        <a:p>
          <a:r>
            <a:rPr lang="en-US"/>
            <a:t>Amount</a:t>
          </a:r>
        </a:p>
      </dgm:t>
    </dgm:pt>
    <dgm:pt modelId="{EB10601C-4B4F-4AF7-815B-C699618D7093}" type="parTrans" cxnId="{C25DBC53-5E3D-4948-8AF5-8B786EABEB77}">
      <dgm:prSet/>
      <dgm:spPr/>
      <dgm:t>
        <a:bodyPr/>
        <a:lstStyle/>
        <a:p>
          <a:endParaRPr lang="en-US"/>
        </a:p>
      </dgm:t>
    </dgm:pt>
    <dgm:pt modelId="{B57F0216-ADA5-4FB0-9092-5B69F5AB0668}" type="sibTrans" cxnId="{C25DBC53-5E3D-4948-8AF5-8B786EABEB77}">
      <dgm:prSet/>
      <dgm:spPr/>
      <dgm:t>
        <a:bodyPr/>
        <a:lstStyle/>
        <a:p>
          <a:endParaRPr lang="en-US"/>
        </a:p>
      </dgm:t>
    </dgm:pt>
    <dgm:pt modelId="{8A7747F4-3A06-485D-B938-4120C3F0E7CB}">
      <dgm:prSet/>
      <dgm:spPr/>
      <dgm:t>
        <a:bodyPr/>
        <a:lstStyle/>
        <a:p>
          <a:r>
            <a:rPr lang="en-US"/>
            <a:t>Amount of student financial assistance included in Angel’s income: $1,800</a:t>
          </a:r>
        </a:p>
      </dgm:t>
    </dgm:pt>
    <dgm:pt modelId="{18F4005D-933D-4731-BDD3-B5B907519C99}" type="parTrans" cxnId="{46DF7407-108F-4EFE-905A-8EB5F8D75AB4}">
      <dgm:prSet/>
      <dgm:spPr/>
      <dgm:t>
        <a:bodyPr/>
        <a:lstStyle/>
        <a:p>
          <a:endParaRPr lang="en-US"/>
        </a:p>
      </dgm:t>
    </dgm:pt>
    <dgm:pt modelId="{8514BD63-FA0D-41AE-B783-A5B290B6BD5A}" type="sibTrans" cxnId="{46DF7407-108F-4EFE-905A-8EB5F8D75AB4}">
      <dgm:prSet/>
      <dgm:spPr/>
      <dgm:t>
        <a:bodyPr/>
        <a:lstStyle/>
        <a:p>
          <a:endParaRPr lang="en-US"/>
        </a:p>
      </dgm:t>
    </dgm:pt>
    <dgm:pt modelId="{99CD7357-5B9A-4F82-9008-800026BA8768}" type="pres">
      <dgm:prSet presAssocID="{41444682-1ED3-4992-937E-D96E3F38D80E}" presName="Name0" presStyleCnt="0">
        <dgm:presLayoutVars>
          <dgm:dir/>
          <dgm:animLvl val="lvl"/>
          <dgm:resizeHandles val="exact"/>
        </dgm:presLayoutVars>
      </dgm:prSet>
      <dgm:spPr/>
    </dgm:pt>
    <dgm:pt modelId="{0E5A8900-2C1B-4441-8F55-0EC46BB39DCB}" type="pres">
      <dgm:prSet presAssocID="{168F6782-7111-4B96-BDF0-994D93C82634}" presName="linNode" presStyleCnt="0"/>
      <dgm:spPr/>
    </dgm:pt>
    <dgm:pt modelId="{6A77C25E-99E7-4AFC-96E7-1040966D99C3}" type="pres">
      <dgm:prSet presAssocID="{168F6782-7111-4B96-BDF0-994D93C82634}" presName="parentText" presStyleLbl="solidFgAcc1" presStyleIdx="0" presStyleCnt="5">
        <dgm:presLayoutVars>
          <dgm:chMax val="1"/>
          <dgm:bulletEnabled/>
        </dgm:presLayoutVars>
      </dgm:prSet>
      <dgm:spPr/>
    </dgm:pt>
    <dgm:pt modelId="{CB7BA5B5-A6F9-43FE-9B58-F9406359D592}" type="pres">
      <dgm:prSet presAssocID="{168F6782-7111-4B96-BDF0-994D93C82634}" presName="descendantText" presStyleLbl="alignNode1" presStyleIdx="0" presStyleCnt="5">
        <dgm:presLayoutVars>
          <dgm:bulletEnabled/>
        </dgm:presLayoutVars>
      </dgm:prSet>
      <dgm:spPr/>
    </dgm:pt>
    <dgm:pt modelId="{38BF0251-15B9-4AC8-AD1F-32E2ACAC9584}" type="pres">
      <dgm:prSet presAssocID="{AD9639F4-EC85-48D6-8961-91FEC6679574}" presName="sp" presStyleCnt="0"/>
      <dgm:spPr/>
    </dgm:pt>
    <dgm:pt modelId="{82D735DD-0200-4A66-B497-D5FE1182D70A}" type="pres">
      <dgm:prSet presAssocID="{4F1F2BF4-257F-4B4F-97D5-3ACA7A3E932E}" presName="linNode" presStyleCnt="0"/>
      <dgm:spPr/>
    </dgm:pt>
    <dgm:pt modelId="{57FA89B1-9C64-4A4C-B5BA-096222A23218}" type="pres">
      <dgm:prSet presAssocID="{4F1F2BF4-257F-4B4F-97D5-3ACA7A3E932E}" presName="parentText" presStyleLbl="solidFgAcc1" presStyleIdx="1" presStyleCnt="5">
        <dgm:presLayoutVars>
          <dgm:chMax val="1"/>
          <dgm:bulletEnabled/>
        </dgm:presLayoutVars>
      </dgm:prSet>
      <dgm:spPr/>
    </dgm:pt>
    <dgm:pt modelId="{BA72227F-E607-43F8-A243-01CD0D768150}" type="pres">
      <dgm:prSet presAssocID="{4F1F2BF4-257F-4B4F-97D5-3ACA7A3E932E}" presName="descendantText" presStyleLbl="alignNode1" presStyleIdx="1" presStyleCnt="5">
        <dgm:presLayoutVars>
          <dgm:bulletEnabled/>
        </dgm:presLayoutVars>
      </dgm:prSet>
      <dgm:spPr/>
    </dgm:pt>
    <dgm:pt modelId="{88FC0F42-E778-4DF0-BC36-BD6992D940C2}" type="pres">
      <dgm:prSet presAssocID="{E9C33454-C4DF-465F-8ECF-11AFD342B24A}" presName="sp" presStyleCnt="0"/>
      <dgm:spPr/>
    </dgm:pt>
    <dgm:pt modelId="{1DDA9C6B-E561-4F05-9B00-01202D63FB4C}" type="pres">
      <dgm:prSet presAssocID="{7A17C555-6B02-4DF2-A51E-B68FE63C637C}" presName="linNode" presStyleCnt="0"/>
      <dgm:spPr/>
    </dgm:pt>
    <dgm:pt modelId="{22947AD3-44E9-40E5-88D0-F51A052A7779}" type="pres">
      <dgm:prSet presAssocID="{7A17C555-6B02-4DF2-A51E-B68FE63C637C}" presName="parentText" presStyleLbl="solidFgAcc1" presStyleIdx="2" presStyleCnt="5">
        <dgm:presLayoutVars>
          <dgm:chMax val="1"/>
          <dgm:bulletEnabled/>
        </dgm:presLayoutVars>
      </dgm:prSet>
      <dgm:spPr/>
    </dgm:pt>
    <dgm:pt modelId="{2E2B3EB1-5F41-4E45-9BAD-20B810380E10}" type="pres">
      <dgm:prSet presAssocID="{7A17C555-6B02-4DF2-A51E-B68FE63C637C}" presName="descendantText" presStyleLbl="alignNode1" presStyleIdx="2" presStyleCnt="5">
        <dgm:presLayoutVars>
          <dgm:bulletEnabled/>
        </dgm:presLayoutVars>
      </dgm:prSet>
      <dgm:spPr/>
    </dgm:pt>
    <dgm:pt modelId="{C5CE8568-8A45-4172-886C-CA01252A9421}" type="pres">
      <dgm:prSet presAssocID="{7B986057-C56C-410C-87A5-4524CD9FA2B8}" presName="sp" presStyleCnt="0"/>
      <dgm:spPr/>
    </dgm:pt>
    <dgm:pt modelId="{5BB6DE95-1091-4ED7-90CA-578D61248AF8}" type="pres">
      <dgm:prSet presAssocID="{4D804C25-DF31-4F35-895E-A7CF808ED1E0}" presName="linNode" presStyleCnt="0"/>
      <dgm:spPr/>
    </dgm:pt>
    <dgm:pt modelId="{D34CE64F-3192-49EB-B6DB-F6B1267F6CAF}" type="pres">
      <dgm:prSet presAssocID="{4D804C25-DF31-4F35-895E-A7CF808ED1E0}" presName="parentText" presStyleLbl="solidFgAcc1" presStyleIdx="3" presStyleCnt="5">
        <dgm:presLayoutVars>
          <dgm:chMax val="1"/>
          <dgm:bulletEnabled/>
        </dgm:presLayoutVars>
      </dgm:prSet>
      <dgm:spPr/>
    </dgm:pt>
    <dgm:pt modelId="{4497B94A-33C9-4C89-AC3D-7353817626C5}" type="pres">
      <dgm:prSet presAssocID="{4D804C25-DF31-4F35-895E-A7CF808ED1E0}" presName="descendantText" presStyleLbl="alignNode1" presStyleIdx="3" presStyleCnt="5">
        <dgm:presLayoutVars>
          <dgm:bulletEnabled/>
        </dgm:presLayoutVars>
      </dgm:prSet>
      <dgm:spPr/>
    </dgm:pt>
    <dgm:pt modelId="{11E4A41F-1C79-4283-BB3D-C9A43B122567}" type="pres">
      <dgm:prSet presAssocID="{FD511873-A0CE-4E93-AB3D-3E9C0074639C}" presName="sp" presStyleCnt="0"/>
      <dgm:spPr/>
    </dgm:pt>
    <dgm:pt modelId="{CE9C1922-5700-40B2-AB43-AF113EAC4769}" type="pres">
      <dgm:prSet presAssocID="{1E41206A-168A-48DB-A9EC-1A529F454A05}" presName="linNode" presStyleCnt="0"/>
      <dgm:spPr/>
    </dgm:pt>
    <dgm:pt modelId="{5E98E19E-4B45-4AEF-835C-B42CD366327E}" type="pres">
      <dgm:prSet presAssocID="{1E41206A-168A-48DB-A9EC-1A529F454A05}" presName="parentText" presStyleLbl="solidFgAcc1" presStyleIdx="4" presStyleCnt="5">
        <dgm:presLayoutVars>
          <dgm:chMax val="1"/>
          <dgm:bulletEnabled/>
        </dgm:presLayoutVars>
      </dgm:prSet>
      <dgm:spPr/>
    </dgm:pt>
    <dgm:pt modelId="{8E1F8628-56B0-4F49-85C7-FA74180D7F5E}" type="pres">
      <dgm:prSet presAssocID="{1E41206A-168A-48DB-A9EC-1A529F454A05}" presName="descendantText" presStyleLbl="alignNode1" presStyleIdx="4" presStyleCnt="5">
        <dgm:presLayoutVars>
          <dgm:bulletEnabled/>
        </dgm:presLayoutVars>
      </dgm:prSet>
      <dgm:spPr/>
    </dgm:pt>
  </dgm:ptLst>
  <dgm:cxnLst>
    <dgm:cxn modelId="{46DF7407-108F-4EFE-905A-8EB5F8D75AB4}" srcId="{1E41206A-168A-48DB-A9EC-1A529F454A05}" destId="{8A7747F4-3A06-485D-B938-4120C3F0E7CB}" srcOrd="0" destOrd="0" parTransId="{18F4005D-933D-4731-BDD3-B5B907519C99}" sibTransId="{8514BD63-FA0D-41AE-B783-A5B290B6BD5A}"/>
    <dgm:cxn modelId="{040C8E07-A9B6-44C9-8C88-D33CD3CFFFB3}" type="presOf" srcId="{1E41206A-168A-48DB-A9EC-1A529F454A05}" destId="{5E98E19E-4B45-4AEF-835C-B42CD366327E}" srcOrd="0" destOrd="0" presId="urn:microsoft.com/office/officeart/2016/7/layout/VerticalHollowActionList"/>
    <dgm:cxn modelId="{75A5DB26-22E0-43D7-9895-EFCEB39C5ED0}" type="presOf" srcId="{CD739506-92BA-4B2E-92D0-1E5A914A2AD4}" destId="{2E2B3EB1-5F41-4E45-9BAD-20B810380E10}" srcOrd="0" destOrd="0" presId="urn:microsoft.com/office/officeart/2016/7/layout/VerticalHollowActionList"/>
    <dgm:cxn modelId="{C104352C-D4A6-40E2-83E8-AEBD907E1C4A}" srcId="{41444682-1ED3-4992-937E-D96E3F38D80E}" destId="{4D804C25-DF31-4F35-895E-A7CF808ED1E0}" srcOrd="3" destOrd="0" parTransId="{22CC7BD4-6D31-4658-A40E-B28D1EE64971}" sibTransId="{FD511873-A0CE-4E93-AB3D-3E9C0074639C}"/>
    <dgm:cxn modelId="{9B1D5D2F-D149-4168-BF12-A8596163D9AA}" srcId="{41444682-1ED3-4992-937E-D96E3F38D80E}" destId="{7A17C555-6B02-4DF2-A51E-B68FE63C637C}" srcOrd="2" destOrd="0" parTransId="{E2986EDF-B7AE-401C-8A9B-CADC44608E2F}" sibTransId="{7B986057-C56C-410C-87A5-4524CD9FA2B8}"/>
    <dgm:cxn modelId="{6053CD3F-2D17-4AA2-B1B4-51D15852012A}" type="presOf" srcId="{4F1F2BF4-257F-4B4F-97D5-3ACA7A3E932E}" destId="{57FA89B1-9C64-4A4C-B5BA-096222A23218}" srcOrd="0" destOrd="0" presId="urn:microsoft.com/office/officeart/2016/7/layout/VerticalHollowActionList"/>
    <dgm:cxn modelId="{D35F4642-274A-4286-9E2F-A57C0AFE7759}" srcId="{4D804C25-DF31-4F35-895E-A7CF808ED1E0}" destId="{FC157A21-F9D4-4461-9E61-C01082F61F80}" srcOrd="0" destOrd="0" parTransId="{15CEF71F-A378-4F08-93BA-DAB488E2CE1F}" sibTransId="{A080C0D3-233E-4571-B74A-720A8A6988BE}"/>
    <dgm:cxn modelId="{6AE89D65-6C8A-4E37-B84C-8AD6A761BC53}" type="presOf" srcId="{41444682-1ED3-4992-937E-D96E3F38D80E}" destId="{99CD7357-5B9A-4F82-9008-800026BA8768}" srcOrd="0" destOrd="0" presId="urn:microsoft.com/office/officeart/2016/7/layout/VerticalHollowActionList"/>
    <dgm:cxn modelId="{1D07DD67-0DEA-4336-A776-C7FD468B479C}" type="presOf" srcId="{2462A382-5327-4CBE-BAAE-C13523BC1DFF}" destId="{BA72227F-E607-43F8-A243-01CD0D768150}" srcOrd="0" destOrd="0" presId="urn:microsoft.com/office/officeart/2016/7/layout/VerticalHollowActionList"/>
    <dgm:cxn modelId="{C25DBC53-5E3D-4948-8AF5-8B786EABEB77}" srcId="{41444682-1ED3-4992-937E-D96E3F38D80E}" destId="{1E41206A-168A-48DB-A9EC-1A529F454A05}" srcOrd="4" destOrd="0" parTransId="{EB10601C-4B4F-4AF7-815B-C699618D7093}" sibTransId="{B57F0216-ADA5-4FB0-9092-5B69F5AB0668}"/>
    <dgm:cxn modelId="{658F8679-C47C-4A58-AF55-39B97AA0F6FF}" srcId="{4F1F2BF4-257F-4B4F-97D5-3ACA7A3E932E}" destId="{2462A382-5327-4CBE-BAAE-C13523BC1DFF}" srcOrd="0" destOrd="0" parTransId="{7350F0C9-7344-4FDC-9B8E-9B70EB63D64A}" sibTransId="{49C8DA72-955D-45AC-9D2F-3516D880FF1B}"/>
    <dgm:cxn modelId="{F246F459-1B87-4DA6-9E56-4F0E8C613421}" srcId="{7A17C555-6B02-4DF2-A51E-B68FE63C637C}" destId="{CD739506-92BA-4B2E-92D0-1E5A914A2AD4}" srcOrd="0" destOrd="0" parTransId="{26710C69-E9F2-4D5C-AF09-4CEF8E65FC6C}" sibTransId="{FFE1112C-6377-48B7-A9C1-DC633404D951}"/>
    <dgm:cxn modelId="{ED89657D-A8CF-4616-AC5C-1516383632CA}" type="presOf" srcId="{AAAADD49-E0A4-4CC0-A84C-DD1095D72515}" destId="{CB7BA5B5-A6F9-43FE-9B58-F9406359D592}" srcOrd="0" destOrd="0" presId="urn:microsoft.com/office/officeart/2016/7/layout/VerticalHollowActionList"/>
    <dgm:cxn modelId="{AF990991-79A2-45A8-A25F-BA883F2463A9}" type="presOf" srcId="{4D804C25-DF31-4F35-895E-A7CF808ED1E0}" destId="{D34CE64F-3192-49EB-B6DB-F6B1267F6CAF}" srcOrd="0" destOrd="0" presId="urn:microsoft.com/office/officeart/2016/7/layout/VerticalHollowActionList"/>
    <dgm:cxn modelId="{FCBE6594-9888-428B-A0AF-A65F4381278B}" srcId="{41444682-1ED3-4992-937E-D96E3F38D80E}" destId="{4F1F2BF4-257F-4B4F-97D5-3ACA7A3E932E}" srcOrd="1" destOrd="0" parTransId="{47D112C3-B6FE-4A48-868C-476C736EB440}" sibTransId="{E9C33454-C4DF-465F-8ECF-11AFD342B24A}"/>
    <dgm:cxn modelId="{6F3AF9B4-374E-46B2-BB44-B75CFD028F01}" srcId="{168F6782-7111-4B96-BDF0-994D93C82634}" destId="{AAAADD49-E0A4-4CC0-A84C-DD1095D72515}" srcOrd="0" destOrd="0" parTransId="{8E325EB6-5522-4F76-A1FA-157CC991A394}" sibTransId="{1DB3347F-7D15-41E6-80AA-3F6312B0BE8D}"/>
    <dgm:cxn modelId="{9DDE50C6-69A8-452E-89A4-22F0B3F320E7}" srcId="{41444682-1ED3-4992-937E-D96E3F38D80E}" destId="{168F6782-7111-4B96-BDF0-994D93C82634}" srcOrd="0" destOrd="0" parTransId="{62A249C5-2760-45AB-A1B0-6760FB5BF60C}" sibTransId="{AD9639F4-EC85-48D6-8961-91FEC6679574}"/>
    <dgm:cxn modelId="{A3FB8FCA-713D-45AB-BFA2-5620625F6100}" type="presOf" srcId="{7A17C555-6B02-4DF2-A51E-B68FE63C637C}" destId="{22947AD3-44E9-40E5-88D0-F51A052A7779}" srcOrd="0" destOrd="0" presId="urn:microsoft.com/office/officeart/2016/7/layout/VerticalHollowActionList"/>
    <dgm:cxn modelId="{29F99ACC-CDB2-4067-A752-AE3A6AA2D7DA}" type="presOf" srcId="{168F6782-7111-4B96-BDF0-994D93C82634}" destId="{6A77C25E-99E7-4AFC-96E7-1040966D99C3}" srcOrd="0" destOrd="0" presId="urn:microsoft.com/office/officeart/2016/7/layout/VerticalHollowActionList"/>
    <dgm:cxn modelId="{9F18BDD2-AB29-41A7-8DD3-1947BE0D1A1E}" type="presOf" srcId="{FC157A21-F9D4-4461-9E61-C01082F61F80}" destId="{4497B94A-33C9-4C89-AC3D-7353817626C5}" srcOrd="0" destOrd="0" presId="urn:microsoft.com/office/officeart/2016/7/layout/VerticalHollowActionList"/>
    <dgm:cxn modelId="{7A8ACAEF-40CF-4AC9-8A99-AA3C9F65CD42}" type="presOf" srcId="{8A7747F4-3A06-485D-B938-4120C3F0E7CB}" destId="{8E1F8628-56B0-4F49-85C7-FA74180D7F5E}" srcOrd="0" destOrd="0" presId="urn:microsoft.com/office/officeart/2016/7/layout/VerticalHollowActionList"/>
    <dgm:cxn modelId="{AD4D0773-E760-466C-95FA-BA0520543646}" type="presParOf" srcId="{99CD7357-5B9A-4F82-9008-800026BA8768}" destId="{0E5A8900-2C1B-4441-8F55-0EC46BB39DCB}" srcOrd="0" destOrd="0" presId="urn:microsoft.com/office/officeart/2016/7/layout/VerticalHollowActionList"/>
    <dgm:cxn modelId="{4B8C5118-D6E3-46A7-950F-F5E730402F2C}" type="presParOf" srcId="{0E5A8900-2C1B-4441-8F55-0EC46BB39DCB}" destId="{6A77C25E-99E7-4AFC-96E7-1040966D99C3}" srcOrd="0" destOrd="0" presId="urn:microsoft.com/office/officeart/2016/7/layout/VerticalHollowActionList"/>
    <dgm:cxn modelId="{36E80FE1-8291-467A-852C-39C59475A006}" type="presParOf" srcId="{0E5A8900-2C1B-4441-8F55-0EC46BB39DCB}" destId="{CB7BA5B5-A6F9-43FE-9B58-F9406359D592}" srcOrd="1" destOrd="0" presId="urn:microsoft.com/office/officeart/2016/7/layout/VerticalHollowActionList"/>
    <dgm:cxn modelId="{C507AD62-53BA-44F5-A6E2-61E861D67308}" type="presParOf" srcId="{99CD7357-5B9A-4F82-9008-800026BA8768}" destId="{38BF0251-15B9-4AC8-AD1F-32E2ACAC9584}" srcOrd="1" destOrd="0" presId="urn:microsoft.com/office/officeart/2016/7/layout/VerticalHollowActionList"/>
    <dgm:cxn modelId="{0F145A32-8066-4C85-822B-52BC7B858228}" type="presParOf" srcId="{99CD7357-5B9A-4F82-9008-800026BA8768}" destId="{82D735DD-0200-4A66-B497-D5FE1182D70A}" srcOrd="2" destOrd="0" presId="urn:microsoft.com/office/officeart/2016/7/layout/VerticalHollowActionList"/>
    <dgm:cxn modelId="{B944604D-553F-4E87-823D-2C6D8BCB7CFB}" type="presParOf" srcId="{82D735DD-0200-4A66-B497-D5FE1182D70A}" destId="{57FA89B1-9C64-4A4C-B5BA-096222A23218}" srcOrd="0" destOrd="0" presId="urn:microsoft.com/office/officeart/2016/7/layout/VerticalHollowActionList"/>
    <dgm:cxn modelId="{FE0C3631-34DE-4378-8A75-A3FE0BBDB4AB}" type="presParOf" srcId="{82D735DD-0200-4A66-B497-D5FE1182D70A}" destId="{BA72227F-E607-43F8-A243-01CD0D768150}" srcOrd="1" destOrd="0" presId="urn:microsoft.com/office/officeart/2016/7/layout/VerticalHollowActionList"/>
    <dgm:cxn modelId="{765953F4-333D-46FC-946E-B4AF22DD0302}" type="presParOf" srcId="{99CD7357-5B9A-4F82-9008-800026BA8768}" destId="{88FC0F42-E778-4DF0-BC36-BD6992D940C2}" srcOrd="3" destOrd="0" presId="urn:microsoft.com/office/officeart/2016/7/layout/VerticalHollowActionList"/>
    <dgm:cxn modelId="{348F3C5C-F4F0-4B31-BE5A-67E539FE0729}" type="presParOf" srcId="{99CD7357-5B9A-4F82-9008-800026BA8768}" destId="{1DDA9C6B-E561-4F05-9B00-01202D63FB4C}" srcOrd="4" destOrd="0" presId="urn:microsoft.com/office/officeart/2016/7/layout/VerticalHollowActionList"/>
    <dgm:cxn modelId="{8E345E54-F775-47A4-8CEF-F455F5F81D75}" type="presParOf" srcId="{1DDA9C6B-E561-4F05-9B00-01202D63FB4C}" destId="{22947AD3-44E9-40E5-88D0-F51A052A7779}" srcOrd="0" destOrd="0" presId="urn:microsoft.com/office/officeart/2016/7/layout/VerticalHollowActionList"/>
    <dgm:cxn modelId="{768C9C36-5758-4BB3-B3B7-6DB7FBB91426}" type="presParOf" srcId="{1DDA9C6B-E561-4F05-9B00-01202D63FB4C}" destId="{2E2B3EB1-5F41-4E45-9BAD-20B810380E10}" srcOrd="1" destOrd="0" presId="urn:microsoft.com/office/officeart/2016/7/layout/VerticalHollowActionList"/>
    <dgm:cxn modelId="{76437892-9E78-4FE1-93D7-C76BCF42C98D}" type="presParOf" srcId="{99CD7357-5B9A-4F82-9008-800026BA8768}" destId="{C5CE8568-8A45-4172-886C-CA01252A9421}" srcOrd="5" destOrd="0" presId="urn:microsoft.com/office/officeart/2016/7/layout/VerticalHollowActionList"/>
    <dgm:cxn modelId="{9BEBD2E7-E4C6-45A1-AAC5-F2C85373EFA2}" type="presParOf" srcId="{99CD7357-5B9A-4F82-9008-800026BA8768}" destId="{5BB6DE95-1091-4ED7-90CA-578D61248AF8}" srcOrd="6" destOrd="0" presId="urn:microsoft.com/office/officeart/2016/7/layout/VerticalHollowActionList"/>
    <dgm:cxn modelId="{F0FAFE4C-397E-4B8B-93DE-E71398385F91}" type="presParOf" srcId="{5BB6DE95-1091-4ED7-90CA-578D61248AF8}" destId="{D34CE64F-3192-49EB-B6DB-F6B1267F6CAF}" srcOrd="0" destOrd="0" presId="urn:microsoft.com/office/officeart/2016/7/layout/VerticalHollowActionList"/>
    <dgm:cxn modelId="{100C144A-8001-48D4-A737-F466FC3560F3}" type="presParOf" srcId="{5BB6DE95-1091-4ED7-90CA-578D61248AF8}" destId="{4497B94A-33C9-4C89-AC3D-7353817626C5}" srcOrd="1" destOrd="0" presId="urn:microsoft.com/office/officeart/2016/7/layout/VerticalHollowActionList"/>
    <dgm:cxn modelId="{43E844BB-8342-475C-8BF3-3628E84A0895}" type="presParOf" srcId="{99CD7357-5B9A-4F82-9008-800026BA8768}" destId="{11E4A41F-1C79-4283-BB3D-C9A43B122567}" srcOrd="7" destOrd="0" presId="urn:microsoft.com/office/officeart/2016/7/layout/VerticalHollowActionList"/>
    <dgm:cxn modelId="{1A4E448C-D06E-4D57-B928-7D1B3CA8A539}" type="presParOf" srcId="{99CD7357-5B9A-4F82-9008-800026BA8768}" destId="{CE9C1922-5700-40B2-AB43-AF113EAC4769}" srcOrd="8" destOrd="0" presId="urn:microsoft.com/office/officeart/2016/7/layout/VerticalHollowActionList"/>
    <dgm:cxn modelId="{A31B0E56-CC2D-417B-A1CF-268F1247D174}" type="presParOf" srcId="{CE9C1922-5700-40B2-AB43-AF113EAC4769}" destId="{5E98E19E-4B45-4AEF-835C-B42CD366327E}" srcOrd="0" destOrd="0" presId="urn:microsoft.com/office/officeart/2016/7/layout/VerticalHollowActionList"/>
    <dgm:cxn modelId="{DBC6B570-16E7-4EF1-BC4D-F23AABF3330E}" type="presParOf" srcId="{CE9C1922-5700-40B2-AB43-AF113EAC4769}" destId="{8E1F8628-56B0-4F49-85C7-FA74180D7F5E}" srcOrd="1" destOrd="0" presId="urn:microsoft.com/office/officeart/2016/7/layout/VerticalHollow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2DDA276D-3A38-49F7-A3B9-39DECAFB269F}"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67D0E9A5-D98F-4725-9E7E-BCD14EA92F55}">
      <dgm:prSet/>
      <dgm:spPr/>
      <dgm:t>
        <a:bodyPr/>
        <a:lstStyle/>
        <a:p>
          <a:r>
            <a:rPr lang="en-US" b="0" i="0" baseline="0"/>
            <a:t>Annual income includes “</a:t>
          </a:r>
          <a:r>
            <a:rPr lang="en-US" b="1" i="0" baseline="0"/>
            <a:t>all amounts received</a:t>
          </a:r>
          <a:r>
            <a:rPr lang="en-US" b="0" i="0" baseline="0"/>
            <a:t>,” </a:t>
          </a:r>
          <a:r>
            <a:rPr lang="en-US" b="0" i="1" u="sng" baseline="0"/>
            <a:t>not</a:t>
          </a:r>
          <a:r>
            <a:rPr lang="en-US" b="0" i="0" baseline="0"/>
            <a:t> the amount that a family </a:t>
          </a:r>
          <a:r>
            <a:rPr lang="en-US" b="1" i="0" baseline="0"/>
            <a:t>may be </a:t>
          </a:r>
          <a:r>
            <a:rPr lang="en-US" b="0" i="0" baseline="0"/>
            <a:t>legally entitled to receive but which they do not receive. </a:t>
          </a:r>
          <a:endParaRPr lang="en-US"/>
        </a:p>
      </dgm:t>
    </dgm:pt>
    <dgm:pt modelId="{4E53764E-1F13-4D45-AFD4-B68F1F096933}" type="parTrans" cxnId="{3725BC7F-A70E-4CA3-A865-7C6569496F73}">
      <dgm:prSet/>
      <dgm:spPr/>
      <dgm:t>
        <a:bodyPr/>
        <a:lstStyle/>
        <a:p>
          <a:endParaRPr lang="en-US"/>
        </a:p>
      </dgm:t>
    </dgm:pt>
    <dgm:pt modelId="{1B8A79BD-1351-40C4-83CB-BC9898113168}" type="sibTrans" cxnId="{3725BC7F-A70E-4CA3-A865-7C6569496F73}">
      <dgm:prSet/>
      <dgm:spPr/>
      <dgm:t>
        <a:bodyPr/>
        <a:lstStyle/>
        <a:p>
          <a:endParaRPr lang="en-US"/>
        </a:p>
      </dgm:t>
    </dgm:pt>
    <dgm:pt modelId="{983EF7E4-792F-451B-98C7-A7BBFF7990BE}">
      <dgm:prSet/>
      <dgm:spPr/>
      <dgm:t>
        <a:bodyPr/>
        <a:lstStyle/>
        <a:p>
          <a:r>
            <a:rPr lang="en-US" b="0" i="0" baseline="0"/>
            <a:t>For example, a family’s child-support or alimony income must be based on payments received, not the amounts to which the family is entitled by court or agency orders. </a:t>
          </a:r>
          <a:endParaRPr lang="en-US"/>
        </a:p>
      </dgm:t>
    </dgm:pt>
    <dgm:pt modelId="{FBE32C98-9A9C-4C81-847B-353B69F58D79}" type="parTrans" cxnId="{EB3F068E-04EB-4B6C-8A2B-F0DECD9E81AC}">
      <dgm:prSet/>
      <dgm:spPr/>
      <dgm:t>
        <a:bodyPr/>
        <a:lstStyle/>
        <a:p>
          <a:endParaRPr lang="en-US"/>
        </a:p>
      </dgm:t>
    </dgm:pt>
    <dgm:pt modelId="{426BC05B-C79E-4668-BF3B-5C28AD85FFD2}" type="sibTrans" cxnId="{EB3F068E-04EB-4B6C-8A2B-F0DECD9E81AC}">
      <dgm:prSet/>
      <dgm:spPr/>
      <dgm:t>
        <a:bodyPr/>
        <a:lstStyle/>
        <a:p>
          <a:endParaRPr lang="en-US"/>
        </a:p>
      </dgm:t>
    </dgm:pt>
    <dgm:pt modelId="{4D61D4FE-968E-49C6-B7DD-8C06A5250D1B}" type="pres">
      <dgm:prSet presAssocID="{2DDA276D-3A38-49F7-A3B9-39DECAFB269F}" presName="root" presStyleCnt="0">
        <dgm:presLayoutVars>
          <dgm:dir/>
          <dgm:resizeHandles val="exact"/>
        </dgm:presLayoutVars>
      </dgm:prSet>
      <dgm:spPr/>
    </dgm:pt>
    <dgm:pt modelId="{B63AC9BC-BF2C-4067-BC27-8F40900BAF45}" type="pres">
      <dgm:prSet presAssocID="{67D0E9A5-D98F-4725-9E7E-BCD14EA92F55}" presName="compNode" presStyleCnt="0"/>
      <dgm:spPr/>
    </dgm:pt>
    <dgm:pt modelId="{C82B443D-9821-45C8-AE5D-059CE0384ABD}" type="pres">
      <dgm:prSet presAssocID="{67D0E9A5-D98F-4725-9E7E-BCD14EA92F55}" presName="bgRect" presStyleLbl="bgShp" presStyleIdx="0" presStyleCnt="2"/>
      <dgm:spPr/>
    </dgm:pt>
    <dgm:pt modelId="{B47A38C6-EE2C-478D-B30E-562F55ABD94D}" type="pres">
      <dgm:prSet presAssocID="{67D0E9A5-D98F-4725-9E7E-BCD14EA92F55}"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llar"/>
        </a:ext>
      </dgm:extLst>
    </dgm:pt>
    <dgm:pt modelId="{CA49B857-718B-4C5A-AF21-9B0ADBB7A55E}" type="pres">
      <dgm:prSet presAssocID="{67D0E9A5-D98F-4725-9E7E-BCD14EA92F55}" presName="spaceRect" presStyleCnt="0"/>
      <dgm:spPr/>
    </dgm:pt>
    <dgm:pt modelId="{49AD4FBE-E58B-4E08-A695-1DFF5D19C271}" type="pres">
      <dgm:prSet presAssocID="{67D0E9A5-D98F-4725-9E7E-BCD14EA92F55}" presName="parTx" presStyleLbl="revTx" presStyleIdx="0" presStyleCnt="2">
        <dgm:presLayoutVars>
          <dgm:chMax val="0"/>
          <dgm:chPref val="0"/>
        </dgm:presLayoutVars>
      </dgm:prSet>
      <dgm:spPr/>
    </dgm:pt>
    <dgm:pt modelId="{4FB92230-CFAA-41EC-AF10-6C96C85E9B7E}" type="pres">
      <dgm:prSet presAssocID="{1B8A79BD-1351-40C4-83CB-BC9898113168}" presName="sibTrans" presStyleCnt="0"/>
      <dgm:spPr/>
    </dgm:pt>
    <dgm:pt modelId="{7BE3D96D-97A6-4FD5-A9DE-8254517F942D}" type="pres">
      <dgm:prSet presAssocID="{983EF7E4-792F-451B-98C7-A7BBFF7990BE}" presName="compNode" presStyleCnt="0"/>
      <dgm:spPr/>
    </dgm:pt>
    <dgm:pt modelId="{3E39D498-2465-4C4D-9427-1A5C948B13FD}" type="pres">
      <dgm:prSet presAssocID="{983EF7E4-792F-451B-98C7-A7BBFF7990BE}" presName="bgRect" presStyleLbl="bgShp" presStyleIdx="1" presStyleCnt="2"/>
      <dgm:spPr/>
    </dgm:pt>
    <dgm:pt modelId="{55260173-43F5-4709-92EA-AF753A9AF39E}" type="pres">
      <dgm:prSet presAssocID="{983EF7E4-792F-451B-98C7-A7BBFF7990BE}"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Yuan"/>
        </a:ext>
      </dgm:extLst>
    </dgm:pt>
    <dgm:pt modelId="{8E6945BD-5FA9-4CD7-BAE6-2B71E009775F}" type="pres">
      <dgm:prSet presAssocID="{983EF7E4-792F-451B-98C7-A7BBFF7990BE}" presName="spaceRect" presStyleCnt="0"/>
      <dgm:spPr/>
    </dgm:pt>
    <dgm:pt modelId="{F987C757-A8BD-4A62-A19C-42355CF796F1}" type="pres">
      <dgm:prSet presAssocID="{983EF7E4-792F-451B-98C7-A7BBFF7990BE}" presName="parTx" presStyleLbl="revTx" presStyleIdx="1" presStyleCnt="2">
        <dgm:presLayoutVars>
          <dgm:chMax val="0"/>
          <dgm:chPref val="0"/>
        </dgm:presLayoutVars>
      </dgm:prSet>
      <dgm:spPr/>
    </dgm:pt>
  </dgm:ptLst>
  <dgm:cxnLst>
    <dgm:cxn modelId="{695E3437-0432-45DD-A3DD-525009F5B587}" type="presOf" srcId="{67D0E9A5-D98F-4725-9E7E-BCD14EA92F55}" destId="{49AD4FBE-E58B-4E08-A695-1DFF5D19C271}" srcOrd="0" destOrd="0" presId="urn:microsoft.com/office/officeart/2018/2/layout/IconVerticalSolidList"/>
    <dgm:cxn modelId="{3725BC7F-A70E-4CA3-A865-7C6569496F73}" srcId="{2DDA276D-3A38-49F7-A3B9-39DECAFB269F}" destId="{67D0E9A5-D98F-4725-9E7E-BCD14EA92F55}" srcOrd="0" destOrd="0" parTransId="{4E53764E-1F13-4D45-AFD4-B68F1F096933}" sibTransId="{1B8A79BD-1351-40C4-83CB-BC9898113168}"/>
    <dgm:cxn modelId="{EB3F068E-04EB-4B6C-8A2B-F0DECD9E81AC}" srcId="{2DDA276D-3A38-49F7-A3B9-39DECAFB269F}" destId="{983EF7E4-792F-451B-98C7-A7BBFF7990BE}" srcOrd="1" destOrd="0" parTransId="{FBE32C98-9A9C-4C81-847B-353B69F58D79}" sibTransId="{426BC05B-C79E-4668-BF3B-5C28AD85FFD2}"/>
    <dgm:cxn modelId="{73C44DAE-E115-4942-A740-C748FFE2D92D}" type="presOf" srcId="{2DDA276D-3A38-49F7-A3B9-39DECAFB269F}" destId="{4D61D4FE-968E-49C6-B7DD-8C06A5250D1B}" srcOrd="0" destOrd="0" presId="urn:microsoft.com/office/officeart/2018/2/layout/IconVerticalSolidList"/>
    <dgm:cxn modelId="{A0EA8BFD-AC6A-498C-8BE4-0E51D2D05265}" type="presOf" srcId="{983EF7E4-792F-451B-98C7-A7BBFF7990BE}" destId="{F987C757-A8BD-4A62-A19C-42355CF796F1}" srcOrd="0" destOrd="0" presId="urn:microsoft.com/office/officeart/2018/2/layout/IconVerticalSolidList"/>
    <dgm:cxn modelId="{23AFBB99-C2FB-471B-A25B-FBD1D6420EAF}" type="presParOf" srcId="{4D61D4FE-968E-49C6-B7DD-8C06A5250D1B}" destId="{B63AC9BC-BF2C-4067-BC27-8F40900BAF45}" srcOrd="0" destOrd="0" presId="urn:microsoft.com/office/officeart/2018/2/layout/IconVerticalSolidList"/>
    <dgm:cxn modelId="{DF68CFB6-DEAD-479D-B46C-1BF1EFADD5FF}" type="presParOf" srcId="{B63AC9BC-BF2C-4067-BC27-8F40900BAF45}" destId="{C82B443D-9821-45C8-AE5D-059CE0384ABD}" srcOrd="0" destOrd="0" presId="urn:microsoft.com/office/officeart/2018/2/layout/IconVerticalSolidList"/>
    <dgm:cxn modelId="{442D3B99-9431-46C9-B6D2-38690ECE0A49}" type="presParOf" srcId="{B63AC9BC-BF2C-4067-BC27-8F40900BAF45}" destId="{B47A38C6-EE2C-478D-B30E-562F55ABD94D}" srcOrd="1" destOrd="0" presId="urn:microsoft.com/office/officeart/2018/2/layout/IconVerticalSolidList"/>
    <dgm:cxn modelId="{3713D8A9-E361-4C40-9193-11839F7BFEE3}" type="presParOf" srcId="{B63AC9BC-BF2C-4067-BC27-8F40900BAF45}" destId="{CA49B857-718B-4C5A-AF21-9B0ADBB7A55E}" srcOrd="2" destOrd="0" presId="urn:microsoft.com/office/officeart/2018/2/layout/IconVerticalSolidList"/>
    <dgm:cxn modelId="{E4BEAD11-3367-47F6-B45A-2BBFA0B0F873}" type="presParOf" srcId="{B63AC9BC-BF2C-4067-BC27-8F40900BAF45}" destId="{49AD4FBE-E58B-4E08-A695-1DFF5D19C271}" srcOrd="3" destOrd="0" presId="urn:microsoft.com/office/officeart/2018/2/layout/IconVerticalSolidList"/>
    <dgm:cxn modelId="{63DB4361-CDF4-4AE7-8C87-48C3AACA7A1F}" type="presParOf" srcId="{4D61D4FE-968E-49C6-B7DD-8C06A5250D1B}" destId="{4FB92230-CFAA-41EC-AF10-6C96C85E9B7E}" srcOrd="1" destOrd="0" presId="urn:microsoft.com/office/officeart/2018/2/layout/IconVerticalSolidList"/>
    <dgm:cxn modelId="{5FEF8432-DB36-4C63-BFD3-463823B66ED7}" type="presParOf" srcId="{4D61D4FE-968E-49C6-B7DD-8C06A5250D1B}" destId="{7BE3D96D-97A6-4FD5-A9DE-8254517F942D}" srcOrd="2" destOrd="0" presId="urn:microsoft.com/office/officeart/2018/2/layout/IconVerticalSolidList"/>
    <dgm:cxn modelId="{D78208A9-3627-457D-A6EB-F22C36410585}" type="presParOf" srcId="{7BE3D96D-97A6-4FD5-A9DE-8254517F942D}" destId="{3E39D498-2465-4C4D-9427-1A5C948B13FD}" srcOrd="0" destOrd="0" presId="urn:microsoft.com/office/officeart/2018/2/layout/IconVerticalSolidList"/>
    <dgm:cxn modelId="{46AFC6C3-7671-4FB3-8F63-C9311547CF6C}" type="presParOf" srcId="{7BE3D96D-97A6-4FD5-A9DE-8254517F942D}" destId="{55260173-43F5-4709-92EA-AF753A9AF39E}" srcOrd="1" destOrd="0" presId="urn:microsoft.com/office/officeart/2018/2/layout/IconVerticalSolidList"/>
    <dgm:cxn modelId="{D2375375-E2D8-4892-A28C-14435424B6B1}" type="presParOf" srcId="{7BE3D96D-97A6-4FD5-A9DE-8254517F942D}" destId="{8E6945BD-5FA9-4CD7-BAE6-2B71E009775F}" srcOrd="2" destOrd="0" presId="urn:microsoft.com/office/officeart/2018/2/layout/IconVerticalSolidList"/>
    <dgm:cxn modelId="{D77A5780-ABB4-4AE6-8C99-171E7886B488}" type="presParOf" srcId="{7BE3D96D-97A6-4FD5-A9DE-8254517F942D}" destId="{F987C757-A8BD-4A62-A19C-42355CF796F1}"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2BD7EB0F-12D8-440F-8891-BB89B8186C08}"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CF681006-2674-4BDC-BA64-1E56559DAFAC}">
      <dgm:prSet/>
      <dgm:spPr/>
      <dgm:t>
        <a:bodyPr/>
        <a:lstStyle/>
        <a:p>
          <a:r>
            <a:rPr lang="en-US" b="0" i="0" baseline="0"/>
            <a:t>Owners may determine net family assets based on a self-certification by the family that the family’s total assets are equal to or less than $50,000, adjusted annually for inflation, without taking additional steps to verify the accuracy of the declaration at admission and/or reexamination. </a:t>
          </a:r>
          <a:endParaRPr lang="en-US"/>
        </a:p>
      </dgm:t>
    </dgm:pt>
    <dgm:pt modelId="{329B4BFF-2104-4D0F-904C-C29B48C7BA04}" type="parTrans" cxnId="{3E5F1F20-307A-4CF3-B005-2C8EB792FF17}">
      <dgm:prSet/>
      <dgm:spPr/>
      <dgm:t>
        <a:bodyPr/>
        <a:lstStyle/>
        <a:p>
          <a:endParaRPr lang="en-US"/>
        </a:p>
      </dgm:t>
    </dgm:pt>
    <dgm:pt modelId="{86053B98-5283-45C5-9581-D237A0E329E0}" type="sibTrans" cxnId="{3E5F1F20-307A-4CF3-B005-2C8EB792FF17}">
      <dgm:prSet/>
      <dgm:spPr/>
      <dgm:t>
        <a:bodyPr/>
        <a:lstStyle/>
        <a:p>
          <a:endParaRPr lang="en-US"/>
        </a:p>
      </dgm:t>
    </dgm:pt>
    <dgm:pt modelId="{BEF518B2-2B81-4FD0-BEDF-C5B933D1F4D0}">
      <dgm:prSet/>
      <dgm:spPr/>
      <dgm:t>
        <a:bodyPr/>
        <a:lstStyle/>
        <a:p>
          <a:r>
            <a:rPr lang="en-US" b="0" i="0" baseline="0"/>
            <a:t>Owners are not required to obtain third-party verification of assets if they accept the family’s self-certification of net family assets. </a:t>
          </a:r>
          <a:endParaRPr lang="en-US"/>
        </a:p>
      </dgm:t>
    </dgm:pt>
    <dgm:pt modelId="{06CE5566-A8C0-4B38-9333-BDD9FFF011A4}" type="sibTrans" cxnId="{DB1A34FF-BA64-4234-A76E-3E7394BDABE2}">
      <dgm:prSet/>
      <dgm:spPr/>
      <dgm:t>
        <a:bodyPr/>
        <a:lstStyle/>
        <a:p>
          <a:endParaRPr lang="en-US"/>
        </a:p>
      </dgm:t>
    </dgm:pt>
    <dgm:pt modelId="{C2C8801B-74DA-4122-AB0B-9B8D6F2566BE}" type="parTrans" cxnId="{DB1A34FF-BA64-4234-A76E-3E7394BDABE2}">
      <dgm:prSet/>
      <dgm:spPr/>
      <dgm:t>
        <a:bodyPr/>
        <a:lstStyle/>
        <a:p>
          <a:endParaRPr lang="en-US"/>
        </a:p>
      </dgm:t>
    </dgm:pt>
    <dgm:pt modelId="{ACB848A5-6F83-481C-8EAA-369739BB400E}" type="pres">
      <dgm:prSet presAssocID="{2BD7EB0F-12D8-440F-8891-BB89B8186C08}" presName="linear" presStyleCnt="0">
        <dgm:presLayoutVars>
          <dgm:animLvl val="lvl"/>
          <dgm:resizeHandles val="exact"/>
        </dgm:presLayoutVars>
      </dgm:prSet>
      <dgm:spPr/>
    </dgm:pt>
    <dgm:pt modelId="{83CC22F6-6A33-4BBF-9C4C-2E9FB110C012}" type="pres">
      <dgm:prSet presAssocID="{CF681006-2674-4BDC-BA64-1E56559DAFAC}" presName="parentText" presStyleLbl="node1" presStyleIdx="0" presStyleCnt="2">
        <dgm:presLayoutVars>
          <dgm:chMax val="0"/>
          <dgm:bulletEnabled val="1"/>
        </dgm:presLayoutVars>
      </dgm:prSet>
      <dgm:spPr/>
    </dgm:pt>
    <dgm:pt modelId="{75CA2730-874E-440D-889A-618740CC83E2}" type="pres">
      <dgm:prSet presAssocID="{86053B98-5283-45C5-9581-D237A0E329E0}" presName="spacer" presStyleCnt="0"/>
      <dgm:spPr/>
    </dgm:pt>
    <dgm:pt modelId="{F5A81224-DA3A-4F51-9B03-DA184BCEF133}" type="pres">
      <dgm:prSet presAssocID="{BEF518B2-2B81-4FD0-BEDF-C5B933D1F4D0}" presName="parentText" presStyleLbl="node1" presStyleIdx="1" presStyleCnt="2">
        <dgm:presLayoutVars>
          <dgm:chMax val="0"/>
          <dgm:bulletEnabled val="1"/>
        </dgm:presLayoutVars>
      </dgm:prSet>
      <dgm:spPr/>
    </dgm:pt>
  </dgm:ptLst>
  <dgm:cxnLst>
    <dgm:cxn modelId="{3E5F1F20-307A-4CF3-B005-2C8EB792FF17}" srcId="{2BD7EB0F-12D8-440F-8891-BB89B8186C08}" destId="{CF681006-2674-4BDC-BA64-1E56559DAFAC}" srcOrd="0" destOrd="0" parTransId="{329B4BFF-2104-4D0F-904C-C29B48C7BA04}" sibTransId="{86053B98-5283-45C5-9581-D237A0E329E0}"/>
    <dgm:cxn modelId="{0B9F557A-6996-4FF5-AC2A-DAD6E501C048}" type="presOf" srcId="{BEF518B2-2B81-4FD0-BEDF-C5B933D1F4D0}" destId="{F5A81224-DA3A-4F51-9B03-DA184BCEF133}" srcOrd="0" destOrd="0" presId="urn:microsoft.com/office/officeart/2005/8/layout/vList2"/>
    <dgm:cxn modelId="{3B2014D5-2C8B-4910-9FB1-1BDB8600005D}" type="presOf" srcId="{CF681006-2674-4BDC-BA64-1E56559DAFAC}" destId="{83CC22F6-6A33-4BBF-9C4C-2E9FB110C012}" srcOrd="0" destOrd="0" presId="urn:microsoft.com/office/officeart/2005/8/layout/vList2"/>
    <dgm:cxn modelId="{CBC087DA-075E-4F25-8643-1B6DB68D3308}" type="presOf" srcId="{2BD7EB0F-12D8-440F-8891-BB89B8186C08}" destId="{ACB848A5-6F83-481C-8EAA-369739BB400E}" srcOrd="0" destOrd="0" presId="urn:microsoft.com/office/officeart/2005/8/layout/vList2"/>
    <dgm:cxn modelId="{DB1A34FF-BA64-4234-A76E-3E7394BDABE2}" srcId="{2BD7EB0F-12D8-440F-8891-BB89B8186C08}" destId="{BEF518B2-2B81-4FD0-BEDF-C5B933D1F4D0}" srcOrd="1" destOrd="0" parTransId="{C2C8801B-74DA-4122-AB0B-9B8D6F2566BE}" sibTransId="{06CE5566-A8C0-4B38-9333-BDD9FFF011A4}"/>
    <dgm:cxn modelId="{4D3513B5-1D91-4C8A-8E8D-7E00895EC87F}" type="presParOf" srcId="{ACB848A5-6F83-481C-8EAA-369739BB400E}" destId="{83CC22F6-6A33-4BBF-9C4C-2E9FB110C012}" srcOrd="0" destOrd="0" presId="urn:microsoft.com/office/officeart/2005/8/layout/vList2"/>
    <dgm:cxn modelId="{6F9CFA35-0F70-40D2-B4BC-E8B3A8B4D669}" type="presParOf" srcId="{ACB848A5-6F83-481C-8EAA-369739BB400E}" destId="{75CA2730-874E-440D-889A-618740CC83E2}" srcOrd="1" destOrd="0" presId="urn:microsoft.com/office/officeart/2005/8/layout/vList2"/>
    <dgm:cxn modelId="{F9732890-CD6E-4CC2-BFE3-EBA416C26C23}" type="presParOf" srcId="{ACB848A5-6F83-481C-8EAA-369739BB400E}" destId="{F5A81224-DA3A-4F51-9B03-DA184BCEF133}"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EEB0B74-E98E-4D6B-984A-4F85E58F9A3C}"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79367258-2C36-45ED-8EFB-D3BBE74D25C0}">
      <dgm:prSet/>
      <dgm:spPr/>
      <dgm:t>
        <a:bodyPr/>
        <a:lstStyle/>
        <a:p>
          <a:r>
            <a:rPr lang="en-US" b="1" i="0" baseline="0"/>
            <a:t>Scenario A: Non-recurring earned income excluded from annual income: </a:t>
          </a:r>
          <a:endParaRPr lang="en-US"/>
        </a:p>
      </dgm:t>
    </dgm:pt>
    <dgm:pt modelId="{44836432-3661-4783-9DF0-524EEAB72B7E}" type="parTrans" cxnId="{9D60D2DB-BD56-4826-A0BD-CFAE17110A33}">
      <dgm:prSet/>
      <dgm:spPr/>
      <dgm:t>
        <a:bodyPr/>
        <a:lstStyle/>
        <a:p>
          <a:endParaRPr lang="en-US"/>
        </a:p>
      </dgm:t>
    </dgm:pt>
    <dgm:pt modelId="{099C1BC0-AB5F-4503-A776-661554333F34}" type="sibTrans" cxnId="{9D60D2DB-BD56-4826-A0BD-CFAE17110A33}">
      <dgm:prSet/>
      <dgm:spPr/>
      <dgm:t>
        <a:bodyPr/>
        <a:lstStyle/>
        <a:p>
          <a:endParaRPr lang="en-US"/>
        </a:p>
      </dgm:t>
    </dgm:pt>
    <dgm:pt modelId="{CA9B79BB-E1BF-43DA-A356-8AB6238858DC}">
      <dgm:prSet/>
      <dgm:spPr/>
      <dgm:t>
        <a:bodyPr/>
        <a:lstStyle/>
        <a:p>
          <a:r>
            <a:rPr lang="en-US" b="0" i="0" baseline="0"/>
            <a:t>Justin Clark worked for four months over the past year for a company that has since gone out of business. </a:t>
          </a:r>
          <a:endParaRPr lang="en-US"/>
        </a:p>
      </dgm:t>
    </dgm:pt>
    <dgm:pt modelId="{BCEB6B2B-8C47-44B0-9F3B-70F42803CA62}" type="parTrans" cxnId="{63589A70-B881-46A7-8170-45C50BF0808E}">
      <dgm:prSet/>
      <dgm:spPr/>
      <dgm:t>
        <a:bodyPr/>
        <a:lstStyle/>
        <a:p>
          <a:endParaRPr lang="en-US"/>
        </a:p>
      </dgm:t>
    </dgm:pt>
    <dgm:pt modelId="{F8F0EEA1-30BD-4129-8F3C-1978CD36A698}" type="sibTrans" cxnId="{63589A70-B881-46A7-8170-45C50BF0808E}">
      <dgm:prSet/>
      <dgm:spPr/>
      <dgm:t>
        <a:bodyPr/>
        <a:lstStyle/>
        <a:p>
          <a:endParaRPr lang="en-US"/>
        </a:p>
      </dgm:t>
    </dgm:pt>
    <dgm:pt modelId="{DDE9BED6-F660-4AF7-BECE-ED73C2572EC0}">
      <dgm:prSet/>
      <dgm:spPr/>
      <dgm:t>
        <a:bodyPr/>
        <a:lstStyle/>
        <a:p>
          <a:r>
            <a:rPr lang="en-US" b="0" i="0" baseline="0"/>
            <a:t>During the Clark family’s reexamination interview, the Owner asks Justin whether he expects to work for the company again in the coming year. </a:t>
          </a:r>
          <a:endParaRPr lang="en-US"/>
        </a:p>
      </dgm:t>
    </dgm:pt>
    <dgm:pt modelId="{5104DF74-B9DA-4BA2-B067-13E6DA940DB3}" type="parTrans" cxnId="{3E58055A-EA04-4EB0-B086-8B4B639CECC0}">
      <dgm:prSet/>
      <dgm:spPr/>
      <dgm:t>
        <a:bodyPr/>
        <a:lstStyle/>
        <a:p>
          <a:endParaRPr lang="en-US"/>
        </a:p>
      </dgm:t>
    </dgm:pt>
    <dgm:pt modelId="{147B9D03-C4B2-4D5B-A2E2-3D86891FED93}" type="sibTrans" cxnId="{3E58055A-EA04-4EB0-B086-8B4B639CECC0}">
      <dgm:prSet/>
      <dgm:spPr/>
      <dgm:t>
        <a:bodyPr/>
        <a:lstStyle/>
        <a:p>
          <a:endParaRPr lang="en-US"/>
        </a:p>
      </dgm:t>
    </dgm:pt>
    <dgm:pt modelId="{28ABDEEE-8F62-446B-9EC7-7A3106B486D5}">
      <dgm:prSet/>
      <dgm:spPr/>
      <dgm:t>
        <a:bodyPr/>
        <a:lstStyle/>
        <a:p>
          <a:r>
            <a:rPr lang="en-US" b="0" i="0" baseline="0"/>
            <a:t>Justin provides proof that the company went out of business. </a:t>
          </a:r>
          <a:endParaRPr lang="en-US"/>
        </a:p>
      </dgm:t>
    </dgm:pt>
    <dgm:pt modelId="{F84AA854-AEE8-47AB-88E3-52E15A27B349}" type="parTrans" cxnId="{E30F9FEF-5552-436C-A1A7-BF9347CDA91A}">
      <dgm:prSet/>
      <dgm:spPr/>
      <dgm:t>
        <a:bodyPr/>
        <a:lstStyle/>
        <a:p>
          <a:endParaRPr lang="en-US"/>
        </a:p>
      </dgm:t>
    </dgm:pt>
    <dgm:pt modelId="{AEF993D7-F46B-42D3-8640-AA1594B968F7}" type="sibTrans" cxnId="{E30F9FEF-5552-436C-A1A7-BF9347CDA91A}">
      <dgm:prSet/>
      <dgm:spPr/>
      <dgm:t>
        <a:bodyPr/>
        <a:lstStyle/>
        <a:p>
          <a:endParaRPr lang="en-US"/>
        </a:p>
      </dgm:t>
    </dgm:pt>
    <dgm:pt modelId="{3874F72A-6BB5-4220-A244-D7A14933A69E}">
      <dgm:prSet/>
      <dgm:spPr/>
      <dgm:t>
        <a:bodyPr/>
        <a:lstStyle/>
        <a:p>
          <a:r>
            <a:rPr lang="en-US" b="0" i="0" baseline="0"/>
            <a:t>The Owner must exclude Justin’s earned income received from the company that went out of business from the family’s annual income. 	</a:t>
          </a:r>
          <a:endParaRPr lang="en-US"/>
        </a:p>
      </dgm:t>
    </dgm:pt>
    <dgm:pt modelId="{B4AC14E0-2D05-428F-B93A-FB4D0208B7D9}" type="parTrans" cxnId="{878B7E40-A747-4ECF-98B4-7643D73062BD}">
      <dgm:prSet/>
      <dgm:spPr/>
      <dgm:t>
        <a:bodyPr/>
        <a:lstStyle/>
        <a:p>
          <a:endParaRPr lang="en-US"/>
        </a:p>
      </dgm:t>
    </dgm:pt>
    <dgm:pt modelId="{7B9A7892-07BB-466F-A45B-374DE0E7D19B}" type="sibTrans" cxnId="{878B7E40-A747-4ECF-98B4-7643D73062BD}">
      <dgm:prSet/>
      <dgm:spPr/>
      <dgm:t>
        <a:bodyPr/>
        <a:lstStyle/>
        <a:p>
          <a:endParaRPr lang="en-US"/>
        </a:p>
      </dgm:t>
    </dgm:pt>
    <dgm:pt modelId="{F5C8916B-F289-4CD9-8C2B-027919ADA1B2}" type="pres">
      <dgm:prSet presAssocID="{DEEB0B74-E98E-4D6B-984A-4F85E58F9A3C}" presName="vert0" presStyleCnt="0">
        <dgm:presLayoutVars>
          <dgm:dir/>
          <dgm:animOne val="branch"/>
          <dgm:animLvl val="lvl"/>
        </dgm:presLayoutVars>
      </dgm:prSet>
      <dgm:spPr/>
    </dgm:pt>
    <dgm:pt modelId="{A20CB83B-E67F-48AC-8690-0BC44638A94C}" type="pres">
      <dgm:prSet presAssocID="{79367258-2C36-45ED-8EFB-D3BBE74D25C0}" presName="thickLine" presStyleLbl="alignNode1" presStyleIdx="0" presStyleCnt="5"/>
      <dgm:spPr/>
    </dgm:pt>
    <dgm:pt modelId="{0D3115AE-1D5F-4437-9910-E3555994A359}" type="pres">
      <dgm:prSet presAssocID="{79367258-2C36-45ED-8EFB-D3BBE74D25C0}" presName="horz1" presStyleCnt="0"/>
      <dgm:spPr/>
    </dgm:pt>
    <dgm:pt modelId="{820B9FA3-AB32-4734-BCA4-EA999E8EC1B4}" type="pres">
      <dgm:prSet presAssocID="{79367258-2C36-45ED-8EFB-D3BBE74D25C0}" presName="tx1" presStyleLbl="revTx" presStyleIdx="0" presStyleCnt="5"/>
      <dgm:spPr/>
    </dgm:pt>
    <dgm:pt modelId="{E55DE441-4AF3-484F-B2CB-C90F46F26013}" type="pres">
      <dgm:prSet presAssocID="{79367258-2C36-45ED-8EFB-D3BBE74D25C0}" presName="vert1" presStyleCnt="0"/>
      <dgm:spPr/>
    </dgm:pt>
    <dgm:pt modelId="{CDC9B0E8-B0B0-46AB-8E8B-44DDDBAF8E93}" type="pres">
      <dgm:prSet presAssocID="{CA9B79BB-E1BF-43DA-A356-8AB6238858DC}" presName="thickLine" presStyleLbl="alignNode1" presStyleIdx="1" presStyleCnt="5"/>
      <dgm:spPr/>
    </dgm:pt>
    <dgm:pt modelId="{FCE3271E-2C46-45E1-8CB7-72220925D676}" type="pres">
      <dgm:prSet presAssocID="{CA9B79BB-E1BF-43DA-A356-8AB6238858DC}" presName="horz1" presStyleCnt="0"/>
      <dgm:spPr/>
    </dgm:pt>
    <dgm:pt modelId="{A243BBC7-A3F6-4F38-B950-0CE059C83B0A}" type="pres">
      <dgm:prSet presAssocID="{CA9B79BB-E1BF-43DA-A356-8AB6238858DC}" presName="tx1" presStyleLbl="revTx" presStyleIdx="1" presStyleCnt="5"/>
      <dgm:spPr/>
    </dgm:pt>
    <dgm:pt modelId="{606D6D1B-F848-4B1D-89A5-DE25B934250D}" type="pres">
      <dgm:prSet presAssocID="{CA9B79BB-E1BF-43DA-A356-8AB6238858DC}" presName="vert1" presStyleCnt="0"/>
      <dgm:spPr/>
    </dgm:pt>
    <dgm:pt modelId="{D6457ED7-2D90-4320-ADE0-470E36F9746E}" type="pres">
      <dgm:prSet presAssocID="{DDE9BED6-F660-4AF7-BECE-ED73C2572EC0}" presName="thickLine" presStyleLbl="alignNode1" presStyleIdx="2" presStyleCnt="5"/>
      <dgm:spPr/>
    </dgm:pt>
    <dgm:pt modelId="{909CB696-2398-4306-9AD9-1FBBAA11D763}" type="pres">
      <dgm:prSet presAssocID="{DDE9BED6-F660-4AF7-BECE-ED73C2572EC0}" presName="horz1" presStyleCnt="0"/>
      <dgm:spPr/>
    </dgm:pt>
    <dgm:pt modelId="{B6AE1414-D37C-4CA5-8715-A7105D4FAAE9}" type="pres">
      <dgm:prSet presAssocID="{DDE9BED6-F660-4AF7-BECE-ED73C2572EC0}" presName="tx1" presStyleLbl="revTx" presStyleIdx="2" presStyleCnt="5"/>
      <dgm:spPr/>
    </dgm:pt>
    <dgm:pt modelId="{F7B330E6-F69C-457E-91D8-BE578197F4ED}" type="pres">
      <dgm:prSet presAssocID="{DDE9BED6-F660-4AF7-BECE-ED73C2572EC0}" presName="vert1" presStyleCnt="0"/>
      <dgm:spPr/>
    </dgm:pt>
    <dgm:pt modelId="{65CED5A8-C573-4205-A429-F8B3DDA04A3C}" type="pres">
      <dgm:prSet presAssocID="{28ABDEEE-8F62-446B-9EC7-7A3106B486D5}" presName="thickLine" presStyleLbl="alignNode1" presStyleIdx="3" presStyleCnt="5"/>
      <dgm:spPr/>
    </dgm:pt>
    <dgm:pt modelId="{994C33FC-7F16-46AD-B944-9AB1ECB108EB}" type="pres">
      <dgm:prSet presAssocID="{28ABDEEE-8F62-446B-9EC7-7A3106B486D5}" presName="horz1" presStyleCnt="0"/>
      <dgm:spPr/>
    </dgm:pt>
    <dgm:pt modelId="{0CC7781F-F11C-4A50-9A81-85A63F685832}" type="pres">
      <dgm:prSet presAssocID="{28ABDEEE-8F62-446B-9EC7-7A3106B486D5}" presName="tx1" presStyleLbl="revTx" presStyleIdx="3" presStyleCnt="5"/>
      <dgm:spPr/>
    </dgm:pt>
    <dgm:pt modelId="{E5C77A9C-AA51-4711-9382-C6FABB2E8220}" type="pres">
      <dgm:prSet presAssocID="{28ABDEEE-8F62-446B-9EC7-7A3106B486D5}" presName="vert1" presStyleCnt="0"/>
      <dgm:spPr/>
    </dgm:pt>
    <dgm:pt modelId="{6165F5CF-8226-4994-91E5-E483F4024CCB}" type="pres">
      <dgm:prSet presAssocID="{3874F72A-6BB5-4220-A244-D7A14933A69E}" presName="thickLine" presStyleLbl="alignNode1" presStyleIdx="4" presStyleCnt="5"/>
      <dgm:spPr/>
    </dgm:pt>
    <dgm:pt modelId="{1C638002-023F-49FE-9E23-35C247343970}" type="pres">
      <dgm:prSet presAssocID="{3874F72A-6BB5-4220-A244-D7A14933A69E}" presName="horz1" presStyleCnt="0"/>
      <dgm:spPr/>
    </dgm:pt>
    <dgm:pt modelId="{A12BB057-0C86-432B-9C93-5457154AFBF8}" type="pres">
      <dgm:prSet presAssocID="{3874F72A-6BB5-4220-A244-D7A14933A69E}" presName="tx1" presStyleLbl="revTx" presStyleIdx="4" presStyleCnt="5"/>
      <dgm:spPr/>
    </dgm:pt>
    <dgm:pt modelId="{1C19694F-4E62-431F-B64A-F2E32752112D}" type="pres">
      <dgm:prSet presAssocID="{3874F72A-6BB5-4220-A244-D7A14933A69E}" presName="vert1" presStyleCnt="0"/>
      <dgm:spPr/>
    </dgm:pt>
  </dgm:ptLst>
  <dgm:cxnLst>
    <dgm:cxn modelId="{67F52522-4127-4D57-ABAA-27EE574D61A7}" type="presOf" srcId="{DDE9BED6-F660-4AF7-BECE-ED73C2572EC0}" destId="{B6AE1414-D37C-4CA5-8715-A7105D4FAAE9}" srcOrd="0" destOrd="0" presId="urn:microsoft.com/office/officeart/2008/layout/LinedList"/>
    <dgm:cxn modelId="{7C91782A-BD96-482E-96A1-C50432FC7454}" type="presOf" srcId="{28ABDEEE-8F62-446B-9EC7-7A3106B486D5}" destId="{0CC7781F-F11C-4A50-9A81-85A63F685832}" srcOrd="0" destOrd="0" presId="urn:microsoft.com/office/officeart/2008/layout/LinedList"/>
    <dgm:cxn modelId="{933FEE3A-9430-43D5-88D0-EA75AB464ABC}" type="presOf" srcId="{3874F72A-6BB5-4220-A244-D7A14933A69E}" destId="{A12BB057-0C86-432B-9C93-5457154AFBF8}" srcOrd="0" destOrd="0" presId="urn:microsoft.com/office/officeart/2008/layout/LinedList"/>
    <dgm:cxn modelId="{878B7E40-A747-4ECF-98B4-7643D73062BD}" srcId="{DEEB0B74-E98E-4D6B-984A-4F85E58F9A3C}" destId="{3874F72A-6BB5-4220-A244-D7A14933A69E}" srcOrd="4" destOrd="0" parTransId="{B4AC14E0-2D05-428F-B93A-FB4D0208B7D9}" sibTransId="{7B9A7892-07BB-466F-A45B-374DE0E7D19B}"/>
    <dgm:cxn modelId="{E821C64A-019B-4F9B-BEE0-9D1BAF9770C1}" type="presOf" srcId="{DEEB0B74-E98E-4D6B-984A-4F85E58F9A3C}" destId="{F5C8916B-F289-4CD9-8C2B-027919ADA1B2}" srcOrd="0" destOrd="0" presId="urn:microsoft.com/office/officeart/2008/layout/LinedList"/>
    <dgm:cxn modelId="{63589A70-B881-46A7-8170-45C50BF0808E}" srcId="{DEEB0B74-E98E-4D6B-984A-4F85E58F9A3C}" destId="{CA9B79BB-E1BF-43DA-A356-8AB6238858DC}" srcOrd="1" destOrd="0" parTransId="{BCEB6B2B-8C47-44B0-9F3B-70F42803CA62}" sibTransId="{F8F0EEA1-30BD-4129-8F3C-1978CD36A698}"/>
    <dgm:cxn modelId="{3E58055A-EA04-4EB0-B086-8B4B639CECC0}" srcId="{DEEB0B74-E98E-4D6B-984A-4F85E58F9A3C}" destId="{DDE9BED6-F660-4AF7-BECE-ED73C2572EC0}" srcOrd="2" destOrd="0" parTransId="{5104DF74-B9DA-4BA2-B067-13E6DA940DB3}" sibTransId="{147B9D03-C4B2-4D5B-A2E2-3D86891FED93}"/>
    <dgm:cxn modelId="{AE9D9DAB-8530-4DAA-8C61-DB1E44A511D7}" type="presOf" srcId="{CA9B79BB-E1BF-43DA-A356-8AB6238858DC}" destId="{A243BBC7-A3F6-4F38-B950-0CE059C83B0A}" srcOrd="0" destOrd="0" presId="urn:microsoft.com/office/officeart/2008/layout/LinedList"/>
    <dgm:cxn modelId="{C93995C4-1D03-4647-8E2C-478A6F2201F8}" type="presOf" srcId="{79367258-2C36-45ED-8EFB-D3BBE74D25C0}" destId="{820B9FA3-AB32-4734-BCA4-EA999E8EC1B4}" srcOrd="0" destOrd="0" presId="urn:microsoft.com/office/officeart/2008/layout/LinedList"/>
    <dgm:cxn modelId="{9D60D2DB-BD56-4826-A0BD-CFAE17110A33}" srcId="{DEEB0B74-E98E-4D6B-984A-4F85E58F9A3C}" destId="{79367258-2C36-45ED-8EFB-D3BBE74D25C0}" srcOrd="0" destOrd="0" parTransId="{44836432-3661-4783-9DF0-524EEAB72B7E}" sibTransId="{099C1BC0-AB5F-4503-A776-661554333F34}"/>
    <dgm:cxn modelId="{E30F9FEF-5552-436C-A1A7-BF9347CDA91A}" srcId="{DEEB0B74-E98E-4D6B-984A-4F85E58F9A3C}" destId="{28ABDEEE-8F62-446B-9EC7-7A3106B486D5}" srcOrd="3" destOrd="0" parTransId="{F84AA854-AEE8-47AB-88E3-52E15A27B349}" sibTransId="{AEF993D7-F46B-42D3-8640-AA1594B968F7}"/>
    <dgm:cxn modelId="{EF5466A0-79FE-4287-99F1-952A529CB4F1}" type="presParOf" srcId="{F5C8916B-F289-4CD9-8C2B-027919ADA1B2}" destId="{A20CB83B-E67F-48AC-8690-0BC44638A94C}" srcOrd="0" destOrd="0" presId="urn:microsoft.com/office/officeart/2008/layout/LinedList"/>
    <dgm:cxn modelId="{59C5A7BE-B592-4257-924A-1B1481828A63}" type="presParOf" srcId="{F5C8916B-F289-4CD9-8C2B-027919ADA1B2}" destId="{0D3115AE-1D5F-4437-9910-E3555994A359}" srcOrd="1" destOrd="0" presId="urn:microsoft.com/office/officeart/2008/layout/LinedList"/>
    <dgm:cxn modelId="{CF93A438-2E64-4DAE-9F6A-B1FCE9BE69CF}" type="presParOf" srcId="{0D3115AE-1D5F-4437-9910-E3555994A359}" destId="{820B9FA3-AB32-4734-BCA4-EA999E8EC1B4}" srcOrd="0" destOrd="0" presId="urn:microsoft.com/office/officeart/2008/layout/LinedList"/>
    <dgm:cxn modelId="{3563350A-57CF-4A71-9539-A253BF1A6FB3}" type="presParOf" srcId="{0D3115AE-1D5F-4437-9910-E3555994A359}" destId="{E55DE441-4AF3-484F-B2CB-C90F46F26013}" srcOrd="1" destOrd="0" presId="urn:microsoft.com/office/officeart/2008/layout/LinedList"/>
    <dgm:cxn modelId="{334E8DD9-8713-4CF8-BA38-6CA1EB1A702C}" type="presParOf" srcId="{F5C8916B-F289-4CD9-8C2B-027919ADA1B2}" destId="{CDC9B0E8-B0B0-46AB-8E8B-44DDDBAF8E93}" srcOrd="2" destOrd="0" presId="urn:microsoft.com/office/officeart/2008/layout/LinedList"/>
    <dgm:cxn modelId="{850B0F63-80EC-4661-AFDC-87D1DD9F6D0F}" type="presParOf" srcId="{F5C8916B-F289-4CD9-8C2B-027919ADA1B2}" destId="{FCE3271E-2C46-45E1-8CB7-72220925D676}" srcOrd="3" destOrd="0" presId="urn:microsoft.com/office/officeart/2008/layout/LinedList"/>
    <dgm:cxn modelId="{D439C213-8C15-44D4-9D63-AAEACF7E2F20}" type="presParOf" srcId="{FCE3271E-2C46-45E1-8CB7-72220925D676}" destId="{A243BBC7-A3F6-4F38-B950-0CE059C83B0A}" srcOrd="0" destOrd="0" presId="urn:microsoft.com/office/officeart/2008/layout/LinedList"/>
    <dgm:cxn modelId="{B43FF6B8-E1ED-420D-AD97-09BAFFA2CD69}" type="presParOf" srcId="{FCE3271E-2C46-45E1-8CB7-72220925D676}" destId="{606D6D1B-F848-4B1D-89A5-DE25B934250D}" srcOrd="1" destOrd="0" presId="urn:microsoft.com/office/officeart/2008/layout/LinedList"/>
    <dgm:cxn modelId="{CA47E1E1-0A1B-4D55-B1A5-8357775D378B}" type="presParOf" srcId="{F5C8916B-F289-4CD9-8C2B-027919ADA1B2}" destId="{D6457ED7-2D90-4320-ADE0-470E36F9746E}" srcOrd="4" destOrd="0" presId="urn:microsoft.com/office/officeart/2008/layout/LinedList"/>
    <dgm:cxn modelId="{BB2487EB-71C8-4CCC-8BA9-8F16904EAEEF}" type="presParOf" srcId="{F5C8916B-F289-4CD9-8C2B-027919ADA1B2}" destId="{909CB696-2398-4306-9AD9-1FBBAA11D763}" srcOrd="5" destOrd="0" presId="urn:microsoft.com/office/officeart/2008/layout/LinedList"/>
    <dgm:cxn modelId="{63B1A36D-FEE4-462C-9159-8C78F48929DF}" type="presParOf" srcId="{909CB696-2398-4306-9AD9-1FBBAA11D763}" destId="{B6AE1414-D37C-4CA5-8715-A7105D4FAAE9}" srcOrd="0" destOrd="0" presId="urn:microsoft.com/office/officeart/2008/layout/LinedList"/>
    <dgm:cxn modelId="{AFE7A5B2-42D1-4563-A33C-03F02643EEBC}" type="presParOf" srcId="{909CB696-2398-4306-9AD9-1FBBAA11D763}" destId="{F7B330E6-F69C-457E-91D8-BE578197F4ED}" srcOrd="1" destOrd="0" presId="urn:microsoft.com/office/officeart/2008/layout/LinedList"/>
    <dgm:cxn modelId="{AAFF40A0-BDA0-4AAA-A9CB-812E1633406B}" type="presParOf" srcId="{F5C8916B-F289-4CD9-8C2B-027919ADA1B2}" destId="{65CED5A8-C573-4205-A429-F8B3DDA04A3C}" srcOrd="6" destOrd="0" presId="urn:microsoft.com/office/officeart/2008/layout/LinedList"/>
    <dgm:cxn modelId="{30BFD666-9A8B-45BB-AE65-6897E5B59E06}" type="presParOf" srcId="{F5C8916B-F289-4CD9-8C2B-027919ADA1B2}" destId="{994C33FC-7F16-46AD-B944-9AB1ECB108EB}" srcOrd="7" destOrd="0" presId="urn:microsoft.com/office/officeart/2008/layout/LinedList"/>
    <dgm:cxn modelId="{0051698D-6A25-40E1-B74D-35DC994F2678}" type="presParOf" srcId="{994C33FC-7F16-46AD-B944-9AB1ECB108EB}" destId="{0CC7781F-F11C-4A50-9A81-85A63F685832}" srcOrd="0" destOrd="0" presId="urn:microsoft.com/office/officeart/2008/layout/LinedList"/>
    <dgm:cxn modelId="{6A1B1C9C-8462-40B2-B7D9-B83A7120A9AF}" type="presParOf" srcId="{994C33FC-7F16-46AD-B944-9AB1ECB108EB}" destId="{E5C77A9C-AA51-4711-9382-C6FABB2E8220}" srcOrd="1" destOrd="0" presId="urn:microsoft.com/office/officeart/2008/layout/LinedList"/>
    <dgm:cxn modelId="{7EBBF893-9E43-46C1-9C72-50A9193EDDDC}" type="presParOf" srcId="{F5C8916B-F289-4CD9-8C2B-027919ADA1B2}" destId="{6165F5CF-8226-4994-91E5-E483F4024CCB}" srcOrd="8" destOrd="0" presId="urn:microsoft.com/office/officeart/2008/layout/LinedList"/>
    <dgm:cxn modelId="{6D09DC15-1287-40F1-B676-909918F6D12C}" type="presParOf" srcId="{F5C8916B-F289-4CD9-8C2B-027919ADA1B2}" destId="{1C638002-023F-49FE-9E23-35C247343970}" srcOrd="9" destOrd="0" presId="urn:microsoft.com/office/officeart/2008/layout/LinedList"/>
    <dgm:cxn modelId="{6A563CF1-343A-487C-8545-C992628C911A}" type="presParOf" srcId="{1C638002-023F-49FE-9E23-35C247343970}" destId="{A12BB057-0C86-432B-9C93-5457154AFBF8}" srcOrd="0" destOrd="0" presId="urn:microsoft.com/office/officeart/2008/layout/LinedList"/>
    <dgm:cxn modelId="{FF243D06-AD56-4E23-AF62-B4A109BC8ECA}" type="presParOf" srcId="{1C638002-023F-49FE-9E23-35C247343970}" destId="{1C19694F-4E62-431F-B64A-F2E32752112D}"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578EEAC6-4620-4033-B6CD-9B01D17923AA}" type="doc">
      <dgm:prSet loTypeId="urn:microsoft.com/office/officeart/2008/layout/LinedList" loCatId="list" qsTypeId="urn:microsoft.com/office/officeart/2005/8/quickstyle/simple1" qsCatId="simple" csTypeId="urn:microsoft.com/office/officeart/2005/8/colors/accent0_3" csCatId="mainScheme"/>
      <dgm:spPr/>
      <dgm:t>
        <a:bodyPr/>
        <a:lstStyle/>
        <a:p>
          <a:endParaRPr lang="en-US"/>
        </a:p>
      </dgm:t>
    </dgm:pt>
    <dgm:pt modelId="{DAD4B416-AA71-4427-8D19-3795FAA50BCC}">
      <dgm:prSet/>
      <dgm:spPr/>
      <dgm:t>
        <a:bodyPr/>
        <a:lstStyle/>
        <a:p>
          <a:r>
            <a:rPr lang="en-US" b="0" i="0" baseline="0"/>
            <a:t>Total value of assets: $3,500 + $10,000 = $13,500 </a:t>
          </a:r>
          <a:endParaRPr lang="en-US"/>
        </a:p>
      </dgm:t>
    </dgm:pt>
    <dgm:pt modelId="{9E5C239D-5FBD-4E0B-8A7D-1ADA9453D15E}" type="parTrans" cxnId="{10077CC5-6E21-4FF9-A064-992A2C60AA48}">
      <dgm:prSet/>
      <dgm:spPr/>
      <dgm:t>
        <a:bodyPr/>
        <a:lstStyle/>
        <a:p>
          <a:endParaRPr lang="en-US"/>
        </a:p>
      </dgm:t>
    </dgm:pt>
    <dgm:pt modelId="{C890EF62-7933-4386-A73C-57CFCD6A2452}" type="sibTrans" cxnId="{10077CC5-6E21-4FF9-A064-992A2C60AA48}">
      <dgm:prSet/>
      <dgm:spPr/>
      <dgm:t>
        <a:bodyPr/>
        <a:lstStyle/>
        <a:p>
          <a:endParaRPr lang="en-US"/>
        </a:p>
      </dgm:t>
    </dgm:pt>
    <dgm:pt modelId="{047601CC-9764-4D8A-8775-3AF6A99ABD36}">
      <dgm:prSet/>
      <dgm:spPr/>
      <dgm:t>
        <a:bodyPr/>
        <a:lstStyle/>
        <a:p>
          <a:r>
            <a:rPr lang="en-US" b="0" i="0" baseline="0"/>
            <a:t>Net family assets: $0.00 (total value of assets is less than $50,000, therefore the value is excluded from net family assets) 	</a:t>
          </a:r>
          <a:endParaRPr lang="en-US"/>
        </a:p>
      </dgm:t>
    </dgm:pt>
    <dgm:pt modelId="{B7A6CBD5-23A3-421E-97D3-64EBC6039CE0}" type="parTrans" cxnId="{8898B49F-9DC2-4BF3-A072-AE8995BFD477}">
      <dgm:prSet/>
      <dgm:spPr/>
      <dgm:t>
        <a:bodyPr/>
        <a:lstStyle/>
        <a:p>
          <a:endParaRPr lang="en-US"/>
        </a:p>
      </dgm:t>
    </dgm:pt>
    <dgm:pt modelId="{26F00DCB-91EE-40F2-BCF5-CE958AC6F2D9}" type="sibTrans" cxnId="{8898B49F-9DC2-4BF3-A072-AE8995BFD477}">
      <dgm:prSet/>
      <dgm:spPr/>
      <dgm:t>
        <a:bodyPr/>
        <a:lstStyle/>
        <a:p>
          <a:endParaRPr lang="en-US"/>
        </a:p>
      </dgm:t>
    </dgm:pt>
    <dgm:pt modelId="{7CB39FC5-FA64-4C38-9569-C67B44CAD062}">
      <dgm:prSet/>
      <dgm:spPr/>
      <dgm:t>
        <a:bodyPr/>
        <a:lstStyle/>
        <a:p>
          <a:r>
            <a:rPr lang="en-US" b="0" i="0" baseline="0"/>
            <a:t>Actual income from assets (must be included in the calculation of annual income for Eugene Park): </a:t>
          </a:r>
          <a:endParaRPr lang="en-US"/>
        </a:p>
      </dgm:t>
    </dgm:pt>
    <dgm:pt modelId="{869456A1-E897-43BF-BBAE-CF5CFFF1C0E1}" type="parTrans" cxnId="{87C477B6-D9CA-4827-B0AC-7F46D06BA020}">
      <dgm:prSet/>
      <dgm:spPr/>
      <dgm:t>
        <a:bodyPr/>
        <a:lstStyle/>
        <a:p>
          <a:endParaRPr lang="en-US"/>
        </a:p>
      </dgm:t>
    </dgm:pt>
    <dgm:pt modelId="{63DC4E86-587B-4269-AC12-AEAFA05B140D}" type="sibTrans" cxnId="{87C477B6-D9CA-4827-B0AC-7F46D06BA020}">
      <dgm:prSet/>
      <dgm:spPr/>
      <dgm:t>
        <a:bodyPr/>
        <a:lstStyle/>
        <a:p>
          <a:endParaRPr lang="en-US"/>
        </a:p>
      </dgm:t>
    </dgm:pt>
    <dgm:pt modelId="{BDD5620B-FF50-4406-8F5B-BBCC03A7A271}">
      <dgm:prSet/>
      <dgm:spPr/>
      <dgm:t>
        <a:bodyPr/>
        <a:lstStyle/>
        <a:p>
          <a:r>
            <a:rPr lang="en-US" b="0" i="0" baseline="0"/>
            <a:t>$300 ($0 from checking account + $300 from savings account) 	</a:t>
          </a:r>
          <a:endParaRPr lang="en-US"/>
        </a:p>
      </dgm:t>
    </dgm:pt>
    <dgm:pt modelId="{BE9A167B-821A-47F1-B4CD-408CDD3CA23E}" type="parTrans" cxnId="{F93B40C7-30F4-47F4-BAA0-EBC7CC51F6F7}">
      <dgm:prSet/>
      <dgm:spPr/>
      <dgm:t>
        <a:bodyPr/>
        <a:lstStyle/>
        <a:p>
          <a:endParaRPr lang="en-US"/>
        </a:p>
      </dgm:t>
    </dgm:pt>
    <dgm:pt modelId="{8F009B79-E945-42AE-8B95-75E638BF9C40}" type="sibTrans" cxnId="{F93B40C7-30F4-47F4-BAA0-EBC7CC51F6F7}">
      <dgm:prSet/>
      <dgm:spPr/>
      <dgm:t>
        <a:bodyPr/>
        <a:lstStyle/>
        <a:p>
          <a:endParaRPr lang="en-US"/>
        </a:p>
      </dgm:t>
    </dgm:pt>
    <dgm:pt modelId="{19367BAD-D332-452C-9150-04AA3D45E7D1}" type="pres">
      <dgm:prSet presAssocID="{578EEAC6-4620-4033-B6CD-9B01D17923AA}" presName="vert0" presStyleCnt="0">
        <dgm:presLayoutVars>
          <dgm:dir/>
          <dgm:animOne val="branch"/>
          <dgm:animLvl val="lvl"/>
        </dgm:presLayoutVars>
      </dgm:prSet>
      <dgm:spPr/>
    </dgm:pt>
    <dgm:pt modelId="{B9EA22A1-8C48-42F1-B515-147C89970C82}" type="pres">
      <dgm:prSet presAssocID="{DAD4B416-AA71-4427-8D19-3795FAA50BCC}" presName="thickLine" presStyleLbl="alignNode1" presStyleIdx="0" presStyleCnt="4"/>
      <dgm:spPr/>
    </dgm:pt>
    <dgm:pt modelId="{642B6A02-76A8-46F2-9627-DAC850EB91EC}" type="pres">
      <dgm:prSet presAssocID="{DAD4B416-AA71-4427-8D19-3795FAA50BCC}" presName="horz1" presStyleCnt="0"/>
      <dgm:spPr/>
    </dgm:pt>
    <dgm:pt modelId="{6EAB6C6B-0E75-4833-BB3D-02B5BB435C01}" type="pres">
      <dgm:prSet presAssocID="{DAD4B416-AA71-4427-8D19-3795FAA50BCC}" presName="tx1" presStyleLbl="revTx" presStyleIdx="0" presStyleCnt="4"/>
      <dgm:spPr/>
    </dgm:pt>
    <dgm:pt modelId="{14CD2E69-9123-491B-818B-894EA50EA842}" type="pres">
      <dgm:prSet presAssocID="{DAD4B416-AA71-4427-8D19-3795FAA50BCC}" presName="vert1" presStyleCnt="0"/>
      <dgm:spPr/>
    </dgm:pt>
    <dgm:pt modelId="{039ACDA0-241C-45D4-A0C7-F6A323280F55}" type="pres">
      <dgm:prSet presAssocID="{047601CC-9764-4D8A-8775-3AF6A99ABD36}" presName="thickLine" presStyleLbl="alignNode1" presStyleIdx="1" presStyleCnt="4"/>
      <dgm:spPr/>
    </dgm:pt>
    <dgm:pt modelId="{DEB19EB4-DBFC-4303-BDB4-ED848C14BD98}" type="pres">
      <dgm:prSet presAssocID="{047601CC-9764-4D8A-8775-3AF6A99ABD36}" presName="horz1" presStyleCnt="0"/>
      <dgm:spPr/>
    </dgm:pt>
    <dgm:pt modelId="{DC5C1BAD-0303-4CF1-A5F1-0009DE3A4620}" type="pres">
      <dgm:prSet presAssocID="{047601CC-9764-4D8A-8775-3AF6A99ABD36}" presName="tx1" presStyleLbl="revTx" presStyleIdx="1" presStyleCnt="4"/>
      <dgm:spPr/>
    </dgm:pt>
    <dgm:pt modelId="{1F297386-0A50-4B43-ACA8-2A0413FCDD75}" type="pres">
      <dgm:prSet presAssocID="{047601CC-9764-4D8A-8775-3AF6A99ABD36}" presName="vert1" presStyleCnt="0"/>
      <dgm:spPr/>
    </dgm:pt>
    <dgm:pt modelId="{D5675959-78C6-44DF-AFD1-84E7A58A5780}" type="pres">
      <dgm:prSet presAssocID="{7CB39FC5-FA64-4C38-9569-C67B44CAD062}" presName="thickLine" presStyleLbl="alignNode1" presStyleIdx="2" presStyleCnt="4"/>
      <dgm:spPr/>
    </dgm:pt>
    <dgm:pt modelId="{CEDC196B-A1ED-43CA-A098-B0E90148FDB7}" type="pres">
      <dgm:prSet presAssocID="{7CB39FC5-FA64-4C38-9569-C67B44CAD062}" presName="horz1" presStyleCnt="0"/>
      <dgm:spPr/>
    </dgm:pt>
    <dgm:pt modelId="{864DE6D0-3C01-4722-99AC-4449916E70AA}" type="pres">
      <dgm:prSet presAssocID="{7CB39FC5-FA64-4C38-9569-C67B44CAD062}" presName="tx1" presStyleLbl="revTx" presStyleIdx="2" presStyleCnt="4"/>
      <dgm:spPr/>
    </dgm:pt>
    <dgm:pt modelId="{4E9BCAE1-30CB-4363-8BBC-A82D3E0D55DC}" type="pres">
      <dgm:prSet presAssocID="{7CB39FC5-FA64-4C38-9569-C67B44CAD062}" presName="vert1" presStyleCnt="0"/>
      <dgm:spPr/>
    </dgm:pt>
    <dgm:pt modelId="{70665D2A-6A36-4221-96FC-6DEE4FC30725}" type="pres">
      <dgm:prSet presAssocID="{BDD5620B-FF50-4406-8F5B-BBCC03A7A271}" presName="thickLine" presStyleLbl="alignNode1" presStyleIdx="3" presStyleCnt="4"/>
      <dgm:spPr/>
    </dgm:pt>
    <dgm:pt modelId="{E8978247-C714-4EF7-8536-B03A1C6814EE}" type="pres">
      <dgm:prSet presAssocID="{BDD5620B-FF50-4406-8F5B-BBCC03A7A271}" presName="horz1" presStyleCnt="0"/>
      <dgm:spPr/>
    </dgm:pt>
    <dgm:pt modelId="{3510C2F7-A412-41AD-9734-C0525DC6E295}" type="pres">
      <dgm:prSet presAssocID="{BDD5620B-FF50-4406-8F5B-BBCC03A7A271}" presName="tx1" presStyleLbl="revTx" presStyleIdx="3" presStyleCnt="4"/>
      <dgm:spPr/>
    </dgm:pt>
    <dgm:pt modelId="{FCA6CFB8-5BBD-4933-BD33-614BA80E1834}" type="pres">
      <dgm:prSet presAssocID="{BDD5620B-FF50-4406-8F5B-BBCC03A7A271}" presName="vert1" presStyleCnt="0"/>
      <dgm:spPr/>
    </dgm:pt>
  </dgm:ptLst>
  <dgm:cxnLst>
    <dgm:cxn modelId="{7660C207-FB9B-4C86-914C-2C2A9C916716}" type="presOf" srcId="{DAD4B416-AA71-4427-8D19-3795FAA50BCC}" destId="{6EAB6C6B-0E75-4833-BB3D-02B5BB435C01}" srcOrd="0" destOrd="0" presId="urn:microsoft.com/office/officeart/2008/layout/LinedList"/>
    <dgm:cxn modelId="{9608DB61-B173-4A70-AA16-5F3709313526}" type="presOf" srcId="{BDD5620B-FF50-4406-8F5B-BBCC03A7A271}" destId="{3510C2F7-A412-41AD-9734-C0525DC6E295}" srcOrd="0" destOrd="0" presId="urn:microsoft.com/office/officeart/2008/layout/LinedList"/>
    <dgm:cxn modelId="{F3333375-01E2-4A1E-BC5A-23B7C2683FC4}" type="presOf" srcId="{578EEAC6-4620-4033-B6CD-9B01D17923AA}" destId="{19367BAD-D332-452C-9150-04AA3D45E7D1}" srcOrd="0" destOrd="0" presId="urn:microsoft.com/office/officeart/2008/layout/LinedList"/>
    <dgm:cxn modelId="{0E21A898-1A90-42AB-A3FB-79A18B7FD72B}" type="presOf" srcId="{7CB39FC5-FA64-4C38-9569-C67B44CAD062}" destId="{864DE6D0-3C01-4722-99AC-4449916E70AA}" srcOrd="0" destOrd="0" presId="urn:microsoft.com/office/officeart/2008/layout/LinedList"/>
    <dgm:cxn modelId="{8898B49F-9DC2-4BF3-A072-AE8995BFD477}" srcId="{578EEAC6-4620-4033-B6CD-9B01D17923AA}" destId="{047601CC-9764-4D8A-8775-3AF6A99ABD36}" srcOrd="1" destOrd="0" parTransId="{B7A6CBD5-23A3-421E-97D3-64EBC6039CE0}" sibTransId="{26F00DCB-91EE-40F2-BCF5-CE958AC6F2D9}"/>
    <dgm:cxn modelId="{87C477B6-D9CA-4827-B0AC-7F46D06BA020}" srcId="{578EEAC6-4620-4033-B6CD-9B01D17923AA}" destId="{7CB39FC5-FA64-4C38-9569-C67B44CAD062}" srcOrd="2" destOrd="0" parTransId="{869456A1-E897-43BF-BBAE-CF5CFFF1C0E1}" sibTransId="{63DC4E86-587B-4269-AC12-AEAFA05B140D}"/>
    <dgm:cxn modelId="{10077CC5-6E21-4FF9-A064-992A2C60AA48}" srcId="{578EEAC6-4620-4033-B6CD-9B01D17923AA}" destId="{DAD4B416-AA71-4427-8D19-3795FAA50BCC}" srcOrd="0" destOrd="0" parTransId="{9E5C239D-5FBD-4E0B-8A7D-1ADA9453D15E}" sibTransId="{C890EF62-7933-4386-A73C-57CFCD6A2452}"/>
    <dgm:cxn modelId="{F93B40C7-30F4-47F4-BAA0-EBC7CC51F6F7}" srcId="{578EEAC6-4620-4033-B6CD-9B01D17923AA}" destId="{BDD5620B-FF50-4406-8F5B-BBCC03A7A271}" srcOrd="3" destOrd="0" parTransId="{BE9A167B-821A-47F1-B4CD-408CDD3CA23E}" sibTransId="{8F009B79-E945-42AE-8B95-75E638BF9C40}"/>
    <dgm:cxn modelId="{6F4F44C9-93B9-4DE9-85E0-1EFB5810E030}" type="presOf" srcId="{047601CC-9764-4D8A-8775-3AF6A99ABD36}" destId="{DC5C1BAD-0303-4CF1-A5F1-0009DE3A4620}" srcOrd="0" destOrd="0" presId="urn:microsoft.com/office/officeart/2008/layout/LinedList"/>
    <dgm:cxn modelId="{C7E64F30-4BDF-44F5-AA9A-4C646BD2F77B}" type="presParOf" srcId="{19367BAD-D332-452C-9150-04AA3D45E7D1}" destId="{B9EA22A1-8C48-42F1-B515-147C89970C82}" srcOrd="0" destOrd="0" presId="urn:microsoft.com/office/officeart/2008/layout/LinedList"/>
    <dgm:cxn modelId="{9FD283BE-C725-4657-BB6D-CA0B24194214}" type="presParOf" srcId="{19367BAD-D332-452C-9150-04AA3D45E7D1}" destId="{642B6A02-76A8-46F2-9627-DAC850EB91EC}" srcOrd="1" destOrd="0" presId="urn:microsoft.com/office/officeart/2008/layout/LinedList"/>
    <dgm:cxn modelId="{1AE021E5-4C05-4FE5-AD1D-6556A75BD939}" type="presParOf" srcId="{642B6A02-76A8-46F2-9627-DAC850EB91EC}" destId="{6EAB6C6B-0E75-4833-BB3D-02B5BB435C01}" srcOrd="0" destOrd="0" presId="urn:microsoft.com/office/officeart/2008/layout/LinedList"/>
    <dgm:cxn modelId="{069D06BF-E46F-411E-8D89-C0DFA572426C}" type="presParOf" srcId="{642B6A02-76A8-46F2-9627-DAC850EB91EC}" destId="{14CD2E69-9123-491B-818B-894EA50EA842}" srcOrd="1" destOrd="0" presId="urn:microsoft.com/office/officeart/2008/layout/LinedList"/>
    <dgm:cxn modelId="{02EA8C11-586D-48A8-AB20-16DC16630143}" type="presParOf" srcId="{19367BAD-D332-452C-9150-04AA3D45E7D1}" destId="{039ACDA0-241C-45D4-A0C7-F6A323280F55}" srcOrd="2" destOrd="0" presId="urn:microsoft.com/office/officeart/2008/layout/LinedList"/>
    <dgm:cxn modelId="{355B5C0D-6C98-490B-9E96-2269D5A2BF2C}" type="presParOf" srcId="{19367BAD-D332-452C-9150-04AA3D45E7D1}" destId="{DEB19EB4-DBFC-4303-BDB4-ED848C14BD98}" srcOrd="3" destOrd="0" presId="urn:microsoft.com/office/officeart/2008/layout/LinedList"/>
    <dgm:cxn modelId="{C9E87492-D8BD-4E2C-A1B3-F381442E5153}" type="presParOf" srcId="{DEB19EB4-DBFC-4303-BDB4-ED848C14BD98}" destId="{DC5C1BAD-0303-4CF1-A5F1-0009DE3A4620}" srcOrd="0" destOrd="0" presId="urn:microsoft.com/office/officeart/2008/layout/LinedList"/>
    <dgm:cxn modelId="{38B7EA01-6BAA-4F26-9CEE-1032FC1E085D}" type="presParOf" srcId="{DEB19EB4-DBFC-4303-BDB4-ED848C14BD98}" destId="{1F297386-0A50-4B43-ACA8-2A0413FCDD75}" srcOrd="1" destOrd="0" presId="urn:microsoft.com/office/officeart/2008/layout/LinedList"/>
    <dgm:cxn modelId="{357D39EB-EAB7-4D9A-85CA-D3278233CA05}" type="presParOf" srcId="{19367BAD-D332-452C-9150-04AA3D45E7D1}" destId="{D5675959-78C6-44DF-AFD1-84E7A58A5780}" srcOrd="4" destOrd="0" presId="urn:microsoft.com/office/officeart/2008/layout/LinedList"/>
    <dgm:cxn modelId="{06F56788-7C13-4D91-86B1-188E5710CD7D}" type="presParOf" srcId="{19367BAD-D332-452C-9150-04AA3D45E7D1}" destId="{CEDC196B-A1ED-43CA-A098-B0E90148FDB7}" srcOrd="5" destOrd="0" presId="urn:microsoft.com/office/officeart/2008/layout/LinedList"/>
    <dgm:cxn modelId="{1C75B29D-309F-456A-92E8-B6A49C10CCE5}" type="presParOf" srcId="{CEDC196B-A1ED-43CA-A098-B0E90148FDB7}" destId="{864DE6D0-3C01-4722-99AC-4449916E70AA}" srcOrd="0" destOrd="0" presId="urn:microsoft.com/office/officeart/2008/layout/LinedList"/>
    <dgm:cxn modelId="{2A14FC6A-BB20-490B-AC2D-3BAE154A4B4D}" type="presParOf" srcId="{CEDC196B-A1ED-43CA-A098-B0E90148FDB7}" destId="{4E9BCAE1-30CB-4363-8BBC-A82D3E0D55DC}" srcOrd="1" destOrd="0" presId="urn:microsoft.com/office/officeart/2008/layout/LinedList"/>
    <dgm:cxn modelId="{435380D7-4147-4199-86D3-97551D44AA45}" type="presParOf" srcId="{19367BAD-D332-452C-9150-04AA3D45E7D1}" destId="{70665D2A-6A36-4221-96FC-6DEE4FC30725}" srcOrd="6" destOrd="0" presId="urn:microsoft.com/office/officeart/2008/layout/LinedList"/>
    <dgm:cxn modelId="{EC7EA5D8-EC9C-4A3A-B318-2E9EABFB2A48}" type="presParOf" srcId="{19367BAD-D332-452C-9150-04AA3D45E7D1}" destId="{E8978247-C714-4EF7-8536-B03A1C6814EE}" srcOrd="7" destOrd="0" presId="urn:microsoft.com/office/officeart/2008/layout/LinedList"/>
    <dgm:cxn modelId="{8C165133-0AEF-4D53-9BD0-AF6C238CC9D1}" type="presParOf" srcId="{E8978247-C714-4EF7-8536-B03A1C6814EE}" destId="{3510C2F7-A412-41AD-9734-C0525DC6E295}" srcOrd="0" destOrd="0" presId="urn:microsoft.com/office/officeart/2008/layout/LinedList"/>
    <dgm:cxn modelId="{C2CD72D8-11D5-4B46-A6D1-5DF43E689443}" type="presParOf" srcId="{E8978247-C714-4EF7-8536-B03A1C6814EE}" destId="{FCA6CFB8-5BBD-4933-BD33-614BA80E1834}"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0BCE9E6B-B5B2-4E64-BE00-FA38F6BEA2C5}" type="doc">
      <dgm:prSet loTypeId="urn:microsoft.com/office/officeart/2008/layout/LinedList" loCatId="list" qsTypeId="urn:microsoft.com/office/officeart/2005/8/quickstyle/simple1" qsCatId="simple" csTypeId="urn:microsoft.com/office/officeart/2005/8/colors/accent4_2" csCatId="accent4"/>
      <dgm:spPr/>
      <dgm:t>
        <a:bodyPr/>
        <a:lstStyle/>
        <a:p>
          <a:endParaRPr lang="en-US"/>
        </a:p>
      </dgm:t>
    </dgm:pt>
    <dgm:pt modelId="{ACC774C7-19AB-43EC-BD32-0C477C633CC0}">
      <dgm:prSet/>
      <dgm:spPr/>
      <dgm:t>
        <a:bodyPr/>
        <a:lstStyle/>
        <a:p>
          <a:r>
            <a:rPr lang="en-US" b="0" i="0" baseline="0"/>
            <a:t>Sherry McNeil received a federal tax refund of $1,200 and deposited the refund into her checking account. </a:t>
          </a:r>
          <a:endParaRPr lang="en-US"/>
        </a:p>
      </dgm:t>
    </dgm:pt>
    <dgm:pt modelId="{D4EF7F7D-37D9-4169-870D-6790BF581378}" type="parTrans" cxnId="{B83C0684-82D5-48E3-B1EE-72F003BA6817}">
      <dgm:prSet/>
      <dgm:spPr/>
      <dgm:t>
        <a:bodyPr/>
        <a:lstStyle/>
        <a:p>
          <a:endParaRPr lang="en-US"/>
        </a:p>
      </dgm:t>
    </dgm:pt>
    <dgm:pt modelId="{49E5CA33-0EEB-441D-A21F-FC6FD9DD8811}" type="sibTrans" cxnId="{B83C0684-82D5-48E3-B1EE-72F003BA6817}">
      <dgm:prSet/>
      <dgm:spPr/>
      <dgm:t>
        <a:bodyPr/>
        <a:lstStyle/>
        <a:p>
          <a:endParaRPr lang="en-US"/>
        </a:p>
      </dgm:t>
    </dgm:pt>
    <dgm:pt modelId="{51D9940B-F221-438C-960E-A21630661A34}">
      <dgm:prSet/>
      <dgm:spPr/>
      <dgm:t>
        <a:bodyPr/>
        <a:lstStyle/>
        <a:p>
          <a:r>
            <a:rPr lang="en-US" b="0" i="0" baseline="0"/>
            <a:t>At the time of her annual reexamination six months later, the account had a balance of $10,000 and earns 0-percent interest. </a:t>
          </a:r>
          <a:endParaRPr lang="en-US"/>
        </a:p>
      </dgm:t>
    </dgm:pt>
    <dgm:pt modelId="{A8F84D83-496A-4133-A3DA-C71FC902AEA1}" type="parTrans" cxnId="{18F9B7EB-51D2-4685-8B72-953D8C6DAAF7}">
      <dgm:prSet/>
      <dgm:spPr/>
      <dgm:t>
        <a:bodyPr/>
        <a:lstStyle/>
        <a:p>
          <a:endParaRPr lang="en-US"/>
        </a:p>
      </dgm:t>
    </dgm:pt>
    <dgm:pt modelId="{585C4312-20B0-406A-B065-B6C5420DCDCE}" type="sibTrans" cxnId="{18F9B7EB-51D2-4685-8B72-953D8C6DAAF7}">
      <dgm:prSet/>
      <dgm:spPr/>
      <dgm:t>
        <a:bodyPr/>
        <a:lstStyle/>
        <a:p>
          <a:endParaRPr lang="en-US"/>
        </a:p>
      </dgm:t>
    </dgm:pt>
    <dgm:pt modelId="{92FBB9D3-CDD2-47BF-B3D5-14350A5D470D}">
      <dgm:prSet/>
      <dgm:spPr/>
      <dgm:t>
        <a:bodyPr/>
        <a:lstStyle/>
        <a:p>
          <a:r>
            <a:rPr lang="en-US" b="0" i="0" baseline="0"/>
            <a:t>Sherry also owns a stock portfolio with a verified value of $45,000. </a:t>
          </a:r>
          <a:endParaRPr lang="en-US"/>
        </a:p>
      </dgm:t>
    </dgm:pt>
    <dgm:pt modelId="{525E03F2-A802-4EB7-9155-B7AD133B829A}" type="parTrans" cxnId="{AF8F37C2-DCCB-426C-BFF9-F4F90A191BC4}">
      <dgm:prSet/>
      <dgm:spPr/>
      <dgm:t>
        <a:bodyPr/>
        <a:lstStyle/>
        <a:p>
          <a:endParaRPr lang="en-US"/>
        </a:p>
      </dgm:t>
    </dgm:pt>
    <dgm:pt modelId="{E1C22BCC-2BAB-47BF-8F03-2E49449998BD}" type="sibTrans" cxnId="{AF8F37C2-DCCB-426C-BFF9-F4F90A191BC4}">
      <dgm:prSet/>
      <dgm:spPr/>
      <dgm:t>
        <a:bodyPr/>
        <a:lstStyle/>
        <a:p>
          <a:endParaRPr lang="en-US"/>
        </a:p>
      </dgm:t>
    </dgm:pt>
    <dgm:pt modelId="{2A901D3D-95F0-4D8F-A078-051170F5C0DF}">
      <dgm:prSet/>
      <dgm:spPr/>
      <dgm:t>
        <a:bodyPr/>
        <a:lstStyle/>
        <a:p>
          <a:r>
            <a:rPr lang="en-US" b="0" i="0" baseline="0"/>
            <a:t>The stocks earned $405 in cash dividends last year, which Sherry expects to earn again in the coming year. 	</a:t>
          </a:r>
          <a:endParaRPr lang="en-US"/>
        </a:p>
      </dgm:t>
    </dgm:pt>
    <dgm:pt modelId="{7F59D604-60AA-4DF1-92C8-88C3E26B32D8}" type="parTrans" cxnId="{51CA7898-91C1-420A-BC25-8404296CAEF1}">
      <dgm:prSet/>
      <dgm:spPr/>
      <dgm:t>
        <a:bodyPr/>
        <a:lstStyle/>
        <a:p>
          <a:endParaRPr lang="en-US"/>
        </a:p>
      </dgm:t>
    </dgm:pt>
    <dgm:pt modelId="{525F1FC8-5604-4DF0-83C0-4E84EA52A465}" type="sibTrans" cxnId="{51CA7898-91C1-420A-BC25-8404296CAEF1}">
      <dgm:prSet/>
      <dgm:spPr/>
      <dgm:t>
        <a:bodyPr/>
        <a:lstStyle/>
        <a:p>
          <a:endParaRPr lang="en-US"/>
        </a:p>
      </dgm:t>
    </dgm:pt>
    <dgm:pt modelId="{5488742E-AE03-4B67-A53C-C8C0C60F2749}" type="pres">
      <dgm:prSet presAssocID="{0BCE9E6B-B5B2-4E64-BE00-FA38F6BEA2C5}" presName="vert0" presStyleCnt="0">
        <dgm:presLayoutVars>
          <dgm:dir/>
          <dgm:animOne val="branch"/>
          <dgm:animLvl val="lvl"/>
        </dgm:presLayoutVars>
      </dgm:prSet>
      <dgm:spPr/>
    </dgm:pt>
    <dgm:pt modelId="{2F40C780-DFDA-4687-B332-5ABF52472BE6}" type="pres">
      <dgm:prSet presAssocID="{ACC774C7-19AB-43EC-BD32-0C477C633CC0}" presName="thickLine" presStyleLbl="alignNode1" presStyleIdx="0" presStyleCnt="4"/>
      <dgm:spPr/>
    </dgm:pt>
    <dgm:pt modelId="{1CACDFA2-2A92-45DA-A90A-CB753F4EA19F}" type="pres">
      <dgm:prSet presAssocID="{ACC774C7-19AB-43EC-BD32-0C477C633CC0}" presName="horz1" presStyleCnt="0"/>
      <dgm:spPr/>
    </dgm:pt>
    <dgm:pt modelId="{05CE8FAE-D857-4F8E-B9B7-439D3B2871B5}" type="pres">
      <dgm:prSet presAssocID="{ACC774C7-19AB-43EC-BD32-0C477C633CC0}" presName="tx1" presStyleLbl="revTx" presStyleIdx="0" presStyleCnt="4"/>
      <dgm:spPr/>
    </dgm:pt>
    <dgm:pt modelId="{ABCD7887-6C9A-4DDA-8765-C3AAA3ABFAB3}" type="pres">
      <dgm:prSet presAssocID="{ACC774C7-19AB-43EC-BD32-0C477C633CC0}" presName="vert1" presStyleCnt="0"/>
      <dgm:spPr/>
    </dgm:pt>
    <dgm:pt modelId="{AB5A1994-8FE5-4007-B18C-2F30CD36262C}" type="pres">
      <dgm:prSet presAssocID="{51D9940B-F221-438C-960E-A21630661A34}" presName="thickLine" presStyleLbl="alignNode1" presStyleIdx="1" presStyleCnt="4"/>
      <dgm:spPr/>
    </dgm:pt>
    <dgm:pt modelId="{66805E6E-90D1-4670-8154-85159609D6A5}" type="pres">
      <dgm:prSet presAssocID="{51D9940B-F221-438C-960E-A21630661A34}" presName="horz1" presStyleCnt="0"/>
      <dgm:spPr/>
    </dgm:pt>
    <dgm:pt modelId="{CECDFACD-C654-493C-8E28-A3ACE8FFF3E8}" type="pres">
      <dgm:prSet presAssocID="{51D9940B-F221-438C-960E-A21630661A34}" presName="tx1" presStyleLbl="revTx" presStyleIdx="1" presStyleCnt="4"/>
      <dgm:spPr/>
    </dgm:pt>
    <dgm:pt modelId="{677E7307-8B1F-45FA-9A23-2DC2E160DB93}" type="pres">
      <dgm:prSet presAssocID="{51D9940B-F221-438C-960E-A21630661A34}" presName="vert1" presStyleCnt="0"/>
      <dgm:spPr/>
    </dgm:pt>
    <dgm:pt modelId="{24D6D7E5-5A53-4E0C-90FD-3CA77BDAAAFE}" type="pres">
      <dgm:prSet presAssocID="{92FBB9D3-CDD2-47BF-B3D5-14350A5D470D}" presName="thickLine" presStyleLbl="alignNode1" presStyleIdx="2" presStyleCnt="4"/>
      <dgm:spPr/>
    </dgm:pt>
    <dgm:pt modelId="{DC1EC01C-5CF6-459E-8C41-3B7A8B7FB14E}" type="pres">
      <dgm:prSet presAssocID="{92FBB9D3-CDD2-47BF-B3D5-14350A5D470D}" presName="horz1" presStyleCnt="0"/>
      <dgm:spPr/>
    </dgm:pt>
    <dgm:pt modelId="{476EB51B-B0BB-473D-B747-7E68E118BD81}" type="pres">
      <dgm:prSet presAssocID="{92FBB9D3-CDD2-47BF-B3D5-14350A5D470D}" presName="tx1" presStyleLbl="revTx" presStyleIdx="2" presStyleCnt="4"/>
      <dgm:spPr/>
    </dgm:pt>
    <dgm:pt modelId="{929A8C23-C6A1-4B68-84E1-C289F8FD32F2}" type="pres">
      <dgm:prSet presAssocID="{92FBB9D3-CDD2-47BF-B3D5-14350A5D470D}" presName="vert1" presStyleCnt="0"/>
      <dgm:spPr/>
    </dgm:pt>
    <dgm:pt modelId="{C7DBD3D1-EE57-4CB3-85F8-6DE734E280EC}" type="pres">
      <dgm:prSet presAssocID="{2A901D3D-95F0-4D8F-A078-051170F5C0DF}" presName="thickLine" presStyleLbl="alignNode1" presStyleIdx="3" presStyleCnt="4"/>
      <dgm:spPr/>
    </dgm:pt>
    <dgm:pt modelId="{8BF26D14-2616-4034-A431-F48134D64BE2}" type="pres">
      <dgm:prSet presAssocID="{2A901D3D-95F0-4D8F-A078-051170F5C0DF}" presName="horz1" presStyleCnt="0"/>
      <dgm:spPr/>
    </dgm:pt>
    <dgm:pt modelId="{A546AB72-773F-4748-9489-25B96F493D25}" type="pres">
      <dgm:prSet presAssocID="{2A901D3D-95F0-4D8F-A078-051170F5C0DF}" presName="tx1" presStyleLbl="revTx" presStyleIdx="3" presStyleCnt="4"/>
      <dgm:spPr/>
    </dgm:pt>
    <dgm:pt modelId="{893FB99E-1969-40FE-8725-E0F70C91DE64}" type="pres">
      <dgm:prSet presAssocID="{2A901D3D-95F0-4D8F-A078-051170F5C0DF}" presName="vert1" presStyleCnt="0"/>
      <dgm:spPr/>
    </dgm:pt>
  </dgm:ptLst>
  <dgm:cxnLst>
    <dgm:cxn modelId="{1E8F1527-5E00-4875-BFA3-E5B690B0A73B}" type="presOf" srcId="{2A901D3D-95F0-4D8F-A078-051170F5C0DF}" destId="{A546AB72-773F-4748-9489-25B96F493D25}" srcOrd="0" destOrd="0" presId="urn:microsoft.com/office/officeart/2008/layout/LinedList"/>
    <dgm:cxn modelId="{22624039-EA10-4272-A5FE-FC95ED98C3D1}" type="presOf" srcId="{92FBB9D3-CDD2-47BF-B3D5-14350A5D470D}" destId="{476EB51B-B0BB-473D-B747-7E68E118BD81}" srcOrd="0" destOrd="0" presId="urn:microsoft.com/office/officeart/2008/layout/LinedList"/>
    <dgm:cxn modelId="{C08A083A-761E-4AAB-AF6B-5AC7ED77B51B}" type="presOf" srcId="{51D9940B-F221-438C-960E-A21630661A34}" destId="{CECDFACD-C654-493C-8E28-A3ACE8FFF3E8}" srcOrd="0" destOrd="0" presId="urn:microsoft.com/office/officeart/2008/layout/LinedList"/>
    <dgm:cxn modelId="{B83C0684-82D5-48E3-B1EE-72F003BA6817}" srcId="{0BCE9E6B-B5B2-4E64-BE00-FA38F6BEA2C5}" destId="{ACC774C7-19AB-43EC-BD32-0C477C633CC0}" srcOrd="0" destOrd="0" parTransId="{D4EF7F7D-37D9-4169-870D-6790BF581378}" sibTransId="{49E5CA33-0EEB-441D-A21F-FC6FD9DD8811}"/>
    <dgm:cxn modelId="{51CA7898-91C1-420A-BC25-8404296CAEF1}" srcId="{0BCE9E6B-B5B2-4E64-BE00-FA38F6BEA2C5}" destId="{2A901D3D-95F0-4D8F-A078-051170F5C0DF}" srcOrd="3" destOrd="0" parTransId="{7F59D604-60AA-4DF1-92C8-88C3E26B32D8}" sibTransId="{525F1FC8-5604-4DF0-83C0-4E84EA52A465}"/>
    <dgm:cxn modelId="{AF8F37C2-DCCB-426C-BFF9-F4F90A191BC4}" srcId="{0BCE9E6B-B5B2-4E64-BE00-FA38F6BEA2C5}" destId="{92FBB9D3-CDD2-47BF-B3D5-14350A5D470D}" srcOrd="2" destOrd="0" parTransId="{525E03F2-A802-4EB7-9155-B7AD133B829A}" sibTransId="{E1C22BCC-2BAB-47BF-8F03-2E49449998BD}"/>
    <dgm:cxn modelId="{A5E56BEA-848A-4FD0-B0E7-24F8ADB72BAD}" type="presOf" srcId="{ACC774C7-19AB-43EC-BD32-0C477C633CC0}" destId="{05CE8FAE-D857-4F8E-B9B7-439D3B2871B5}" srcOrd="0" destOrd="0" presId="urn:microsoft.com/office/officeart/2008/layout/LinedList"/>
    <dgm:cxn modelId="{18F9B7EB-51D2-4685-8B72-953D8C6DAAF7}" srcId="{0BCE9E6B-B5B2-4E64-BE00-FA38F6BEA2C5}" destId="{51D9940B-F221-438C-960E-A21630661A34}" srcOrd="1" destOrd="0" parTransId="{A8F84D83-496A-4133-A3DA-C71FC902AEA1}" sibTransId="{585C4312-20B0-406A-B065-B6C5420DCDCE}"/>
    <dgm:cxn modelId="{5A7EB1F0-D3B3-496B-A928-3335A6F20AFD}" type="presOf" srcId="{0BCE9E6B-B5B2-4E64-BE00-FA38F6BEA2C5}" destId="{5488742E-AE03-4B67-A53C-C8C0C60F2749}" srcOrd="0" destOrd="0" presId="urn:microsoft.com/office/officeart/2008/layout/LinedList"/>
    <dgm:cxn modelId="{C22DF531-A7DA-42D9-8F77-9D51429A4ECB}" type="presParOf" srcId="{5488742E-AE03-4B67-A53C-C8C0C60F2749}" destId="{2F40C780-DFDA-4687-B332-5ABF52472BE6}" srcOrd="0" destOrd="0" presId="urn:microsoft.com/office/officeart/2008/layout/LinedList"/>
    <dgm:cxn modelId="{D97D282D-5716-413C-BB3F-66CC6F2CD5DE}" type="presParOf" srcId="{5488742E-AE03-4B67-A53C-C8C0C60F2749}" destId="{1CACDFA2-2A92-45DA-A90A-CB753F4EA19F}" srcOrd="1" destOrd="0" presId="urn:microsoft.com/office/officeart/2008/layout/LinedList"/>
    <dgm:cxn modelId="{F5C54C92-02F4-4B14-A399-546AB9F01AFD}" type="presParOf" srcId="{1CACDFA2-2A92-45DA-A90A-CB753F4EA19F}" destId="{05CE8FAE-D857-4F8E-B9B7-439D3B2871B5}" srcOrd="0" destOrd="0" presId="urn:microsoft.com/office/officeart/2008/layout/LinedList"/>
    <dgm:cxn modelId="{EAB27EDD-3A8F-4924-8081-4B423734B050}" type="presParOf" srcId="{1CACDFA2-2A92-45DA-A90A-CB753F4EA19F}" destId="{ABCD7887-6C9A-4DDA-8765-C3AAA3ABFAB3}" srcOrd="1" destOrd="0" presId="urn:microsoft.com/office/officeart/2008/layout/LinedList"/>
    <dgm:cxn modelId="{CE5CB6CA-121C-4C18-B347-390D5878DB95}" type="presParOf" srcId="{5488742E-AE03-4B67-A53C-C8C0C60F2749}" destId="{AB5A1994-8FE5-4007-B18C-2F30CD36262C}" srcOrd="2" destOrd="0" presId="urn:microsoft.com/office/officeart/2008/layout/LinedList"/>
    <dgm:cxn modelId="{2D2B1DDF-7B63-4223-B87D-D66D0CC7551B}" type="presParOf" srcId="{5488742E-AE03-4B67-A53C-C8C0C60F2749}" destId="{66805E6E-90D1-4670-8154-85159609D6A5}" srcOrd="3" destOrd="0" presId="urn:microsoft.com/office/officeart/2008/layout/LinedList"/>
    <dgm:cxn modelId="{A80B9096-70CD-4E13-8084-C34FE0CE0A94}" type="presParOf" srcId="{66805E6E-90D1-4670-8154-85159609D6A5}" destId="{CECDFACD-C654-493C-8E28-A3ACE8FFF3E8}" srcOrd="0" destOrd="0" presId="urn:microsoft.com/office/officeart/2008/layout/LinedList"/>
    <dgm:cxn modelId="{78F1640C-9B85-4E39-AA99-2FA9CEE714D2}" type="presParOf" srcId="{66805E6E-90D1-4670-8154-85159609D6A5}" destId="{677E7307-8B1F-45FA-9A23-2DC2E160DB93}" srcOrd="1" destOrd="0" presId="urn:microsoft.com/office/officeart/2008/layout/LinedList"/>
    <dgm:cxn modelId="{A7F3D9E3-B688-417F-BA24-CCB289597441}" type="presParOf" srcId="{5488742E-AE03-4B67-A53C-C8C0C60F2749}" destId="{24D6D7E5-5A53-4E0C-90FD-3CA77BDAAAFE}" srcOrd="4" destOrd="0" presId="urn:microsoft.com/office/officeart/2008/layout/LinedList"/>
    <dgm:cxn modelId="{2906B064-C747-4B5F-B7CD-83D66FD2A10C}" type="presParOf" srcId="{5488742E-AE03-4B67-A53C-C8C0C60F2749}" destId="{DC1EC01C-5CF6-459E-8C41-3B7A8B7FB14E}" srcOrd="5" destOrd="0" presId="urn:microsoft.com/office/officeart/2008/layout/LinedList"/>
    <dgm:cxn modelId="{A257C864-ABCA-4752-94CF-578B145BA82E}" type="presParOf" srcId="{DC1EC01C-5CF6-459E-8C41-3B7A8B7FB14E}" destId="{476EB51B-B0BB-473D-B747-7E68E118BD81}" srcOrd="0" destOrd="0" presId="urn:microsoft.com/office/officeart/2008/layout/LinedList"/>
    <dgm:cxn modelId="{065E630C-F821-4E36-A547-1834CAE2F3D1}" type="presParOf" srcId="{DC1EC01C-5CF6-459E-8C41-3B7A8B7FB14E}" destId="{929A8C23-C6A1-4B68-84E1-C289F8FD32F2}" srcOrd="1" destOrd="0" presId="urn:microsoft.com/office/officeart/2008/layout/LinedList"/>
    <dgm:cxn modelId="{B5858FA6-6E80-4A64-9262-E6EA7BA8D7DD}" type="presParOf" srcId="{5488742E-AE03-4B67-A53C-C8C0C60F2749}" destId="{C7DBD3D1-EE57-4CB3-85F8-6DE734E280EC}" srcOrd="6" destOrd="0" presId="urn:microsoft.com/office/officeart/2008/layout/LinedList"/>
    <dgm:cxn modelId="{240E6C8D-5CA6-499A-9747-A60F4DA7BBD7}" type="presParOf" srcId="{5488742E-AE03-4B67-A53C-C8C0C60F2749}" destId="{8BF26D14-2616-4034-A431-F48134D64BE2}" srcOrd="7" destOrd="0" presId="urn:microsoft.com/office/officeart/2008/layout/LinedList"/>
    <dgm:cxn modelId="{1B6A179C-0C13-44D7-9A0D-04B2CF5D4CDD}" type="presParOf" srcId="{8BF26D14-2616-4034-A431-F48134D64BE2}" destId="{A546AB72-773F-4748-9489-25B96F493D25}" srcOrd="0" destOrd="0" presId="urn:microsoft.com/office/officeart/2008/layout/LinedList"/>
    <dgm:cxn modelId="{6AA3E204-7463-4B6D-BFFB-E7A56F67C53C}" type="presParOf" srcId="{8BF26D14-2616-4034-A431-F48134D64BE2}" destId="{893FB99E-1969-40FE-8725-E0F70C91DE64}"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B48EEE4C-595D-458D-B9B2-24E847FC993C}" type="doc">
      <dgm:prSet loTypeId="urn:microsoft.com/office/officeart/2008/layout/LinedList" loCatId="list" qsTypeId="urn:microsoft.com/office/officeart/2005/8/quickstyle/simple1" qsCatId="simple" csTypeId="urn:microsoft.com/office/officeart/2005/8/colors/accent4_2" csCatId="accent4"/>
      <dgm:spPr/>
      <dgm:t>
        <a:bodyPr/>
        <a:lstStyle/>
        <a:p>
          <a:endParaRPr lang="en-US"/>
        </a:p>
      </dgm:t>
    </dgm:pt>
    <dgm:pt modelId="{A1EC0AD1-6B1B-430B-92F8-CDE15C21E78F}">
      <dgm:prSet/>
      <dgm:spPr/>
      <dgm:t>
        <a:bodyPr/>
        <a:lstStyle/>
        <a:p>
          <a:r>
            <a:rPr lang="en-US" b="0" i="0" baseline="0"/>
            <a:t>Total value of assets: $55,000 ($10,000 + $45,000) </a:t>
          </a:r>
          <a:endParaRPr lang="en-US"/>
        </a:p>
      </dgm:t>
    </dgm:pt>
    <dgm:pt modelId="{E6F03813-9B84-4B41-9728-3BF62A77239C}" type="parTrans" cxnId="{C82B6F62-5A78-47CB-A5D0-99D12BC71D84}">
      <dgm:prSet/>
      <dgm:spPr/>
      <dgm:t>
        <a:bodyPr/>
        <a:lstStyle/>
        <a:p>
          <a:endParaRPr lang="en-US"/>
        </a:p>
      </dgm:t>
    </dgm:pt>
    <dgm:pt modelId="{92C63833-6768-4E1D-9E74-C4A698598F78}" type="sibTrans" cxnId="{C82B6F62-5A78-47CB-A5D0-99D12BC71D84}">
      <dgm:prSet/>
      <dgm:spPr/>
      <dgm:t>
        <a:bodyPr/>
        <a:lstStyle/>
        <a:p>
          <a:endParaRPr lang="en-US"/>
        </a:p>
      </dgm:t>
    </dgm:pt>
    <dgm:pt modelId="{F15D32AE-81BE-404C-BEF6-5C2399E70768}">
      <dgm:prSet/>
      <dgm:spPr/>
      <dgm:t>
        <a:bodyPr/>
        <a:lstStyle/>
        <a:p>
          <a:r>
            <a:rPr lang="en-US" b="0" i="0" baseline="0"/>
            <a:t>Net family assets: $53,800 ($55,000 – $1200) (tax refund received in the last 12 months is excluded) </a:t>
          </a:r>
          <a:endParaRPr lang="en-US"/>
        </a:p>
      </dgm:t>
    </dgm:pt>
    <dgm:pt modelId="{90202B82-C8CD-4238-9E0C-50998846B590}" type="parTrans" cxnId="{927D116C-88A1-4F5E-A443-85744A371307}">
      <dgm:prSet/>
      <dgm:spPr/>
      <dgm:t>
        <a:bodyPr/>
        <a:lstStyle/>
        <a:p>
          <a:endParaRPr lang="en-US"/>
        </a:p>
      </dgm:t>
    </dgm:pt>
    <dgm:pt modelId="{14CBC87D-EF57-4748-B2B7-E4E4B96F216C}" type="sibTrans" cxnId="{927D116C-88A1-4F5E-A443-85744A371307}">
      <dgm:prSet/>
      <dgm:spPr/>
      <dgm:t>
        <a:bodyPr/>
        <a:lstStyle/>
        <a:p>
          <a:endParaRPr lang="en-US"/>
        </a:p>
      </dgm:t>
    </dgm:pt>
    <dgm:pt modelId="{50FC113A-B429-4F04-8C3D-163EBB349541}">
      <dgm:prSet/>
      <dgm:spPr/>
      <dgm:t>
        <a:bodyPr/>
        <a:lstStyle/>
        <a:p>
          <a:r>
            <a:rPr lang="en-US" b="0" i="0" baseline="0"/>
            <a:t>Because the total value of Sherry’s non-excluded assets exceeds $50,000, this value ($53,800) is included as net family assets and must be confirmed via third-party verification. </a:t>
          </a:r>
          <a:endParaRPr lang="en-US"/>
        </a:p>
      </dgm:t>
    </dgm:pt>
    <dgm:pt modelId="{751D3C36-543B-4089-9CA8-4D0BB99A1AFD}" type="parTrans" cxnId="{84DFE1F6-13A4-46AA-87D6-F00DF75F73DB}">
      <dgm:prSet/>
      <dgm:spPr/>
      <dgm:t>
        <a:bodyPr/>
        <a:lstStyle/>
        <a:p>
          <a:endParaRPr lang="en-US"/>
        </a:p>
      </dgm:t>
    </dgm:pt>
    <dgm:pt modelId="{97481D9B-DC6D-4288-AB11-CC5875B27E19}" type="sibTrans" cxnId="{84DFE1F6-13A4-46AA-87D6-F00DF75F73DB}">
      <dgm:prSet/>
      <dgm:spPr/>
      <dgm:t>
        <a:bodyPr/>
        <a:lstStyle/>
        <a:p>
          <a:endParaRPr lang="en-US"/>
        </a:p>
      </dgm:t>
    </dgm:pt>
    <dgm:pt modelId="{8C80ADBA-D665-48FE-8236-9C4485727E89}">
      <dgm:prSet/>
      <dgm:spPr/>
      <dgm:t>
        <a:bodyPr/>
        <a:lstStyle/>
        <a:p>
          <a:r>
            <a:rPr lang="en-US" b="0" i="0" baseline="0"/>
            <a:t>Actual Income from Checking Account: $0 earned ($10,000 x 0 percent) </a:t>
          </a:r>
          <a:endParaRPr lang="en-US"/>
        </a:p>
      </dgm:t>
    </dgm:pt>
    <dgm:pt modelId="{8AB52F2E-E233-48E7-A3BA-DB89B52BB300}" type="parTrans" cxnId="{CE9DFA2E-6C45-4F5F-A35C-B3267EBF967E}">
      <dgm:prSet/>
      <dgm:spPr/>
      <dgm:t>
        <a:bodyPr/>
        <a:lstStyle/>
        <a:p>
          <a:endParaRPr lang="en-US"/>
        </a:p>
      </dgm:t>
    </dgm:pt>
    <dgm:pt modelId="{8F70E9D1-2CC8-4386-97D2-783239DC58F1}" type="sibTrans" cxnId="{CE9DFA2E-6C45-4F5F-A35C-B3267EBF967E}">
      <dgm:prSet/>
      <dgm:spPr/>
      <dgm:t>
        <a:bodyPr/>
        <a:lstStyle/>
        <a:p>
          <a:endParaRPr lang="en-US"/>
        </a:p>
      </dgm:t>
    </dgm:pt>
    <dgm:pt modelId="{5EBB8256-094D-4770-A1CA-7E4DA0DDCED9}">
      <dgm:prSet/>
      <dgm:spPr/>
      <dgm:t>
        <a:bodyPr/>
        <a:lstStyle/>
        <a:p>
          <a:r>
            <a:rPr lang="en-US" b="0" i="0" baseline="0"/>
            <a:t>Actual Income from Stock Portfolio: $405 earned in dividends last year on $45,000 	</a:t>
          </a:r>
          <a:endParaRPr lang="en-US"/>
        </a:p>
      </dgm:t>
    </dgm:pt>
    <dgm:pt modelId="{2D92E006-7F47-4010-9B45-F2F0033F1559}" type="parTrans" cxnId="{CF17DEFF-6BF8-4F9D-B690-A57470DEF761}">
      <dgm:prSet/>
      <dgm:spPr/>
      <dgm:t>
        <a:bodyPr/>
        <a:lstStyle/>
        <a:p>
          <a:endParaRPr lang="en-US"/>
        </a:p>
      </dgm:t>
    </dgm:pt>
    <dgm:pt modelId="{39CEC804-846E-4B10-B2C6-D4F14120D7C9}" type="sibTrans" cxnId="{CF17DEFF-6BF8-4F9D-B690-A57470DEF761}">
      <dgm:prSet/>
      <dgm:spPr/>
      <dgm:t>
        <a:bodyPr/>
        <a:lstStyle/>
        <a:p>
          <a:endParaRPr lang="en-US"/>
        </a:p>
      </dgm:t>
    </dgm:pt>
    <dgm:pt modelId="{B745759B-0BA0-435A-9D4F-BEACE39286B7}" type="pres">
      <dgm:prSet presAssocID="{B48EEE4C-595D-458D-B9B2-24E847FC993C}" presName="vert0" presStyleCnt="0">
        <dgm:presLayoutVars>
          <dgm:dir/>
          <dgm:animOne val="branch"/>
          <dgm:animLvl val="lvl"/>
        </dgm:presLayoutVars>
      </dgm:prSet>
      <dgm:spPr/>
    </dgm:pt>
    <dgm:pt modelId="{EEC6837B-B200-45B2-9FEA-56463F329F6C}" type="pres">
      <dgm:prSet presAssocID="{A1EC0AD1-6B1B-430B-92F8-CDE15C21E78F}" presName="thickLine" presStyleLbl="alignNode1" presStyleIdx="0" presStyleCnt="5"/>
      <dgm:spPr/>
    </dgm:pt>
    <dgm:pt modelId="{F5786B40-06C9-491B-BBBB-F92E4EEC4B0A}" type="pres">
      <dgm:prSet presAssocID="{A1EC0AD1-6B1B-430B-92F8-CDE15C21E78F}" presName="horz1" presStyleCnt="0"/>
      <dgm:spPr/>
    </dgm:pt>
    <dgm:pt modelId="{2CA18450-FFCD-42C0-B509-D936A31F5BC9}" type="pres">
      <dgm:prSet presAssocID="{A1EC0AD1-6B1B-430B-92F8-CDE15C21E78F}" presName="tx1" presStyleLbl="revTx" presStyleIdx="0" presStyleCnt="5"/>
      <dgm:spPr/>
    </dgm:pt>
    <dgm:pt modelId="{5F5BB55C-804C-47B6-A4C7-5CC5D10118A3}" type="pres">
      <dgm:prSet presAssocID="{A1EC0AD1-6B1B-430B-92F8-CDE15C21E78F}" presName="vert1" presStyleCnt="0"/>
      <dgm:spPr/>
    </dgm:pt>
    <dgm:pt modelId="{B4E09808-C285-49CC-81EF-5E6434E491B6}" type="pres">
      <dgm:prSet presAssocID="{F15D32AE-81BE-404C-BEF6-5C2399E70768}" presName="thickLine" presStyleLbl="alignNode1" presStyleIdx="1" presStyleCnt="5"/>
      <dgm:spPr/>
    </dgm:pt>
    <dgm:pt modelId="{DB8F5A08-631D-4196-A8C7-817AF40EAA0D}" type="pres">
      <dgm:prSet presAssocID="{F15D32AE-81BE-404C-BEF6-5C2399E70768}" presName="horz1" presStyleCnt="0"/>
      <dgm:spPr/>
    </dgm:pt>
    <dgm:pt modelId="{93DBEACC-075B-41F5-B8B3-4A5575EDD37E}" type="pres">
      <dgm:prSet presAssocID="{F15D32AE-81BE-404C-BEF6-5C2399E70768}" presName="tx1" presStyleLbl="revTx" presStyleIdx="1" presStyleCnt="5"/>
      <dgm:spPr/>
    </dgm:pt>
    <dgm:pt modelId="{F97DAD04-5EE0-4AD6-B6C0-4F7363B08A38}" type="pres">
      <dgm:prSet presAssocID="{F15D32AE-81BE-404C-BEF6-5C2399E70768}" presName="vert1" presStyleCnt="0"/>
      <dgm:spPr/>
    </dgm:pt>
    <dgm:pt modelId="{1FFE30C8-204C-4C4D-9E46-85FEBBF38D76}" type="pres">
      <dgm:prSet presAssocID="{50FC113A-B429-4F04-8C3D-163EBB349541}" presName="thickLine" presStyleLbl="alignNode1" presStyleIdx="2" presStyleCnt="5"/>
      <dgm:spPr/>
    </dgm:pt>
    <dgm:pt modelId="{C6255C3F-8BB8-4FD1-AD65-C3166D2F04DE}" type="pres">
      <dgm:prSet presAssocID="{50FC113A-B429-4F04-8C3D-163EBB349541}" presName="horz1" presStyleCnt="0"/>
      <dgm:spPr/>
    </dgm:pt>
    <dgm:pt modelId="{F0C66517-F575-4565-9A92-6BD670B04362}" type="pres">
      <dgm:prSet presAssocID="{50FC113A-B429-4F04-8C3D-163EBB349541}" presName="tx1" presStyleLbl="revTx" presStyleIdx="2" presStyleCnt="5"/>
      <dgm:spPr/>
    </dgm:pt>
    <dgm:pt modelId="{CA5D9CA6-43C1-4CA9-BF9D-45E90DE180D7}" type="pres">
      <dgm:prSet presAssocID="{50FC113A-B429-4F04-8C3D-163EBB349541}" presName="vert1" presStyleCnt="0"/>
      <dgm:spPr/>
    </dgm:pt>
    <dgm:pt modelId="{382EB15B-BD3C-423B-A7F8-0A71343C70EC}" type="pres">
      <dgm:prSet presAssocID="{8C80ADBA-D665-48FE-8236-9C4485727E89}" presName="thickLine" presStyleLbl="alignNode1" presStyleIdx="3" presStyleCnt="5"/>
      <dgm:spPr/>
    </dgm:pt>
    <dgm:pt modelId="{3F96C5D5-11E7-42B5-9514-A8247EFA8BFD}" type="pres">
      <dgm:prSet presAssocID="{8C80ADBA-D665-48FE-8236-9C4485727E89}" presName="horz1" presStyleCnt="0"/>
      <dgm:spPr/>
    </dgm:pt>
    <dgm:pt modelId="{4192545C-782F-45FF-B2BC-121EF6566B7F}" type="pres">
      <dgm:prSet presAssocID="{8C80ADBA-D665-48FE-8236-9C4485727E89}" presName="tx1" presStyleLbl="revTx" presStyleIdx="3" presStyleCnt="5"/>
      <dgm:spPr/>
    </dgm:pt>
    <dgm:pt modelId="{AC263989-8FD7-4D76-8567-E75A10B47295}" type="pres">
      <dgm:prSet presAssocID="{8C80ADBA-D665-48FE-8236-9C4485727E89}" presName="vert1" presStyleCnt="0"/>
      <dgm:spPr/>
    </dgm:pt>
    <dgm:pt modelId="{9FC18989-F65F-4CE6-9478-12D231A94BE5}" type="pres">
      <dgm:prSet presAssocID="{5EBB8256-094D-4770-A1CA-7E4DA0DDCED9}" presName="thickLine" presStyleLbl="alignNode1" presStyleIdx="4" presStyleCnt="5"/>
      <dgm:spPr/>
    </dgm:pt>
    <dgm:pt modelId="{95AA9925-BADC-4457-A21C-A4200A305F25}" type="pres">
      <dgm:prSet presAssocID="{5EBB8256-094D-4770-A1CA-7E4DA0DDCED9}" presName="horz1" presStyleCnt="0"/>
      <dgm:spPr/>
    </dgm:pt>
    <dgm:pt modelId="{DCF7BE10-E7C2-4DE8-86F5-34D8905DA8EE}" type="pres">
      <dgm:prSet presAssocID="{5EBB8256-094D-4770-A1CA-7E4DA0DDCED9}" presName="tx1" presStyleLbl="revTx" presStyleIdx="4" presStyleCnt="5"/>
      <dgm:spPr/>
    </dgm:pt>
    <dgm:pt modelId="{9ADD2DDF-7633-46DB-B222-68882ADFC68D}" type="pres">
      <dgm:prSet presAssocID="{5EBB8256-094D-4770-A1CA-7E4DA0DDCED9}" presName="vert1" presStyleCnt="0"/>
      <dgm:spPr/>
    </dgm:pt>
  </dgm:ptLst>
  <dgm:cxnLst>
    <dgm:cxn modelId="{CE9DFA2E-6C45-4F5F-A35C-B3267EBF967E}" srcId="{B48EEE4C-595D-458D-B9B2-24E847FC993C}" destId="{8C80ADBA-D665-48FE-8236-9C4485727E89}" srcOrd="3" destOrd="0" parTransId="{8AB52F2E-E233-48E7-A3BA-DB89B52BB300}" sibTransId="{8F70E9D1-2CC8-4386-97D2-783239DC58F1}"/>
    <dgm:cxn modelId="{F39B2C3A-9B72-45B6-B005-F10884B5C7C5}" type="presOf" srcId="{A1EC0AD1-6B1B-430B-92F8-CDE15C21E78F}" destId="{2CA18450-FFCD-42C0-B509-D936A31F5BC9}" srcOrd="0" destOrd="0" presId="urn:microsoft.com/office/officeart/2008/layout/LinedList"/>
    <dgm:cxn modelId="{E765733E-C6E2-433C-AFD0-0D2647D29DD3}" type="presOf" srcId="{5EBB8256-094D-4770-A1CA-7E4DA0DDCED9}" destId="{DCF7BE10-E7C2-4DE8-86F5-34D8905DA8EE}" srcOrd="0" destOrd="0" presId="urn:microsoft.com/office/officeart/2008/layout/LinedList"/>
    <dgm:cxn modelId="{C82B6F62-5A78-47CB-A5D0-99D12BC71D84}" srcId="{B48EEE4C-595D-458D-B9B2-24E847FC993C}" destId="{A1EC0AD1-6B1B-430B-92F8-CDE15C21E78F}" srcOrd="0" destOrd="0" parTransId="{E6F03813-9B84-4B41-9728-3BF62A77239C}" sibTransId="{92C63833-6768-4E1D-9E74-C4A698598F78}"/>
    <dgm:cxn modelId="{927D116C-88A1-4F5E-A443-85744A371307}" srcId="{B48EEE4C-595D-458D-B9B2-24E847FC993C}" destId="{F15D32AE-81BE-404C-BEF6-5C2399E70768}" srcOrd="1" destOrd="0" parTransId="{90202B82-C8CD-4238-9E0C-50998846B590}" sibTransId="{14CBC87D-EF57-4748-B2B7-E4E4B96F216C}"/>
    <dgm:cxn modelId="{D42E9476-0A6F-4F91-AF37-6529B75B2E67}" type="presOf" srcId="{50FC113A-B429-4F04-8C3D-163EBB349541}" destId="{F0C66517-F575-4565-9A92-6BD670B04362}" srcOrd="0" destOrd="0" presId="urn:microsoft.com/office/officeart/2008/layout/LinedList"/>
    <dgm:cxn modelId="{CF0A5ECA-17C1-42BB-98EC-6D9DE40B9641}" type="presOf" srcId="{8C80ADBA-D665-48FE-8236-9C4485727E89}" destId="{4192545C-782F-45FF-B2BC-121EF6566B7F}" srcOrd="0" destOrd="0" presId="urn:microsoft.com/office/officeart/2008/layout/LinedList"/>
    <dgm:cxn modelId="{CDFA40D5-AD08-4502-B708-E1852B0AAE1F}" type="presOf" srcId="{F15D32AE-81BE-404C-BEF6-5C2399E70768}" destId="{93DBEACC-075B-41F5-B8B3-4A5575EDD37E}" srcOrd="0" destOrd="0" presId="urn:microsoft.com/office/officeart/2008/layout/LinedList"/>
    <dgm:cxn modelId="{471E85EB-053F-4ED7-82CB-25786E3C7F6F}" type="presOf" srcId="{B48EEE4C-595D-458D-B9B2-24E847FC993C}" destId="{B745759B-0BA0-435A-9D4F-BEACE39286B7}" srcOrd="0" destOrd="0" presId="urn:microsoft.com/office/officeart/2008/layout/LinedList"/>
    <dgm:cxn modelId="{84DFE1F6-13A4-46AA-87D6-F00DF75F73DB}" srcId="{B48EEE4C-595D-458D-B9B2-24E847FC993C}" destId="{50FC113A-B429-4F04-8C3D-163EBB349541}" srcOrd="2" destOrd="0" parTransId="{751D3C36-543B-4089-9CA8-4D0BB99A1AFD}" sibTransId="{97481D9B-DC6D-4288-AB11-CC5875B27E19}"/>
    <dgm:cxn modelId="{CF17DEFF-6BF8-4F9D-B690-A57470DEF761}" srcId="{B48EEE4C-595D-458D-B9B2-24E847FC993C}" destId="{5EBB8256-094D-4770-A1CA-7E4DA0DDCED9}" srcOrd="4" destOrd="0" parTransId="{2D92E006-7F47-4010-9B45-F2F0033F1559}" sibTransId="{39CEC804-846E-4B10-B2C6-D4F14120D7C9}"/>
    <dgm:cxn modelId="{9BDB3359-CDF8-4BA3-9C26-85F5FFD39A0B}" type="presParOf" srcId="{B745759B-0BA0-435A-9D4F-BEACE39286B7}" destId="{EEC6837B-B200-45B2-9FEA-56463F329F6C}" srcOrd="0" destOrd="0" presId="urn:microsoft.com/office/officeart/2008/layout/LinedList"/>
    <dgm:cxn modelId="{B0BF1375-CBC5-4DE5-B79A-2E3A2DF50B28}" type="presParOf" srcId="{B745759B-0BA0-435A-9D4F-BEACE39286B7}" destId="{F5786B40-06C9-491B-BBBB-F92E4EEC4B0A}" srcOrd="1" destOrd="0" presId="urn:microsoft.com/office/officeart/2008/layout/LinedList"/>
    <dgm:cxn modelId="{80F75A32-5EB1-4864-8572-046C863F143B}" type="presParOf" srcId="{F5786B40-06C9-491B-BBBB-F92E4EEC4B0A}" destId="{2CA18450-FFCD-42C0-B509-D936A31F5BC9}" srcOrd="0" destOrd="0" presId="urn:microsoft.com/office/officeart/2008/layout/LinedList"/>
    <dgm:cxn modelId="{CE5B8DBA-9ED6-4B37-8DEC-5878D50BBC3F}" type="presParOf" srcId="{F5786B40-06C9-491B-BBBB-F92E4EEC4B0A}" destId="{5F5BB55C-804C-47B6-A4C7-5CC5D10118A3}" srcOrd="1" destOrd="0" presId="urn:microsoft.com/office/officeart/2008/layout/LinedList"/>
    <dgm:cxn modelId="{ED314B05-DE31-4F92-ABBE-D70DFC482F61}" type="presParOf" srcId="{B745759B-0BA0-435A-9D4F-BEACE39286B7}" destId="{B4E09808-C285-49CC-81EF-5E6434E491B6}" srcOrd="2" destOrd="0" presId="urn:microsoft.com/office/officeart/2008/layout/LinedList"/>
    <dgm:cxn modelId="{FEB207E7-4E7A-41B0-93CD-7B48727AA748}" type="presParOf" srcId="{B745759B-0BA0-435A-9D4F-BEACE39286B7}" destId="{DB8F5A08-631D-4196-A8C7-817AF40EAA0D}" srcOrd="3" destOrd="0" presId="urn:microsoft.com/office/officeart/2008/layout/LinedList"/>
    <dgm:cxn modelId="{A10E7877-2F19-42CE-BF49-33DFFA79CEEA}" type="presParOf" srcId="{DB8F5A08-631D-4196-A8C7-817AF40EAA0D}" destId="{93DBEACC-075B-41F5-B8B3-4A5575EDD37E}" srcOrd="0" destOrd="0" presId="urn:microsoft.com/office/officeart/2008/layout/LinedList"/>
    <dgm:cxn modelId="{B40D2C6D-314D-40A9-85F7-CBEF3AA48122}" type="presParOf" srcId="{DB8F5A08-631D-4196-A8C7-817AF40EAA0D}" destId="{F97DAD04-5EE0-4AD6-B6C0-4F7363B08A38}" srcOrd="1" destOrd="0" presId="urn:microsoft.com/office/officeart/2008/layout/LinedList"/>
    <dgm:cxn modelId="{86DBBDF7-9964-473E-8922-0030CC9EA829}" type="presParOf" srcId="{B745759B-0BA0-435A-9D4F-BEACE39286B7}" destId="{1FFE30C8-204C-4C4D-9E46-85FEBBF38D76}" srcOrd="4" destOrd="0" presId="urn:microsoft.com/office/officeart/2008/layout/LinedList"/>
    <dgm:cxn modelId="{69ECB6B5-872D-45E0-9D71-7518E0F3503A}" type="presParOf" srcId="{B745759B-0BA0-435A-9D4F-BEACE39286B7}" destId="{C6255C3F-8BB8-4FD1-AD65-C3166D2F04DE}" srcOrd="5" destOrd="0" presId="urn:microsoft.com/office/officeart/2008/layout/LinedList"/>
    <dgm:cxn modelId="{24230505-7F55-4309-BA4D-CAF3283247B9}" type="presParOf" srcId="{C6255C3F-8BB8-4FD1-AD65-C3166D2F04DE}" destId="{F0C66517-F575-4565-9A92-6BD670B04362}" srcOrd="0" destOrd="0" presId="urn:microsoft.com/office/officeart/2008/layout/LinedList"/>
    <dgm:cxn modelId="{FFD9FFA3-072E-4557-B4E6-BCAB415800E5}" type="presParOf" srcId="{C6255C3F-8BB8-4FD1-AD65-C3166D2F04DE}" destId="{CA5D9CA6-43C1-4CA9-BF9D-45E90DE180D7}" srcOrd="1" destOrd="0" presId="urn:microsoft.com/office/officeart/2008/layout/LinedList"/>
    <dgm:cxn modelId="{F3F7D3DE-4F66-4554-927F-93DBB7BBAC30}" type="presParOf" srcId="{B745759B-0BA0-435A-9D4F-BEACE39286B7}" destId="{382EB15B-BD3C-423B-A7F8-0A71343C70EC}" srcOrd="6" destOrd="0" presId="urn:microsoft.com/office/officeart/2008/layout/LinedList"/>
    <dgm:cxn modelId="{C5309F95-C624-414A-A470-F4FA0EE2A122}" type="presParOf" srcId="{B745759B-0BA0-435A-9D4F-BEACE39286B7}" destId="{3F96C5D5-11E7-42B5-9514-A8247EFA8BFD}" srcOrd="7" destOrd="0" presId="urn:microsoft.com/office/officeart/2008/layout/LinedList"/>
    <dgm:cxn modelId="{63C0EA3B-EA27-4F44-85F2-5073EE259DF2}" type="presParOf" srcId="{3F96C5D5-11E7-42B5-9514-A8247EFA8BFD}" destId="{4192545C-782F-45FF-B2BC-121EF6566B7F}" srcOrd="0" destOrd="0" presId="urn:microsoft.com/office/officeart/2008/layout/LinedList"/>
    <dgm:cxn modelId="{77289E2A-6C79-478C-A6FB-448539C5C148}" type="presParOf" srcId="{3F96C5D5-11E7-42B5-9514-A8247EFA8BFD}" destId="{AC263989-8FD7-4D76-8567-E75A10B47295}" srcOrd="1" destOrd="0" presId="urn:microsoft.com/office/officeart/2008/layout/LinedList"/>
    <dgm:cxn modelId="{169E4817-C3EE-4403-A23A-EF7D99547116}" type="presParOf" srcId="{B745759B-0BA0-435A-9D4F-BEACE39286B7}" destId="{9FC18989-F65F-4CE6-9478-12D231A94BE5}" srcOrd="8" destOrd="0" presId="urn:microsoft.com/office/officeart/2008/layout/LinedList"/>
    <dgm:cxn modelId="{A6C13F40-6E91-40FC-A732-8286D2AB996E}" type="presParOf" srcId="{B745759B-0BA0-435A-9D4F-BEACE39286B7}" destId="{95AA9925-BADC-4457-A21C-A4200A305F25}" srcOrd="9" destOrd="0" presId="urn:microsoft.com/office/officeart/2008/layout/LinedList"/>
    <dgm:cxn modelId="{4CE2B427-1539-4FBF-8509-D1B46873B038}" type="presParOf" srcId="{95AA9925-BADC-4457-A21C-A4200A305F25}" destId="{DCF7BE10-E7C2-4DE8-86F5-34D8905DA8EE}" srcOrd="0" destOrd="0" presId="urn:microsoft.com/office/officeart/2008/layout/LinedList"/>
    <dgm:cxn modelId="{762337AB-A7B3-41D2-824B-20C914FF867E}" type="presParOf" srcId="{95AA9925-BADC-4457-A21C-A4200A305F25}" destId="{9ADD2DDF-7633-46DB-B222-68882ADFC68D}"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E2B5B610-D518-470F-9EF6-AAEDE2ED158A}"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C8824097-A7B8-417E-A132-95A004129577}">
      <dgm:prSet/>
      <dgm:spPr/>
      <dgm:t>
        <a:bodyPr/>
        <a:lstStyle/>
        <a:p>
          <a:r>
            <a:rPr lang="en-US" b="0" i="0" baseline="0"/>
            <a:t>When the family’s net family assets do not exceed $50,000 (as adjusted for inflation), imputed income is not calculated. </a:t>
          </a:r>
          <a:endParaRPr lang="en-US"/>
        </a:p>
      </dgm:t>
    </dgm:pt>
    <dgm:pt modelId="{D9F95DF4-8C0A-4642-9873-24F8ABC2C4E4}" type="parTrans" cxnId="{FE1F79A2-4402-401E-8C50-6764C10FEFC0}">
      <dgm:prSet/>
      <dgm:spPr/>
      <dgm:t>
        <a:bodyPr/>
        <a:lstStyle/>
        <a:p>
          <a:endParaRPr lang="en-US"/>
        </a:p>
      </dgm:t>
    </dgm:pt>
    <dgm:pt modelId="{F9BD2A9E-47DF-4F36-BC10-8D053DEDD871}" type="sibTrans" cxnId="{FE1F79A2-4402-401E-8C50-6764C10FEFC0}">
      <dgm:prSet/>
      <dgm:spPr/>
      <dgm:t>
        <a:bodyPr/>
        <a:lstStyle/>
        <a:p>
          <a:endParaRPr lang="en-US"/>
        </a:p>
      </dgm:t>
    </dgm:pt>
    <dgm:pt modelId="{71676643-3729-489F-A9F9-92A821EA723C}">
      <dgm:prSet/>
      <dgm:spPr/>
      <dgm:t>
        <a:bodyPr/>
        <a:lstStyle/>
        <a:p>
          <a:r>
            <a:rPr lang="en-US" b="0" i="0" baseline="0"/>
            <a:t>Imputed asset income is never calculated on assets that are excluded from net family assets. </a:t>
          </a:r>
          <a:endParaRPr lang="en-US"/>
        </a:p>
      </dgm:t>
    </dgm:pt>
    <dgm:pt modelId="{4794FDC1-AB64-4C30-9292-5E25A21D091B}" type="parTrans" cxnId="{15AAD966-974D-4BBF-9B1D-C643DE2ED640}">
      <dgm:prSet/>
      <dgm:spPr/>
      <dgm:t>
        <a:bodyPr/>
        <a:lstStyle/>
        <a:p>
          <a:endParaRPr lang="en-US"/>
        </a:p>
      </dgm:t>
    </dgm:pt>
    <dgm:pt modelId="{F9951354-84CA-4033-A58C-2956F061C7CA}" type="sibTrans" cxnId="{15AAD966-974D-4BBF-9B1D-C643DE2ED640}">
      <dgm:prSet/>
      <dgm:spPr/>
      <dgm:t>
        <a:bodyPr/>
        <a:lstStyle/>
        <a:p>
          <a:endParaRPr lang="en-US"/>
        </a:p>
      </dgm:t>
    </dgm:pt>
    <dgm:pt modelId="{6BF43D30-E0CF-4219-91EF-54B7816C9256}">
      <dgm:prSet/>
      <dgm:spPr/>
      <dgm:t>
        <a:bodyPr/>
        <a:lstStyle/>
        <a:p>
          <a:r>
            <a:rPr lang="en-US" b="0" i="0" baseline="0"/>
            <a:t>When actual income for an asset — which can equal $0 — can be calculated, imputed income is not calculated for that asset. </a:t>
          </a:r>
          <a:endParaRPr lang="en-US"/>
        </a:p>
      </dgm:t>
    </dgm:pt>
    <dgm:pt modelId="{6F2C0DB9-B271-4390-B9D1-E40E672A972D}" type="parTrans" cxnId="{64648CF5-8CE0-40D1-B674-CB19D526B4CC}">
      <dgm:prSet/>
      <dgm:spPr/>
      <dgm:t>
        <a:bodyPr/>
        <a:lstStyle/>
        <a:p>
          <a:endParaRPr lang="en-US"/>
        </a:p>
      </dgm:t>
    </dgm:pt>
    <dgm:pt modelId="{60BABD84-618F-4202-819F-C5F6AEBF40A3}" type="sibTrans" cxnId="{64648CF5-8CE0-40D1-B674-CB19D526B4CC}">
      <dgm:prSet/>
      <dgm:spPr/>
      <dgm:t>
        <a:bodyPr/>
        <a:lstStyle/>
        <a:p>
          <a:endParaRPr lang="en-US"/>
        </a:p>
      </dgm:t>
    </dgm:pt>
    <dgm:pt modelId="{560120C9-E2A7-4064-B302-638246C8BF60}" type="pres">
      <dgm:prSet presAssocID="{E2B5B610-D518-470F-9EF6-AAEDE2ED158A}" presName="linear" presStyleCnt="0">
        <dgm:presLayoutVars>
          <dgm:animLvl val="lvl"/>
          <dgm:resizeHandles val="exact"/>
        </dgm:presLayoutVars>
      </dgm:prSet>
      <dgm:spPr/>
    </dgm:pt>
    <dgm:pt modelId="{8F61B8F7-2FC0-4635-BD53-0EF3B616C960}" type="pres">
      <dgm:prSet presAssocID="{C8824097-A7B8-417E-A132-95A004129577}" presName="parentText" presStyleLbl="node1" presStyleIdx="0" presStyleCnt="3">
        <dgm:presLayoutVars>
          <dgm:chMax val="0"/>
          <dgm:bulletEnabled val="1"/>
        </dgm:presLayoutVars>
      </dgm:prSet>
      <dgm:spPr/>
    </dgm:pt>
    <dgm:pt modelId="{B43D0CE5-B41C-4577-B474-589D5706A90F}" type="pres">
      <dgm:prSet presAssocID="{F9BD2A9E-47DF-4F36-BC10-8D053DEDD871}" presName="spacer" presStyleCnt="0"/>
      <dgm:spPr/>
    </dgm:pt>
    <dgm:pt modelId="{900781CC-8853-4C8A-881F-5CFC3C16BA6B}" type="pres">
      <dgm:prSet presAssocID="{71676643-3729-489F-A9F9-92A821EA723C}" presName="parentText" presStyleLbl="node1" presStyleIdx="1" presStyleCnt="3">
        <dgm:presLayoutVars>
          <dgm:chMax val="0"/>
          <dgm:bulletEnabled val="1"/>
        </dgm:presLayoutVars>
      </dgm:prSet>
      <dgm:spPr/>
    </dgm:pt>
    <dgm:pt modelId="{10BC8091-8861-4AF9-A2FB-5F958D18CAE2}" type="pres">
      <dgm:prSet presAssocID="{F9951354-84CA-4033-A58C-2956F061C7CA}" presName="spacer" presStyleCnt="0"/>
      <dgm:spPr/>
    </dgm:pt>
    <dgm:pt modelId="{0BCA6B45-92D4-4991-AC64-4880C96F2B69}" type="pres">
      <dgm:prSet presAssocID="{6BF43D30-E0CF-4219-91EF-54B7816C9256}" presName="parentText" presStyleLbl="node1" presStyleIdx="2" presStyleCnt="3">
        <dgm:presLayoutVars>
          <dgm:chMax val="0"/>
          <dgm:bulletEnabled val="1"/>
        </dgm:presLayoutVars>
      </dgm:prSet>
      <dgm:spPr/>
    </dgm:pt>
  </dgm:ptLst>
  <dgm:cxnLst>
    <dgm:cxn modelId="{9A3D9713-25AA-4D42-BED6-D678548C218F}" type="presOf" srcId="{71676643-3729-489F-A9F9-92A821EA723C}" destId="{900781CC-8853-4C8A-881F-5CFC3C16BA6B}" srcOrd="0" destOrd="0" presId="urn:microsoft.com/office/officeart/2005/8/layout/vList2"/>
    <dgm:cxn modelId="{15AAD966-974D-4BBF-9B1D-C643DE2ED640}" srcId="{E2B5B610-D518-470F-9EF6-AAEDE2ED158A}" destId="{71676643-3729-489F-A9F9-92A821EA723C}" srcOrd="1" destOrd="0" parTransId="{4794FDC1-AB64-4C30-9292-5E25A21D091B}" sibTransId="{F9951354-84CA-4033-A58C-2956F061C7CA}"/>
    <dgm:cxn modelId="{D2039E76-2F15-4C1F-9D22-A29B9E72DFBB}" type="presOf" srcId="{C8824097-A7B8-417E-A132-95A004129577}" destId="{8F61B8F7-2FC0-4635-BD53-0EF3B616C960}" srcOrd="0" destOrd="0" presId="urn:microsoft.com/office/officeart/2005/8/layout/vList2"/>
    <dgm:cxn modelId="{FE1F79A2-4402-401E-8C50-6764C10FEFC0}" srcId="{E2B5B610-D518-470F-9EF6-AAEDE2ED158A}" destId="{C8824097-A7B8-417E-A132-95A004129577}" srcOrd="0" destOrd="0" parTransId="{D9F95DF4-8C0A-4642-9873-24F8ABC2C4E4}" sibTransId="{F9BD2A9E-47DF-4F36-BC10-8D053DEDD871}"/>
    <dgm:cxn modelId="{EB17A3D7-60FC-4F2E-AAA3-71099412555E}" type="presOf" srcId="{6BF43D30-E0CF-4219-91EF-54B7816C9256}" destId="{0BCA6B45-92D4-4991-AC64-4880C96F2B69}" srcOrd="0" destOrd="0" presId="urn:microsoft.com/office/officeart/2005/8/layout/vList2"/>
    <dgm:cxn modelId="{8B5BC8D8-D821-46FC-B7DD-BF128E98F0B6}" type="presOf" srcId="{E2B5B610-D518-470F-9EF6-AAEDE2ED158A}" destId="{560120C9-E2A7-4064-B302-638246C8BF60}" srcOrd="0" destOrd="0" presId="urn:microsoft.com/office/officeart/2005/8/layout/vList2"/>
    <dgm:cxn modelId="{64648CF5-8CE0-40D1-B674-CB19D526B4CC}" srcId="{E2B5B610-D518-470F-9EF6-AAEDE2ED158A}" destId="{6BF43D30-E0CF-4219-91EF-54B7816C9256}" srcOrd="2" destOrd="0" parTransId="{6F2C0DB9-B271-4390-B9D1-E40E672A972D}" sibTransId="{60BABD84-618F-4202-819F-C5F6AEBF40A3}"/>
    <dgm:cxn modelId="{0C2EEE64-6DD3-4792-B805-490366C2532F}" type="presParOf" srcId="{560120C9-E2A7-4064-B302-638246C8BF60}" destId="{8F61B8F7-2FC0-4635-BD53-0EF3B616C960}" srcOrd="0" destOrd="0" presId="urn:microsoft.com/office/officeart/2005/8/layout/vList2"/>
    <dgm:cxn modelId="{7524D6AE-F8A9-4F24-85B5-C3A4A3040684}" type="presParOf" srcId="{560120C9-E2A7-4064-B302-638246C8BF60}" destId="{B43D0CE5-B41C-4577-B474-589D5706A90F}" srcOrd="1" destOrd="0" presId="urn:microsoft.com/office/officeart/2005/8/layout/vList2"/>
    <dgm:cxn modelId="{F6F6E6F9-263F-4791-BECB-5B22039FAB22}" type="presParOf" srcId="{560120C9-E2A7-4064-B302-638246C8BF60}" destId="{900781CC-8853-4C8A-881F-5CFC3C16BA6B}" srcOrd="2" destOrd="0" presId="urn:microsoft.com/office/officeart/2005/8/layout/vList2"/>
    <dgm:cxn modelId="{B33F7EF4-3A57-403D-AB66-6BD3FAA319B9}" type="presParOf" srcId="{560120C9-E2A7-4064-B302-638246C8BF60}" destId="{10BC8091-8861-4AF9-A2FB-5F958D18CAE2}" srcOrd="3" destOrd="0" presId="urn:microsoft.com/office/officeart/2005/8/layout/vList2"/>
    <dgm:cxn modelId="{BE4FDFC2-5608-461F-A122-B7088EF152BD}" type="presParOf" srcId="{560120C9-E2A7-4064-B302-638246C8BF60}" destId="{0BCA6B45-92D4-4991-AC64-4880C96F2B69}"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E2CF02A3-95D3-4E4C-B02F-8C339F32ACD9}" type="doc">
      <dgm:prSet loTypeId="urn:microsoft.com/office/officeart/2008/layout/LinedList" loCatId="list" qsTypeId="urn:microsoft.com/office/officeart/2005/8/quickstyle/simple1" qsCatId="simple" csTypeId="urn:microsoft.com/office/officeart/2005/8/colors/accent4_2" csCatId="accent4"/>
      <dgm:spPr/>
      <dgm:t>
        <a:bodyPr/>
        <a:lstStyle/>
        <a:p>
          <a:endParaRPr lang="en-US"/>
        </a:p>
      </dgm:t>
    </dgm:pt>
    <dgm:pt modelId="{32CFE5E8-EB44-4C99-86B1-493ECE0D0367}">
      <dgm:prSet/>
      <dgm:spPr/>
      <dgm:t>
        <a:bodyPr/>
        <a:lstStyle/>
        <a:p>
          <a:r>
            <a:rPr lang="en-US"/>
            <a:t>The AHFA Compliance Manual has been updated to include HOTMA.</a:t>
          </a:r>
        </a:p>
      </dgm:t>
    </dgm:pt>
    <dgm:pt modelId="{20469450-991A-40A4-BB0B-87F02397BE93}" type="parTrans" cxnId="{47AC5492-9137-43D8-8B9C-24FEB844B712}">
      <dgm:prSet/>
      <dgm:spPr/>
      <dgm:t>
        <a:bodyPr/>
        <a:lstStyle/>
        <a:p>
          <a:endParaRPr lang="en-US"/>
        </a:p>
      </dgm:t>
    </dgm:pt>
    <dgm:pt modelId="{B45EF431-E662-4C40-BCFA-8F14BD92A0DF}" type="sibTrans" cxnId="{47AC5492-9137-43D8-8B9C-24FEB844B712}">
      <dgm:prSet/>
      <dgm:spPr/>
      <dgm:t>
        <a:bodyPr/>
        <a:lstStyle/>
        <a:p>
          <a:endParaRPr lang="en-US"/>
        </a:p>
      </dgm:t>
    </dgm:pt>
    <dgm:pt modelId="{C81198B7-6FBF-4C38-81FB-DD2838E12398}">
      <dgm:prSet/>
      <dgm:spPr/>
      <dgm:t>
        <a:bodyPr/>
        <a:lstStyle/>
        <a:p>
          <a:r>
            <a:rPr lang="en-US"/>
            <a:t>You can also refer to Notice H 2023-10 from HUD for HOTMA guidance.</a:t>
          </a:r>
        </a:p>
      </dgm:t>
    </dgm:pt>
    <dgm:pt modelId="{1228DBE4-A6E0-4EFA-85AA-7D2CDCA4FD68}" type="parTrans" cxnId="{0DB22D6E-FF0E-4A59-BF55-C728506CC639}">
      <dgm:prSet/>
      <dgm:spPr/>
      <dgm:t>
        <a:bodyPr/>
        <a:lstStyle/>
        <a:p>
          <a:endParaRPr lang="en-US"/>
        </a:p>
      </dgm:t>
    </dgm:pt>
    <dgm:pt modelId="{2D9B068D-C9B9-4E0F-BB65-631DCBDD42C6}" type="sibTrans" cxnId="{0DB22D6E-FF0E-4A59-BF55-C728506CC639}">
      <dgm:prSet/>
      <dgm:spPr/>
      <dgm:t>
        <a:bodyPr/>
        <a:lstStyle/>
        <a:p>
          <a:endParaRPr lang="en-US"/>
        </a:p>
      </dgm:t>
    </dgm:pt>
    <dgm:pt modelId="{57EC9E2D-292B-4C99-88E0-92852AA7F259}" type="pres">
      <dgm:prSet presAssocID="{E2CF02A3-95D3-4E4C-B02F-8C339F32ACD9}" presName="vert0" presStyleCnt="0">
        <dgm:presLayoutVars>
          <dgm:dir/>
          <dgm:animOne val="branch"/>
          <dgm:animLvl val="lvl"/>
        </dgm:presLayoutVars>
      </dgm:prSet>
      <dgm:spPr/>
    </dgm:pt>
    <dgm:pt modelId="{5FCCFDFE-8717-4A9F-AE09-9158C5D25009}" type="pres">
      <dgm:prSet presAssocID="{32CFE5E8-EB44-4C99-86B1-493ECE0D0367}" presName="thickLine" presStyleLbl="alignNode1" presStyleIdx="0" presStyleCnt="2"/>
      <dgm:spPr/>
    </dgm:pt>
    <dgm:pt modelId="{DA363289-4B59-40B8-99AC-109139633BF4}" type="pres">
      <dgm:prSet presAssocID="{32CFE5E8-EB44-4C99-86B1-493ECE0D0367}" presName="horz1" presStyleCnt="0"/>
      <dgm:spPr/>
    </dgm:pt>
    <dgm:pt modelId="{54C0D677-E97E-4E68-B14B-060FA7A6A26D}" type="pres">
      <dgm:prSet presAssocID="{32CFE5E8-EB44-4C99-86B1-493ECE0D0367}" presName="tx1" presStyleLbl="revTx" presStyleIdx="0" presStyleCnt="2"/>
      <dgm:spPr/>
    </dgm:pt>
    <dgm:pt modelId="{80B882E3-64ED-4B0F-A8A8-0BB4F844760D}" type="pres">
      <dgm:prSet presAssocID="{32CFE5E8-EB44-4C99-86B1-493ECE0D0367}" presName="vert1" presStyleCnt="0"/>
      <dgm:spPr/>
    </dgm:pt>
    <dgm:pt modelId="{60DD8F87-F0DD-40A2-BCDC-4702520D3310}" type="pres">
      <dgm:prSet presAssocID="{C81198B7-6FBF-4C38-81FB-DD2838E12398}" presName="thickLine" presStyleLbl="alignNode1" presStyleIdx="1" presStyleCnt="2"/>
      <dgm:spPr/>
    </dgm:pt>
    <dgm:pt modelId="{4B71E78E-6F43-4D08-A012-CC3DCDBA3585}" type="pres">
      <dgm:prSet presAssocID="{C81198B7-6FBF-4C38-81FB-DD2838E12398}" presName="horz1" presStyleCnt="0"/>
      <dgm:spPr/>
    </dgm:pt>
    <dgm:pt modelId="{7C1886A8-5E1E-428E-89F9-F51071594189}" type="pres">
      <dgm:prSet presAssocID="{C81198B7-6FBF-4C38-81FB-DD2838E12398}" presName="tx1" presStyleLbl="revTx" presStyleIdx="1" presStyleCnt="2"/>
      <dgm:spPr/>
    </dgm:pt>
    <dgm:pt modelId="{8A56E430-0B6D-470F-8776-258A017A09BB}" type="pres">
      <dgm:prSet presAssocID="{C81198B7-6FBF-4C38-81FB-DD2838E12398}" presName="vert1" presStyleCnt="0"/>
      <dgm:spPr/>
    </dgm:pt>
  </dgm:ptLst>
  <dgm:cxnLst>
    <dgm:cxn modelId="{B1C64519-3ADF-48A8-B576-BC3BFE329276}" type="presOf" srcId="{C81198B7-6FBF-4C38-81FB-DD2838E12398}" destId="{7C1886A8-5E1E-428E-89F9-F51071594189}" srcOrd="0" destOrd="0" presId="urn:microsoft.com/office/officeart/2008/layout/LinedList"/>
    <dgm:cxn modelId="{BB95B264-AA49-42B4-B9AC-5B30C49259C5}" type="presOf" srcId="{32CFE5E8-EB44-4C99-86B1-493ECE0D0367}" destId="{54C0D677-E97E-4E68-B14B-060FA7A6A26D}" srcOrd="0" destOrd="0" presId="urn:microsoft.com/office/officeart/2008/layout/LinedList"/>
    <dgm:cxn modelId="{0DB22D6E-FF0E-4A59-BF55-C728506CC639}" srcId="{E2CF02A3-95D3-4E4C-B02F-8C339F32ACD9}" destId="{C81198B7-6FBF-4C38-81FB-DD2838E12398}" srcOrd="1" destOrd="0" parTransId="{1228DBE4-A6E0-4EFA-85AA-7D2CDCA4FD68}" sibTransId="{2D9B068D-C9B9-4E0F-BB65-631DCBDD42C6}"/>
    <dgm:cxn modelId="{FC163B72-645D-4FE5-B687-56C599F55BC0}" type="presOf" srcId="{E2CF02A3-95D3-4E4C-B02F-8C339F32ACD9}" destId="{57EC9E2D-292B-4C99-88E0-92852AA7F259}" srcOrd="0" destOrd="0" presId="urn:microsoft.com/office/officeart/2008/layout/LinedList"/>
    <dgm:cxn modelId="{47AC5492-9137-43D8-8B9C-24FEB844B712}" srcId="{E2CF02A3-95D3-4E4C-B02F-8C339F32ACD9}" destId="{32CFE5E8-EB44-4C99-86B1-493ECE0D0367}" srcOrd="0" destOrd="0" parTransId="{20469450-991A-40A4-BB0B-87F02397BE93}" sibTransId="{B45EF431-E662-4C40-BCFA-8F14BD92A0DF}"/>
    <dgm:cxn modelId="{F309B336-C612-4C8B-872F-3B2AC547D476}" type="presParOf" srcId="{57EC9E2D-292B-4C99-88E0-92852AA7F259}" destId="{5FCCFDFE-8717-4A9F-AE09-9158C5D25009}" srcOrd="0" destOrd="0" presId="urn:microsoft.com/office/officeart/2008/layout/LinedList"/>
    <dgm:cxn modelId="{BF54D6CB-37DB-4354-8291-BFD1FEBD56DF}" type="presParOf" srcId="{57EC9E2D-292B-4C99-88E0-92852AA7F259}" destId="{DA363289-4B59-40B8-99AC-109139633BF4}" srcOrd="1" destOrd="0" presId="urn:microsoft.com/office/officeart/2008/layout/LinedList"/>
    <dgm:cxn modelId="{FEF84679-A87A-4275-B499-9209F730269C}" type="presParOf" srcId="{DA363289-4B59-40B8-99AC-109139633BF4}" destId="{54C0D677-E97E-4E68-B14B-060FA7A6A26D}" srcOrd="0" destOrd="0" presId="urn:microsoft.com/office/officeart/2008/layout/LinedList"/>
    <dgm:cxn modelId="{C958CD47-E3A3-4701-9F77-712C80F30308}" type="presParOf" srcId="{DA363289-4B59-40B8-99AC-109139633BF4}" destId="{80B882E3-64ED-4B0F-A8A8-0BB4F844760D}" srcOrd="1" destOrd="0" presId="urn:microsoft.com/office/officeart/2008/layout/LinedList"/>
    <dgm:cxn modelId="{D36F15A0-A704-4B0F-B2C6-B8DA5C19CD2E}" type="presParOf" srcId="{57EC9E2D-292B-4C99-88E0-92852AA7F259}" destId="{60DD8F87-F0DD-40A2-BCDC-4702520D3310}" srcOrd="2" destOrd="0" presId="urn:microsoft.com/office/officeart/2008/layout/LinedList"/>
    <dgm:cxn modelId="{0C4D1E6B-3750-4D23-AFDB-ABCC4172B9D5}" type="presParOf" srcId="{57EC9E2D-292B-4C99-88E0-92852AA7F259}" destId="{4B71E78E-6F43-4D08-A012-CC3DCDBA3585}" srcOrd="3" destOrd="0" presId="urn:microsoft.com/office/officeart/2008/layout/LinedList"/>
    <dgm:cxn modelId="{2C5DA894-A7EE-42C0-97C2-704DB90EF173}" type="presParOf" srcId="{4B71E78E-6F43-4D08-A012-CC3DCDBA3585}" destId="{7C1886A8-5E1E-428E-89F9-F51071594189}" srcOrd="0" destOrd="0" presId="urn:microsoft.com/office/officeart/2008/layout/LinedList"/>
    <dgm:cxn modelId="{34022962-D98D-46BD-A1F7-220592DE68A0}" type="presParOf" srcId="{4B71E78E-6F43-4D08-A012-CC3DCDBA3585}" destId="{8A56E430-0B6D-470F-8776-258A017A09BB}"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D9283EF-C941-4209-B5DE-EACA526181D0}"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7889085E-DB4C-4C94-AD99-A40B378C128C}">
      <dgm:prSet/>
      <dgm:spPr/>
      <dgm:t>
        <a:bodyPr/>
        <a:lstStyle/>
        <a:p>
          <a:r>
            <a:rPr lang="en-US" b="1" i="0" baseline="0"/>
            <a:t>Scenario B: Recurring earned income included in annual income: </a:t>
          </a:r>
          <a:endParaRPr lang="en-US"/>
        </a:p>
      </dgm:t>
    </dgm:pt>
    <dgm:pt modelId="{CFB35E75-5490-4F84-AA0B-926C6C8D20CB}" type="parTrans" cxnId="{19E9A51D-0889-4DDD-93F3-A24A8AA09AB4}">
      <dgm:prSet/>
      <dgm:spPr/>
      <dgm:t>
        <a:bodyPr/>
        <a:lstStyle/>
        <a:p>
          <a:endParaRPr lang="en-US"/>
        </a:p>
      </dgm:t>
    </dgm:pt>
    <dgm:pt modelId="{AC2051A2-B32F-4A61-97D4-C50CE8B57522}" type="sibTrans" cxnId="{19E9A51D-0889-4DDD-93F3-A24A8AA09AB4}">
      <dgm:prSet/>
      <dgm:spPr/>
      <dgm:t>
        <a:bodyPr/>
        <a:lstStyle/>
        <a:p>
          <a:endParaRPr lang="en-US"/>
        </a:p>
      </dgm:t>
    </dgm:pt>
    <dgm:pt modelId="{CD84A3CD-59C5-4AE6-B69B-A410D518231B}">
      <dgm:prSet/>
      <dgm:spPr/>
      <dgm:t>
        <a:bodyPr/>
        <a:lstStyle/>
        <a:p>
          <a:r>
            <a:rPr lang="en-US" b="0" i="0" baseline="0"/>
            <a:t>Ana Johnson works as an independent information technology (IT) contractor during various times of the year, when her clients require additional IT contract support. </a:t>
          </a:r>
          <a:endParaRPr lang="en-US"/>
        </a:p>
      </dgm:t>
    </dgm:pt>
    <dgm:pt modelId="{452EBE82-6AD4-4D13-8C84-86F0CADC4E4A}" type="parTrans" cxnId="{64E43199-2982-4AD3-8839-F9C5666827E7}">
      <dgm:prSet/>
      <dgm:spPr/>
      <dgm:t>
        <a:bodyPr/>
        <a:lstStyle/>
        <a:p>
          <a:endParaRPr lang="en-US"/>
        </a:p>
      </dgm:t>
    </dgm:pt>
    <dgm:pt modelId="{BF97326F-BE88-448D-9F1C-D4EDC044D21A}" type="sibTrans" cxnId="{64E43199-2982-4AD3-8839-F9C5666827E7}">
      <dgm:prSet/>
      <dgm:spPr/>
      <dgm:t>
        <a:bodyPr/>
        <a:lstStyle/>
        <a:p>
          <a:endParaRPr lang="en-US"/>
        </a:p>
      </dgm:t>
    </dgm:pt>
    <dgm:pt modelId="{C297B293-73F4-4B70-9FCB-5A516B5AC7D4}">
      <dgm:prSet/>
      <dgm:spPr/>
      <dgm:t>
        <a:bodyPr/>
        <a:lstStyle/>
        <a:p>
          <a:r>
            <a:rPr lang="en-US" b="0" i="0" baseline="0"/>
            <a:t>Ana reasonably believes that she will be contracted again the following year based on discussions with her clients. </a:t>
          </a:r>
          <a:endParaRPr lang="en-US"/>
        </a:p>
      </dgm:t>
    </dgm:pt>
    <dgm:pt modelId="{D36A0AF5-6642-4D7C-A5DA-8F3E874A7158}" type="parTrans" cxnId="{4EA9C7DD-A442-44A9-A6A5-8C2480E23CD4}">
      <dgm:prSet/>
      <dgm:spPr/>
      <dgm:t>
        <a:bodyPr/>
        <a:lstStyle/>
        <a:p>
          <a:endParaRPr lang="en-US"/>
        </a:p>
      </dgm:t>
    </dgm:pt>
    <dgm:pt modelId="{3AE830CC-E130-4814-A2A6-8F06B1CB208B}" type="sibTrans" cxnId="{4EA9C7DD-A442-44A9-A6A5-8C2480E23CD4}">
      <dgm:prSet/>
      <dgm:spPr/>
      <dgm:t>
        <a:bodyPr/>
        <a:lstStyle/>
        <a:p>
          <a:endParaRPr lang="en-US"/>
        </a:p>
      </dgm:t>
    </dgm:pt>
    <dgm:pt modelId="{A0648F21-1AC5-43A8-A1F7-3E2A9EA8FD86}">
      <dgm:prSet/>
      <dgm:spPr/>
      <dgm:t>
        <a:bodyPr/>
        <a:lstStyle/>
        <a:p>
          <a:r>
            <a:rPr lang="en-US" b="0" i="0" baseline="0" dirty="0"/>
            <a:t>The owner must include the income that Ana earns as an IT contractor in the family’s annual income. 	</a:t>
          </a:r>
          <a:endParaRPr lang="en-US" dirty="0"/>
        </a:p>
      </dgm:t>
    </dgm:pt>
    <dgm:pt modelId="{86DCB616-C13B-4BF2-BA92-1ADFB06710B2}" type="parTrans" cxnId="{CEE95355-7888-4B5D-B83E-D0DC301DBB6C}">
      <dgm:prSet/>
      <dgm:spPr/>
      <dgm:t>
        <a:bodyPr/>
        <a:lstStyle/>
        <a:p>
          <a:endParaRPr lang="en-US"/>
        </a:p>
      </dgm:t>
    </dgm:pt>
    <dgm:pt modelId="{AC5C0F0F-0731-4CB0-80C9-650FE3F8C8DE}" type="sibTrans" cxnId="{CEE95355-7888-4B5D-B83E-D0DC301DBB6C}">
      <dgm:prSet/>
      <dgm:spPr/>
      <dgm:t>
        <a:bodyPr/>
        <a:lstStyle/>
        <a:p>
          <a:endParaRPr lang="en-US"/>
        </a:p>
      </dgm:t>
    </dgm:pt>
    <dgm:pt modelId="{74E3CC4E-80B9-4DA7-A2DF-520963857984}" type="pres">
      <dgm:prSet presAssocID="{CD9283EF-C941-4209-B5DE-EACA526181D0}" presName="vert0" presStyleCnt="0">
        <dgm:presLayoutVars>
          <dgm:dir/>
          <dgm:animOne val="branch"/>
          <dgm:animLvl val="lvl"/>
        </dgm:presLayoutVars>
      </dgm:prSet>
      <dgm:spPr/>
    </dgm:pt>
    <dgm:pt modelId="{2A04F23F-9921-404F-A384-B6F48B20F01E}" type="pres">
      <dgm:prSet presAssocID="{7889085E-DB4C-4C94-AD99-A40B378C128C}" presName="thickLine" presStyleLbl="alignNode1" presStyleIdx="0" presStyleCnt="4"/>
      <dgm:spPr/>
    </dgm:pt>
    <dgm:pt modelId="{D682BD5D-9986-4BA1-8F1E-B350E0FB0993}" type="pres">
      <dgm:prSet presAssocID="{7889085E-DB4C-4C94-AD99-A40B378C128C}" presName="horz1" presStyleCnt="0"/>
      <dgm:spPr/>
    </dgm:pt>
    <dgm:pt modelId="{FB071A0D-9164-43F4-B412-0E33EF96A1F4}" type="pres">
      <dgm:prSet presAssocID="{7889085E-DB4C-4C94-AD99-A40B378C128C}" presName="tx1" presStyleLbl="revTx" presStyleIdx="0" presStyleCnt="4"/>
      <dgm:spPr/>
    </dgm:pt>
    <dgm:pt modelId="{261E5DD7-87C9-4593-8CF6-4B274C36CFF5}" type="pres">
      <dgm:prSet presAssocID="{7889085E-DB4C-4C94-AD99-A40B378C128C}" presName="vert1" presStyleCnt="0"/>
      <dgm:spPr/>
    </dgm:pt>
    <dgm:pt modelId="{B60E69F4-2D10-4B35-8A0C-EB8B16A3E432}" type="pres">
      <dgm:prSet presAssocID="{CD84A3CD-59C5-4AE6-B69B-A410D518231B}" presName="thickLine" presStyleLbl="alignNode1" presStyleIdx="1" presStyleCnt="4"/>
      <dgm:spPr/>
    </dgm:pt>
    <dgm:pt modelId="{2E30B4F4-53E8-4C80-9401-AD1AB66B49BF}" type="pres">
      <dgm:prSet presAssocID="{CD84A3CD-59C5-4AE6-B69B-A410D518231B}" presName="horz1" presStyleCnt="0"/>
      <dgm:spPr/>
    </dgm:pt>
    <dgm:pt modelId="{35A200DE-0792-45B1-AF90-3DFDAE79828A}" type="pres">
      <dgm:prSet presAssocID="{CD84A3CD-59C5-4AE6-B69B-A410D518231B}" presName="tx1" presStyleLbl="revTx" presStyleIdx="1" presStyleCnt="4"/>
      <dgm:spPr/>
    </dgm:pt>
    <dgm:pt modelId="{FEAA354D-E898-4DBA-8000-1E47213138F7}" type="pres">
      <dgm:prSet presAssocID="{CD84A3CD-59C5-4AE6-B69B-A410D518231B}" presName="vert1" presStyleCnt="0"/>
      <dgm:spPr/>
    </dgm:pt>
    <dgm:pt modelId="{DE52A62B-FFD1-4222-A023-5A8A9B594823}" type="pres">
      <dgm:prSet presAssocID="{C297B293-73F4-4B70-9FCB-5A516B5AC7D4}" presName="thickLine" presStyleLbl="alignNode1" presStyleIdx="2" presStyleCnt="4"/>
      <dgm:spPr/>
    </dgm:pt>
    <dgm:pt modelId="{40DAAD6B-F810-4BB3-9376-61C2C25E7A1F}" type="pres">
      <dgm:prSet presAssocID="{C297B293-73F4-4B70-9FCB-5A516B5AC7D4}" presName="horz1" presStyleCnt="0"/>
      <dgm:spPr/>
    </dgm:pt>
    <dgm:pt modelId="{F88D5D78-4D87-4503-867D-3DE4C5703D37}" type="pres">
      <dgm:prSet presAssocID="{C297B293-73F4-4B70-9FCB-5A516B5AC7D4}" presName="tx1" presStyleLbl="revTx" presStyleIdx="2" presStyleCnt="4"/>
      <dgm:spPr/>
    </dgm:pt>
    <dgm:pt modelId="{10EAF815-5CF1-4092-A7A6-970318AFA16C}" type="pres">
      <dgm:prSet presAssocID="{C297B293-73F4-4B70-9FCB-5A516B5AC7D4}" presName="vert1" presStyleCnt="0"/>
      <dgm:spPr/>
    </dgm:pt>
    <dgm:pt modelId="{734C90DD-2F64-4AEB-BBDB-60CF00E650D0}" type="pres">
      <dgm:prSet presAssocID="{A0648F21-1AC5-43A8-A1F7-3E2A9EA8FD86}" presName="thickLine" presStyleLbl="alignNode1" presStyleIdx="3" presStyleCnt="4"/>
      <dgm:spPr/>
    </dgm:pt>
    <dgm:pt modelId="{916A5C92-60D7-4154-8FA5-95094205BB20}" type="pres">
      <dgm:prSet presAssocID="{A0648F21-1AC5-43A8-A1F7-3E2A9EA8FD86}" presName="horz1" presStyleCnt="0"/>
      <dgm:spPr/>
    </dgm:pt>
    <dgm:pt modelId="{F56EA9CF-056D-416D-8C15-47235045D504}" type="pres">
      <dgm:prSet presAssocID="{A0648F21-1AC5-43A8-A1F7-3E2A9EA8FD86}" presName="tx1" presStyleLbl="revTx" presStyleIdx="3" presStyleCnt="4"/>
      <dgm:spPr/>
    </dgm:pt>
    <dgm:pt modelId="{E7621652-505E-4639-BFFB-52487D523578}" type="pres">
      <dgm:prSet presAssocID="{A0648F21-1AC5-43A8-A1F7-3E2A9EA8FD86}" presName="vert1" presStyleCnt="0"/>
      <dgm:spPr/>
    </dgm:pt>
  </dgm:ptLst>
  <dgm:cxnLst>
    <dgm:cxn modelId="{19E9A51D-0889-4DDD-93F3-A24A8AA09AB4}" srcId="{CD9283EF-C941-4209-B5DE-EACA526181D0}" destId="{7889085E-DB4C-4C94-AD99-A40B378C128C}" srcOrd="0" destOrd="0" parTransId="{CFB35E75-5490-4F84-AA0B-926C6C8D20CB}" sibTransId="{AC2051A2-B32F-4A61-97D4-C50CE8B57522}"/>
    <dgm:cxn modelId="{CEE95355-7888-4B5D-B83E-D0DC301DBB6C}" srcId="{CD9283EF-C941-4209-B5DE-EACA526181D0}" destId="{A0648F21-1AC5-43A8-A1F7-3E2A9EA8FD86}" srcOrd="3" destOrd="0" parTransId="{86DCB616-C13B-4BF2-BA92-1ADFB06710B2}" sibTransId="{AC5C0F0F-0731-4CB0-80C9-650FE3F8C8DE}"/>
    <dgm:cxn modelId="{99C83190-F26A-471C-A1F8-7D678C9E1995}" type="presOf" srcId="{7889085E-DB4C-4C94-AD99-A40B378C128C}" destId="{FB071A0D-9164-43F4-B412-0E33EF96A1F4}" srcOrd="0" destOrd="0" presId="urn:microsoft.com/office/officeart/2008/layout/LinedList"/>
    <dgm:cxn modelId="{64E43199-2982-4AD3-8839-F9C5666827E7}" srcId="{CD9283EF-C941-4209-B5DE-EACA526181D0}" destId="{CD84A3CD-59C5-4AE6-B69B-A410D518231B}" srcOrd="1" destOrd="0" parTransId="{452EBE82-6AD4-4D13-8C84-86F0CADC4E4A}" sibTransId="{BF97326F-BE88-448D-9F1C-D4EDC044D21A}"/>
    <dgm:cxn modelId="{5D0677BA-2AC4-4181-AF41-0B50635A9153}" type="presOf" srcId="{CD84A3CD-59C5-4AE6-B69B-A410D518231B}" destId="{35A200DE-0792-45B1-AF90-3DFDAE79828A}" srcOrd="0" destOrd="0" presId="urn:microsoft.com/office/officeart/2008/layout/LinedList"/>
    <dgm:cxn modelId="{24D205DC-771B-4805-ACD5-8D1DA11F1D1F}" type="presOf" srcId="{CD9283EF-C941-4209-B5DE-EACA526181D0}" destId="{74E3CC4E-80B9-4DA7-A2DF-520963857984}" srcOrd="0" destOrd="0" presId="urn:microsoft.com/office/officeart/2008/layout/LinedList"/>
    <dgm:cxn modelId="{4EA9C7DD-A442-44A9-A6A5-8C2480E23CD4}" srcId="{CD9283EF-C941-4209-B5DE-EACA526181D0}" destId="{C297B293-73F4-4B70-9FCB-5A516B5AC7D4}" srcOrd="2" destOrd="0" parTransId="{D36A0AF5-6642-4D7C-A5DA-8F3E874A7158}" sibTransId="{3AE830CC-E130-4814-A2A6-8F06B1CB208B}"/>
    <dgm:cxn modelId="{1CC585E5-E2BD-437F-9023-97FC7C162B55}" type="presOf" srcId="{C297B293-73F4-4B70-9FCB-5A516B5AC7D4}" destId="{F88D5D78-4D87-4503-867D-3DE4C5703D37}" srcOrd="0" destOrd="0" presId="urn:microsoft.com/office/officeart/2008/layout/LinedList"/>
    <dgm:cxn modelId="{D06971EA-A71C-4747-8CBD-AF41C7810499}" type="presOf" srcId="{A0648F21-1AC5-43A8-A1F7-3E2A9EA8FD86}" destId="{F56EA9CF-056D-416D-8C15-47235045D504}" srcOrd="0" destOrd="0" presId="urn:microsoft.com/office/officeart/2008/layout/LinedList"/>
    <dgm:cxn modelId="{906CED6E-933D-4856-BE11-58BE0044FF2E}" type="presParOf" srcId="{74E3CC4E-80B9-4DA7-A2DF-520963857984}" destId="{2A04F23F-9921-404F-A384-B6F48B20F01E}" srcOrd="0" destOrd="0" presId="urn:microsoft.com/office/officeart/2008/layout/LinedList"/>
    <dgm:cxn modelId="{C7E88AEE-57DD-454D-A1CC-4EA23CF4CF72}" type="presParOf" srcId="{74E3CC4E-80B9-4DA7-A2DF-520963857984}" destId="{D682BD5D-9986-4BA1-8F1E-B350E0FB0993}" srcOrd="1" destOrd="0" presId="urn:microsoft.com/office/officeart/2008/layout/LinedList"/>
    <dgm:cxn modelId="{4BD1194B-2422-4E3C-9DB2-08609B68CC0E}" type="presParOf" srcId="{D682BD5D-9986-4BA1-8F1E-B350E0FB0993}" destId="{FB071A0D-9164-43F4-B412-0E33EF96A1F4}" srcOrd="0" destOrd="0" presId="urn:microsoft.com/office/officeart/2008/layout/LinedList"/>
    <dgm:cxn modelId="{6DC74140-2840-4D21-A4AA-6A474582070F}" type="presParOf" srcId="{D682BD5D-9986-4BA1-8F1E-B350E0FB0993}" destId="{261E5DD7-87C9-4593-8CF6-4B274C36CFF5}" srcOrd="1" destOrd="0" presId="urn:microsoft.com/office/officeart/2008/layout/LinedList"/>
    <dgm:cxn modelId="{CC14BE62-3EBC-4764-A9EB-A76402C5900E}" type="presParOf" srcId="{74E3CC4E-80B9-4DA7-A2DF-520963857984}" destId="{B60E69F4-2D10-4B35-8A0C-EB8B16A3E432}" srcOrd="2" destOrd="0" presId="urn:microsoft.com/office/officeart/2008/layout/LinedList"/>
    <dgm:cxn modelId="{8E245ADD-03FC-42ED-8DD9-6B2F0EA4C96F}" type="presParOf" srcId="{74E3CC4E-80B9-4DA7-A2DF-520963857984}" destId="{2E30B4F4-53E8-4C80-9401-AD1AB66B49BF}" srcOrd="3" destOrd="0" presId="urn:microsoft.com/office/officeart/2008/layout/LinedList"/>
    <dgm:cxn modelId="{D2B1587A-2D48-4578-BCD4-CBAAF76EF6E3}" type="presParOf" srcId="{2E30B4F4-53E8-4C80-9401-AD1AB66B49BF}" destId="{35A200DE-0792-45B1-AF90-3DFDAE79828A}" srcOrd="0" destOrd="0" presId="urn:microsoft.com/office/officeart/2008/layout/LinedList"/>
    <dgm:cxn modelId="{EE1B9049-3E0C-4046-9720-CD5D5A8CC90E}" type="presParOf" srcId="{2E30B4F4-53E8-4C80-9401-AD1AB66B49BF}" destId="{FEAA354D-E898-4DBA-8000-1E47213138F7}" srcOrd="1" destOrd="0" presId="urn:microsoft.com/office/officeart/2008/layout/LinedList"/>
    <dgm:cxn modelId="{FF7734F1-80EE-49F9-BC23-B5C1BA1CE543}" type="presParOf" srcId="{74E3CC4E-80B9-4DA7-A2DF-520963857984}" destId="{DE52A62B-FFD1-4222-A023-5A8A9B594823}" srcOrd="4" destOrd="0" presId="urn:microsoft.com/office/officeart/2008/layout/LinedList"/>
    <dgm:cxn modelId="{C613142A-DC21-4B70-8068-23B2E41F07EE}" type="presParOf" srcId="{74E3CC4E-80B9-4DA7-A2DF-520963857984}" destId="{40DAAD6B-F810-4BB3-9376-61C2C25E7A1F}" srcOrd="5" destOrd="0" presId="urn:microsoft.com/office/officeart/2008/layout/LinedList"/>
    <dgm:cxn modelId="{6BDCF2DD-1383-4F4E-9C83-B9620B6EB083}" type="presParOf" srcId="{40DAAD6B-F810-4BB3-9376-61C2C25E7A1F}" destId="{F88D5D78-4D87-4503-867D-3DE4C5703D37}" srcOrd="0" destOrd="0" presId="urn:microsoft.com/office/officeart/2008/layout/LinedList"/>
    <dgm:cxn modelId="{B64F0585-CB89-4C9F-B6CF-83A1FF523B2B}" type="presParOf" srcId="{40DAAD6B-F810-4BB3-9376-61C2C25E7A1F}" destId="{10EAF815-5CF1-4092-A7A6-970318AFA16C}" srcOrd="1" destOrd="0" presId="urn:microsoft.com/office/officeart/2008/layout/LinedList"/>
    <dgm:cxn modelId="{F49104E8-8731-44C5-88A7-CFB206E34DF7}" type="presParOf" srcId="{74E3CC4E-80B9-4DA7-A2DF-520963857984}" destId="{734C90DD-2F64-4AEB-BBDB-60CF00E650D0}" srcOrd="6" destOrd="0" presId="urn:microsoft.com/office/officeart/2008/layout/LinedList"/>
    <dgm:cxn modelId="{7BF76CF0-DFE1-4250-9259-958BC18DB69E}" type="presParOf" srcId="{74E3CC4E-80B9-4DA7-A2DF-520963857984}" destId="{916A5C92-60D7-4154-8FA5-95094205BB20}" srcOrd="7" destOrd="0" presId="urn:microsoft.com/office/officeart/2008/layout/LinedList"/>
    <dgm:cxn modelId="{9D387088-C274-4E79-82EB-B301060E3AE2}" type="presParOf" srcId="{916A5C92-60D7-4154-8FA5-95094205BB20}" destId="{F56EA9CF-056D-416D-8C15-47235045D504}" srcOrd="0" destOrd="0" presId="urn:microsoft.com/office/officeart/2008/layout/LinedList"/>
    <dgm:cxn modelId="{54C3E620-6241-4E7B-82FE-4889AB5715F1}" type="presParOf" srcId="{916A5C92-60D7-4154-8FA5-95094205BB20}" destId="{E7621652-505E-4639-BFFB-52487D523578}"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D6A6D04-F3C2-4FAB-A907-74D933BE9652}"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97ADC12D-1D2A-42B0-8F8C-CEA2F4CE9C95}">
      <dgm:prSet/>
      <dgm:spPr/>
      <dgm:t>
        <a:bodyPr/>
        <a:lstStyle/>
        <a:p>
          <a:r>
            <a:rPr lang="en-US" b="1" i="0" baseline="0"/>
            <a:t>Scenario D: Research stipend included as annual income: </a:t>
          </a:r>
          <a:endParaRPr lang="en-US"/>
        </a:p>
      </dgm:t>
    </dgm:pt>
    <dgm:pt modelId="{D8CAA58B-F357-44AA-9C5C-C90E7F1DAA86}" type="parTrans" cxnId="{C3A8C761-374D-4D01-9085-0A6939B514B2}">
      <dgm:prSet/>
      <dgm:spPr/>
      <dgm:t>
        <a:bodyPr/>
        <a:lstStyle/>
        <a:p>
          <a:endParaRPr lang="en-US"/>
        </a:p>
      </dgm:t>
    </dgm:pt>
    <dgm:pt modelId="{3A4F216B-E2D7-47F8-8CD3-664C2365948C}" type="sibTrans" cxnId="{C3A8C761-374D-4D01-9085-0A6939B514B2}">
      <dgm:prSet/>
      <dgm:spPr/>
      <dgm:t>
        <a:bodyPr/>
        <a:lstStyle/>
        <a:p>
          <a:endParaRPr lang="en-US"/>
        </a:p>
      </dgm:t>
    </dgm:pt>
    <dgm:pt modelId="{746085D0-82C7-4D8A-83D5-D617F7ACB675}">
      <dgm:prSet/>
      <dgm:spPr/>
      <dgm:t>
        <a:bodyPr/>
        <a:lstStyle/>
        <a:p>
          <a:r>
            <a:rPr lang="en-US" b="0" i="0" baseline="0"/>
            <a:t>Lillian Gonzalez reports at the annual reexamination that will be effective on 5/1/24 that she receives monthly payments for participation in a research project that is expected to last for 18 months and will end on 9/30/25. </a:t>
          </a:r>
          <a:endParaRPr lang="en-US"/>
        </a:p>
      </dgm:t>
    </dgm:pt>
    <dgm:pt modelId="{10C7994D-3B62-4F2D-B7C4-C6F5A419EDAF}" type="parTrans" cxnId="{8D45264B-A045-49F4-AB0C-6304901114D4}">
      <dgm:prSet/>
      <dgm:spPr/>
      <dgm:t>
        <a:bodyPr/>
        <a:lstStyle/>
        <a:p>
          <a:endParaRPr lang="en-US"/>
        </a:p>
      </dgm:t>
    </dgm:pt>
    <dgm:pt modelId="{25D60D46-B58B-40F3-B6A5-F7C35DCE0F11}" type="sibTrans" cxnId="{8D45264B-A045-49F4-AB0C-6304901114D4}">
      <dgm:prSet/>
      <dgm:spPr/>
      <dgm:t>
        <a:bodyPr/>
        <a:lstStyle/>
        <a:p>
          <a:endParaRPr lang="en-US"/>
        </a:p>
      </dgm:t>
    </dgm:pt>
    <dgm:pt modelId="{6B2214BA-A65B-4433-84A0-F84F44E8D9C8}">
      <dgm:prSet/>
      <dgm:spPr/>
      <dgm:t>
        <a:bodyPr/>
        <a:lstStyle/>
        <a:p>
          <a:r>
            <a:rPr lang="en-US" b="0" i="0" baseline="0"/>
            <a:t>The Owner includes this as income because the amounts will be received through the next annual reexamination on 5/1/25. </a:t>
          </a:r>
          <a:endParaRPr lang="en-US"/>
        </a:p>
      </dgm:t>
    </dgm:pt>
    <dgm:pt modelId="{AD9A9069-C851-4359-B062-43A13B523D0D}" type="parTrans" cxnId="{5951A85B-AEC7-4D5A-861A-C761D56D455A}">
      <dgm:prSet/>
      <dgm:spPr/>
      <dgm:t>
        <a:bodyPr/>
        <a:lstStyle/>
        <a:p>
          <a:endParaRPr lang="en-US"/>
        </a:p>
      </dgm:t>
    </dgm:pt>
    <dgm:pt modelId="{BD631228-3F45-4B7F-A614-D6DA9F72FAB5}" type="sibTrans" cxnId="{5951A85B-AEC7-4D5A-861A-C761D56D455A}">
      <dgm:prSet/>
      <dgm:spPr/>
      <dgm:t>
        <a:bodyPr/>
        <a:lstStyle/>
        <a:p>
          <a:endParaRPr lang="en-US"/>
        </a:p>
      </dgm:t>
    </dgm:pt>
    <dgm:pt modelId="{364A25AF-7961-4581-9504-D925CFDB4AEA}">
      <dgm:prSet/>
      <dgm:spPr/>
      <dgm:t>
        <a:bodyPr/>
        <a:lstStyle/>
        <a:p>
          <a:r>
            <a:rPr lang="en-US" b="0" i="0" baseline="0"/>
            <a:t>For the 5/1/25 annual reexamination, the family provides a letter stating that the income will end on 9/30/25, so the Owner will exclude the income received after the 5/1/25 annual reexamination. 	</a:t>
          </a:r>
          <a:endParaRPr lang="en-US"/>
        </a:p>
      </dgm:t>
    </dgm:pt>
    <dgm:pt modelId="{7514CC1C-5DC8-4754-92F5-A3E6D76654CC}" type="parTrans" cxnId="{BF3BA338-3F33-4444-84C6-51BC2622DE97}">
      <dgm:prSet/>
      <dgm:spPr/>
      <dgm:t>
        <a:bodyPr/>
        <a:lstStyle/>
        <a:p>
          <a:endParaRPr lang="en-US"/>
        </a:p>
      </dgm:t>
    </dgm:pt>
    <dgm:pt modelId="{071C3A82-27EB-40D4-B60F-8583C9E5CB5C}" type="sibTrans" cxnId="{BF3BA338-3F33-4444-84C6-51BC2622DE97}">
      <dgm:prSet/>
      <dgm:spPr/>
      <dgm:t>
        <a:bodyPr/>
        <a:lstStyle/>
        <a:p>
          <a:endParaRPr lang="en-US"/>
        </a:p>
      </dgm:t>
    </dgm:pt>
    <dgm:pt modelId="{6CA7DB30-CEAB-40F3-AE0A-88498F4B7130}" type="pres">
      <dgm:prSet presAssocID="{FD6A6D04-F3C2-4FAB-A907-74D933BE9652}" presName="linear" presStyleCnt="0">
        <dgm:presLayoutVars>
          <dgm:animLvl val="lvl"/>
          <dgm:resizeHandles val="exact"/>
        </dgm:presLayoutVars>
      </dgm:prSet>
      <dgm:spPr/>
    </dgm:pt>
    <dgm:pt modelId="{56351BAB-06E4-49F1-A8D6-665C26D0F5CE}" type="pres">
      <dgm:prSet presAssocID="{97ADC12D-1D2A-42B0-8F8C-CEA2F4CE9C95}" presName="parentText" presStyleLbl="node1" presStyleIdx="0" presStyleCnt="4">
        <dgm:presLayoutVars>
          <dgm:chMax val="0"/>
          <dgm:bulletEnabled val="1"/>
        </dgm:presLayoutVars>
      </dgm:prSet>
      <dgm:spPr/>
    </dgm:pt>
    <dgm:pt modelId="{E43A871E-042F-4F19-BD54-B99D20B2062D}" type="pres">
      <dgm:prSet presAssocID="{3A4F216B-E2D7-47F8-8CD3-664C2365948C}" presName="spacer" presStyleCnt="0"/>
      <dgm:spPr/>
    </dgm:pt>
    <dgm:pt modelId="{3E577BB9-74E8-4578-B1B3-3471FC76D0A3}" type="pres">
      <dgm:prSet presAssocID="{746085D0-82C7-4D8A-83D5-D617F7ACB675}" presName="parentText" presStyleLbl="node1" presStyleIdx="1" presStyleCnt="4">
        <dgm:presLayoutVars>
          <dgm:chMax val="0"/>
          <dgm:bulletEnabled val="1"/>
        </dgm:presLayoutVars>
      </dgm:prSet>
      <dgm:spPr/>
    </dgm:pt>
    <dgm:pt modelId="{76FC3E78-2997-443D-AA30-6E0E83F8291D}" type="pres">
      <dgm:prSet presAssocID="{25D60D46-B58B-40F3-B6A5-F7C35DCE0F11}" presName="spacer" presStyleCnt="0"/>
      <dgm:spPr/>
    </dgm:pt>
    <dgm:pt modelId="{090D167D-4A66-40BA-92DF-E15C2C46E962}" type="pres">
      <dgm:prSet presAssocID="{6B2214BA-A65B-4433-84A0-F84F44E8D9C8}" presName="parentText" presStyleLbl="node1" presStyleIdx="2" presStyleCnt="4">
        <dgm:presLayoutVars>
          <dgm:chMax val="0"/>
          <dgm:bulletEnabled val="1"/>
        </dgm:presLayoutVars>
      </dgm:prSet>
      <dgm:spPr/>
    </dgm:pt>
    <dgm:pt modelId="{E8CF06C8-CD9F-4065-BB37-E64EFB930C78}" type="pres">
      <dgm:prSet presAssocID="{BD631228-3F45-4B7F-A614-D6DA9F72FAB5}" presName="spacer" presStyleCnt="0"/>
      <dgm:spPr/>
    </dgm:pt>
    <dgm:pt modelId="{2C1A4412-070E-4E3A-93E1-A7A64DC955AB}" type="pres">
      <dgm:prSet presAssocID="{364A25AF-7961-4581-9504-D925CFDB4AEA}" presName="parentText" presStyleLbl="node1" presStyleIdx="3" presStyleCnt="4">
        <dgm:presLayoutVars>
          <dgm:chMax val="0"/>
          <dgm:bulletEnabled val="1"/>
        </dgm:presLayoutVars>
      </dgm:prSet>
      <dgm:spPr/>
    </dgm:pt>
  </dgm:ptLst>
  <dgm:cxnLst>
    <dgm:cxn modelId="{4FB67A28-A636-454B-A7CE-FCFB07969802}" type="presOf" srcId="{6B2214BA-A65B-4433-84A0-F84F44E8D9C8}" destId="{090D167D-4A66-40BA-92DF-E15C2C46E962}" srcOrd="0" destOrd="0" presId="urn:microsoft.com/office/officeart/2005/8/layout/vList2"/>
    <dgm:cxn modelId="{BF3BA338-3F33-4444-84C6-51BC2622DE97}" srcId="{FD6A6D04-F3C2-4FAB-A907-74D933BE9652}" destId="{364A25AF-7961-4581-9504-D925CFDB4AEA}" srcOrd="3" destOrd="0" parTransId="{7514CC1C-5DC8-4754-92F5-A3E6D76654CC}" sibTransId="{071C3A82-27EB-40D4-B60F-8583C9E5CB5C}"/>
    <dgm:cxn modelId="{5951A85B-AEC7-4D5A-861A-C761D56D455A}" srcId="{FD6A6D04-F3C2-4FAB-A907-74D933BE9652}" destId="{6B2214BA-A65B-4433-84A0-F84F44E8D9C8}" srcOrd="2" destOrd="0" parTransId="{AD9A9069-C851-4359-B062-43A13B523D0D}" sibTransId="{BD631228-3F45-4B7F-A614-D6DA9F72FAB5}"/>
    <dgm:cxn modelId="{B75DCF5D-D3D8-40CF-99F3-F287FDFBF0D0}" type="presOf" srcId="{FD6A6D04-F3C2-4FAB-A907-74D933BE9652}" destId="{6CA7DB30-CEAB-40F3-AE0A-88498F4B7130}" srcOrd="0" destOrd="0" presId="urn:microsoft.com/office/officeart/2005/8/layout/vList2"/>
    <dgm:cxn modelId="{C3A8C761-374D-4D01-9085-0A6939B514B2}" srcId="{FD6A6D04-F3C2-4FAB-A907-74D933BE9652}" destId="{97ADC12D-1D2A-42B0-8F8C-CEA2F4CE9C95}" srcOrd="0" destOrd="0" parTransId="{D8CAA58B-F357-44AA-9C5C-C90E7F1DAA86}" sibTransId="{3A4F216B-E2D7-47F8-8CD3-664C2365948C}"/>
    <dgm:cxn modelId="{8D45264B-A045-49F4-AB0C-6304901114D4}" srcId="{FD6A6D04-F3C2-4FAB-A907-74D933BE9652}" destId="{746085D0-82C7-4D8A-83D5-D617F7ACB675}" srcOrd="1" destOrd="0" parTransId="{10C7994D-3B62-4F2D-B7C4-C6F5A419EDAF}" sibTransId="{25D60D46-B58B-40F3-B6A5-F7C35DCE0F11}"/>
    <dgm:cxn modelId="{AC3DC781-F202-4B44-BBE5-119E76684973}" type="presOf" srcId="{746085D0-82C7-4D8A-83D5-D617F7ACB675}" destId="{3E577BB9-74E8-4578-B1B3-3471FC76D0A3}" srcOrd="0" destOrd="0" presId="urn:microsoft.com/office/officeart/2005/8/layout/vList2"/>
    <dgm:cxn modelId="{DBC574B1-24A1-4B19-AB59-3E2175C41286}" type="presOf" srcId="{97ADC12D-1D2A-42B0-8F8C-CEA2F4CE9C95}" destId="{56351BAB-06E4-49F1-A8D6-665C26D0F5CE}" srcOrd="0" destOrd="0" presId="urn:microsoft.com/office/officeart/2005/8/layout/vList2"/>
    <dgm:cxn modelId="{A6D26BEF-92A2-4B55-8FEE-8B2BB4D8E276}" type="presOf" srcId="{364A25AF-7961-4581-9504-D925CFDB4AEA}" destId="{2C1A4412-070E-4E3A-93E1-A7A64DC955AB}" srcOrd="0" destOrd="0" presId="urn:microsoft.com/office/officeart/2005/8/layout/vList2"/>
    <dgm:cxn modelId="{933EDAEA-4E89-483F-9B27-EC18A41FF263}" type="presParOf" srcId="{6CA7DB30-CEAB-40F3-AE0A-88498F4B7130}" destId="{56351BAB-06E4-49F1-A8D6-665C26D0F5CE}" srcOrd="0" destOrd="0" presId="urn:microsoft.com/office/officeart/2005/8/layout/vList2"/>
    <dgm:cxn modelId="{48BFE660-E15E-4A00-BBBC-41F919DC29E7}" type="presParOf" srcId="{6CA7DB30-CEAB-40F3-AE0A-88498F4B7130}" destId="{E43A871E-042F-4F19-BD54-B99D20B2062D}" srcOrd="1" destOrd="0" presId="urn:microsoft.com/office/officeart/2005/8/layout/vList2"/>
    <dgm:cxn modelId="{F4A3AD57-C00D-4DF0-A8E2-DD3D8E3716B7}" type="presParOf" srcId="{6CA7DB30-CEAB-40F3-AE0A-88498F4B7130}" destId="{3E577BB9-74E8-4578-B1B3-3471FC76D0A3}" srcOrd="2" destOrd="0" presId="urn:microsoft.com/office/officeart/2005/8/layout/vList2"/>
    <dgm:cxn modelId="{3E0FA353-041C-4AC2-8A77-CEF48CAFB6E0}" type="presParOf" srcId="{6CA7DB30-CEAB-40F3-AE0A-88498F4B7130}" destId="{76FC3E78-2997-443D-AA30-6E0E83F8291D}" srcOrd="3" destOrd="0" presId="urn:microsoft.com/office/officeart/2005/8/layout/vList2"/>
    <dgm:cxn modelId="{233E9714-D44C-41A1-87E6-AD8B4886D211}" type="presParOf" srcId="{6CA7DB30-CEAB-40F3-AE0A-88498F4B7130}" destId="{090D167D-4A66-40BA-92DF-E15C2C46E962}" srcOrd="4" destOrd="0" presId="urn:microsoft.com/office/officeart/2005/8/layout/vList2"/>
    <dgm:cxn modelId="{0546AFC6-70E4-4936-9E96-91796923B4CD}" type="presParOf" srcId="{6CA7DB30-CEAB-40F3-AE0A-88498F4B7130}" destId="{E8CF06C8-CD9F-4065-BB37-E64EFB930C78}" srcOrd="5" destOrd="0" presId="urn:microsoft.com/office/officeart/2005/8/layout/vList2"/>
    <dgm:cxn modelId="{553C4179-713C-4124-AC68-8EEF05D58296}" type="presParOf" srcId="{6CA7DB30-CEAB-40F3-AE0A-88498F4B7130}" destId="{2C1A4412-070E-4E3A-93E1-A7A64DC955AB}"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7BD6AD8-EDF4-43C9-B51B-084FA7ABB154}"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8D851580-F7B7-443F-A022-F1B596879F99}">
      <dgm:prSet/>
      <dgm:spPr/>
      <dgm:t>
        <a:bodyPr/>
        <a:lstStyle/>
        <a:p>
          <a:r>
            <a:rPr lang="en-US" b="0" i="0" baseline="0"/>
            <a:t>Actual covered costs include: tuition, books, supplies (including supplies and equipment to support students with learning disabilities or other disabilities), room and board, and fees required and charged to a student by an institution of higher education (as defined under section 102 of the Higher Education Act of 1965 (20 U.S.C. 1087uu)). </a:t>
          </a:r>
          <a:endParaRPr lang="en-US"/>
        </a:p>
      </dgm:t>
    </dgm:pt>
    <dgm:pt modelId="{EB0AD3DE-C92A-4D8F-83A0-2CEE531AC97A}" type="parTrans" cxnId="{5D7395E7-EBA4-484A-8602-BA8A3E229744}">
      <dgm:prSet/>
      <dgm:spPr/>
      <dgm:t>
        <a:bodyPr/>
        <a:lstStyle/>
        <a:p>
          <a:endParaRPr lang="en-US"/>
        </a:p>
      </dgm:t>
    </dgm:pt>
    <dgm:pt modelId="{9D6BD1C3-418C-4633-B05B-47FB7279F143}" type="sibTrans" cxnId="{5D7395E7-EBA4-484A-8602-BA8A3E229744}">
      <dgm:prSet/>
      <dgm:spPr/>
      <dgm:t>
        <a:bodyPr/>
        <a:lstStyle/>
        <a:p>
          <a:endParaRPr lang="en-US"/>
        </a:p>
      </dgm:t>
    </dgm:pt>
    <dgm:pt modelId="{40DDB7B8-B9EC-44EA-91A8-25F4BB5ACC1C}">
      <dgm:prSet/>
      <dgm:spPr/>
      <dgm:t>
        <a:bodyPr/>
        <a:lstStyle/>
        <a:p>
          <a:r>
            <a:rPr lang="en-US" b="0" i="0" baseline="0"/>
            <a:t>For a student who is not the head of household, co-head, or spouse, actual covered costs also include the reasonable and actual costs of housing while attending the institution of higher education and not residing in an assisted unit. </a:t>
          </a:r>
          <a:endParaRPr lang="en-US"/>
        </a:p>
      </dgm:t>
    </dgm:pt>
    <dgm:pt modelId="{BEA253A6-3337-4399-9B6C-1D890E1DD72F}" type="parTrans" cxnId="{761F37DF-3411-4807-BE36-D5527C3CDACA}">
      <dgm:prSet/>
      <dgm:spPr/>
      <dgm:t>
        <a:bodyPr/>
        <a:lstStyle/>
        <a:p>
          <a:endParaRPr lang="en-US"/>
        </a:p>
      </dgm:t>
    </dgm:pt>
    <dgm:pt modelId="{9E411A2A-35DF-4C24-A403-86A79BC50411}" type="sibTrans" cxnId="{761F37DF-3411-4807-BE36-D5527C3CDACA}">
      <dgm:prSet/>
      <dgm:spPr/>
      <dgm:t>
        <a:bodyPr/>
        <a:lstStyle/>
        <a:p>
          <a:endParaRPr lang="en-US"/>
        </a:p>
      </dgm:t>
    </dgm:pt>
    <dgm:pt modelId="{11F47687-8BA4-47BE-950C-AA749271AB1A}" type="pres">
      <dgm:prSet presAssocID="{87BD6AD8-EDF4-43C9-B51B-084FA7ABB154}" presName="hierChild1" presStyleCnt="0">
        <dgm:presLayoutVars>
          <dgm:chPref val="1"/>
          <dgm:dir/>
          <dgm:animOne val="branch"/>
          <dgm:animLvl val="lvl"/>
          <dgm:resizeHandles/>
        </dgm:presLayoutVars>
      </dgm:prSet>
      <dgm:spPr/>
    </dgm:pt>
    <dgm:pt modelId="{5783F729-1866-4678-8793-B2155AF85A3D}" type="pres">
      <dgm:prSet presAssocID="{8D851580-F7B7-443F-A022-F1B596879F99}" presName="hierRoot1" presStyleCnt="0"/>
      <dgm:spPr/>
    </dgm:pt>
    <dgm:pt modelId="{D9A74E59-2DA4-4F07-AE7B-C5C3359864FE}" type="pres">
      <dgm:prSet presAssocID="{8D851580-F7B7-443F-A022-F1B596879F99}" presName="composite" presStyleCnt="0"/>
      <dgm:spPr/>
    </dgm:pt>
    <dgm:pt modelId="{8529675D-2D49-431B-B38C-E891C399574A}" type="pres">
      <dgm:prSet presAssocID="{8D851580-F7B7-443F-A022-F1B596879F99}" presName="background" presStyleLbl="node0" presStyleIdx="0" presStyleCnt="2"/>
      <dgm:spPr/>
    </dgm:pt>
    <dgm:pt modelId="{94578A95-EFE0-4971-8B49-A3682D3E6A29}" type="pres">
      <dgm:prSet presAssocID="{8D851580-F7B7-443F-A022-F1B596879F99}" presName="text" presStyleLbl="fgAcc0" presStyleIdx="0" presStyleCnt="2">
        <dgm:presLayoutVars>
          <dgm:chPref val="3"/>
        </dgm:presLayoutVars>
      </dgm:prSet>
      <dgm:spPr/>
    </dgm:pt>
    <dgm:pt modelId="{9DC4E8B0-15BE-436E-8FC3-F9D07D66F2E0}" type="pres">
      <dgm:prSet presAssocID="{8D851580-F7B7-443F-A022-F1B596879F99}" presName="hierChild2" presStyleCnt="0"/>
      <dgm:spPr/>
    </dgm:pt>
    <dgm:pt modelId="{DCCDAFED-203F-443B-99B4-2A3CA38E340C}" type="pres">
      <dgm:prSet presAssocID="{40DDB7B8-B9EC-44EA-91A8-25F4BB5ACC1C}" presName="hierRoot1" presStyleCnt="0"/>
      <dgm:spPr/>
    </dgm:pt>
    <dgm:pt modelId="{150BAE2F-7CEB-4F76-8081-631722417B30}" type="pres">
      <dgm:prSet presAssocID="{40DDB7B8-B9EC-44EA-91A8-25F4BB5ACC1C}" presName="composite" presStyleCnt="0"/>
      <dgm:spPr/>
    </dgm:pt>
    <dgm:pt modelId="{C5D1C842-7C45-450B-BB6F-6D13C04F221A}" type="pres">
      <dgm:prSet presAssocID="{40DDB7B8-B9EC-44EA-91A8-25F4BB5ACC1C}" presName="background" presStyleLbl="node0" presStyleIdx="1" presStyleCnt="2"/>
      <dgm:spPr/>
    </dgm:pt>
    <dgm:pt modelId="{0EFC963D-511F-42E2-82C9-D771B5A7E7B3}" type="pres">
      <dgm:prSet presAssocID="{40DDB7B8-B9EC-44EA-91A8-25F4BB5ACC1C}" presName="text" presStyleLbl="fgAcc0" presStyleIdx="1" presStyleCnt="2">
        <dgm:presLayoutVars>
          <dgm:chPref val="3"/>
        </dgm:presLayoutVars>
      </dgm:prSet>
      <dgm:spPr/>
    </dgm:pt>
    <dgm:pt modelId="{F6811C36-CD8D-4139-B9EC-E0B8BFC1DB6F}" type="pres">
      <dgm:prSet presAssocID="{40DDB7B8-B9EC-44EA-91A8-25F4BB5ACC1C}" presName="hierChild2" presStyleCnt="0"/>
      <dgm:spPr/>
    </dgm:pt>
  </dgm:ptLst>
  <dgm:cxnLst>
    <dgm:cxn modelId="{6F75550B-F0DB-4D4C-8B0D-20DAC5E9B419}" type="presOf" srcId="{8D851580-F7B7-443F-A022-F1B596879F99}" destId="{94578A95-EFE0-4971-8B49-A3682D3E6A29}" srcOrd="0" destOrd="0" presId="urn:microsoft.com/office/officeart/2005/8/layout/hierarchy1"/>
    <dgm:cxn modelId="{7DFA775C-3E3B-4361-99ED-007509139525}" type="presOf" srcId="{40DDB7B8-B9EC-44EA-91A8-25F4BB5ACC1C}" destId="{0EFC963D-511F-42E2-82C9-D771B5A7E7B3}" srcOrd="0" destOrd="0" presId="urn:microsoft.com/office/officeart/2005/8/layout/hierarchy1"/>
    <dgm:cxn modelId="{B8160C90-C1DA-4989-8E03-92A1C03739A5}" type="presOf" srcId="{87BD6AD8-EDF4-43C9-B51B-084FA7ABB154}" destId="{11F47687-8BA4-47BE-950C-AA749271AB1A}" srcOrd="0" destOrd="0" presId="urn:microsoft.com/office/officeart/2005/8/layout/hierarchy1"/>
    <dgm:cxn modelId="{761F37DF-3411-4807-BE36-D5527C3CDACA}" srcId="{87BD6AD8-EDF4-43C9-B51B-084FA7ABB154}" destId="{40DDB7B8-B9EC-44EA-91A8-25F4BB5ACC1C}" srcOrd="1" destOrd="0" parTransId="{BEA253A6-3337-4399-9B6C-1D890E1DD72F}" sibTransId="{9E411A2A-35DF-4C24-A403-86A79BC50411}"/>
    <dgm:cxn modelId="{5D7395E7-EBA4-484A-8602-BA8A3E229744}" srcId="{87BD6AD8-EDF4-43C9-B51B-084FA7ABB154}" destId="{8D851580-F7B7-443F-A022-F1B596879F99}" srcOrd="0" destOrd="0" parTransId="{EB0AD3DE-C92A-4D8F-83A0-2CEE531AC97A}" sibTransId="{9D6BD1C3-418C-4633-B05B-47FB7279F143}"/>
    <dgm:cxn modelId="{EA2C8B42-7AEF-407C-9A1B-2435ED87B0CC}" type="presParOf" srcId="{11F47687-8BA4-47BE-950C-AA749271AB1A}" destId="{5783F729-1866-4678-8793-B2155AF85A3D}" srcOrd="0" destOrd="0" presId="urn:microsoft.com/office/officeart/2005/8/layout/hierarchy1"/>
    <dgm:cxn modelId="{F2484328-17B3-47A7-ACFB-EC88F7B79986}" type="presParOf" srcId="{5783F729-1866-4678-8793-B2155AF85A3D}" destId="{D9A74E59-2DA4-4F07-AE7B-C5C3359864FE}" srcOrd="0" destOrd="0" presId="urn:microsoft.com/office/officeart/2005/8/layout/hierarchy1"/>
    <dgm:cxn modelId="{D79E24F1-A335-466F-9735-08D70F4F340B}" type="presParOf" srcId="{D9A74E59-2DA4-4F07-AE7B-C5C3359864FE}" destId="{8529675D-2D49-431B-B38C-E891C399574A}" srcOrd="0" destOrd="0" presId="urn:microsoft.com/office/officeart/2005/8/layout/hierarchy1"/>
    <dgm:cxn modelId="{FABFEF52-C4F6-408B-808C-D8BDDC1591B9}" type="presParOf" srcId="{D9A74E59-2DA4-4F07-AE7B-C5C3359864FE}" destId="{94578A95-EFE0-4971-8B49-A3682D3E6A29}" srcOrd="1" destOrd="0" presId="urn:microsoft.com/office/officeart/2005/8/layout/hierarchy1"/>
    <dgm:cxn modelId="{3215F12E-7884-4FBD-B660-E62C947BCD43}" type="presParOf" srcId="{5783F729-1866-4678-8793-B2155AF85A3D}" destId="{9DC4E8B0-15BE-436E-8FC3-F9D07D66F2E0}" srcOrd="1" destOrd="0" presId="urn:microsoft.com/office/officeart/2005/8/layout/hierarchy1"/>
    <dgm:cxn modelId="{006419DE-EA39-41BF-8A47-ABCF436B6FFF}" type="presParOf" srcId="{11F47687-8BA4-47BE-950C-AA749271AB1A}" destId="{DCCDAFED-203F-443B-99B4-2A3CA38E340C}" srcOrd="1" destOrd="0" presId="urn:microsoft.com/office/officeart/2005/8/layout/hierarchy1"/>
    <dgm:cxn modelId="{DDAE7CC4-1A19-4C26-9E60-140B96256F95}" type="presParOf" srcId="{DCCDAFED-203F-443B-99B4-2A3CA38E340C}" destId="{150BAE2F-7CEB-4F76-8081-631722417B30}" srcOrd="0" destOrd="0" presId="urn:microsoft.com/office/officeart/2005/8/layout/hierarchy1"/>
    <dgm:cxn modelId="{B5377E49-55B0-4150-8906-4A1E785A7F29}" type="presParOf" srcId="{150BAE2F-7CEB-4F76-8081-631722417B30}" destId="{C5D1C842-7C45-450B-BB6F-6D13C04F221A}" srcOrd="0" destOrd="0" presId="urn:microsoft.com/office/officeart/2005/8/layout/hierarchy1"/>
    <dgm:cxn modelId="{AD95C7D4-A51A-4AEE-9765-CD02A58F3FF0}" type="presParOf" srcId="{150BAE2F-7CEB-4F76-8081-631722417B30}" destId="{0EFC963D-511F-42E2-82C9-D771B5A7E7B3}" srcOrd="1" destOrd="0" presId="urn:microsoft.com/office/officeart/2005/8/layout/hierarchy1"/>
    <dgm:cxn modelId="{30AF1663-6314-4D18-8CB3-ED9B94E79C5B}" type="presParOf" srcId="{DCCDAFED-203F-443B-99B4-2A3CA38E340C}" destId="{F6811C36-CD8D-4139-B9EC-E0B8BFC1DB6F}"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668FD65-37D2-4C70-A88A-3FD73AF3D436}"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AC464171-98B8-41B2-8BAB-7615A5B6E69C}">
      <dgm:prSet/>
      <dgm:spPr/>
      <dgm:t>
        <a:bodyPr/>
        <a:lstStyle/>
        <a:p>
          <a:r>
            <a:rPr lang="en-US" b="0" i="0" baseline="0"/>
            <a:t>Sarah is a part-time student, and she received the following amounts to cover her first year of college: Federal Perkins Loan: $2,000; Scholarship from Local Car Dealership: $500; Gift from Aunt Lois: $1,000. </a:t>
          </a:r>
          <a:endParaRPr lang="en-US"/>
        </a:p>
      </dgm:t>
    </dgm:pt>
    <dgm:pt modelId="{D5FD3EE5-D245-4379-8143-8F4E0B36BFEF}" type="parTrans" cxnId="{61014455-877B-4C21-A307-F03DD19BB902}">
      <dgm:prSet/>
      <dgm:spPr/>
      <dgm:t>
        <a:bodyPr/>
        <a:lstStyle/>
        <a:p>
          <a:endParaRPr lang="en-US"/>
        </a:p>
      </dgm:t>
    </dgm:pt>
    <dgm:pt modelId="{BB5283B0-4ED5-40DC-82FA-6AED73FCBA2A}" type="sibTrans" cxnId="{61014455-877B-4C21-A307-F03DD19BB902}">
      <dgm:prSet/>
      <dgm:spPr/>
      <dgm:t>
        <a:bodyPr/>
        <a:lstStyle/>
        <a:p>
          <a:endParaRPr lang="en-US"/>
        </a:p>
      </dgm:t>
    </dgm:pt>
    <dgm:pt modelId="{1EE2F750-65EA-4691-9B42-C97A42AC11AD}">
      <dgm:prSet/>
      <dgm:spPr/>
      <dgm:t>
        <a:bodyPr/>
        <a:lstStyle/>
        <a:p>
          <a:r>
            <a:rPr lang="en-US" b="0" i="0" baseline="0"/>
            <a:t>The $1,000 is a gift from Aunt Lois, so it is not considered student financial assistance, and it is not considered in this calculation. Note: If Aunt Lois gives Sarah the $1,000 gift as a one-time, lump-sum payment, it would be excluded from income under 24 CFR § 5.609(b)(24)(vii). 	</a:t>
          </a:r>
          <a:endParaRPr lang="en-US"/>
        </a:p>
      </dgm:t>
    </dgm:pt>
    <dgm:pt modelId="{6D21153B-B072-44E0-851B-2F918C6A7E31}" type="parTrans" cxnId="{B748D2B7-509E-4FBE-BD8A-95609D31FFCC}">
      <dgm:prSet/>
      <dgm:spPr/>
      <dgm:t>
        <a:bodyPr/>
        <a:lstStyle/>
        <a:p>
          <a:endParaRPr lang="en-US"/>
        </a:p>
      </dgm:t>
    </dgm:pt>
    <dgm:pt modelId="{B95C9359-DBA4-4D44-B346-320F58BA19BE}" type="sibTrans" cxnId="{B748D2B7-509E-4FBE-BD8A-95609D31FFCC}">
      <dgm:prSet/>
      <dgm:spPr/>
      <dgm:t>
        <a:bodyPr/>
        <a:lstStyle/>
        <a:p>
          <a:endParaRPr lang="en-US"/>
        </a:p>
      </dgm:t>
    </dgm:pt>
    <dgm:pt modelId="{203DE6EB-1FEA-4703-B14B-4C79A607109B}" type="pres">
      <dgm:prSet presAssocID="{6668FD65-37D2-4C70-A88A-3FD73AF3D436}" presName="linear" presStyleCnt="0">
        <dgm:presLayoutVars>
          <dgm:animLvl val="lvl"/>
          <dgm:resizeHandles val="exact"/>
        </dgm:presLayoutVars>
      </dgm:prSet>
      <dgm:spPr/>
    </dgm:pt>
    <dgm:pt modelId="{46B4E605-CDC5-4C42-8404-92C1BC8BA74D}" type="pres">
      <dgm:prSet presAssocID="{AC464171-98B8-41B2-8BAB-7615A5B6E69C}" presName="parentText" presStyleLbl="node1" presStyleIdx="0" presStyleCnt="2">
        <dgm:presLayoutVars>
          <dgm:chMax val="0"/>
          <dgm:bulletEnabled val="1"/>
        </dgm:presLayoutVars>
      </dgm:prSet>
      <dgm:spPr/>
    </dgm:pt>
    <dgm:pt modelId="{D4C1E4D4-8AB7-4835-B44A-EEB629E289F7}" type="pres">
      <dgm:prSet presAssocID="{BB5283B0-4ED5-40DC-82FA-6AED73FCBA2A}" presName="spacer" presStyleCnt="0"/>
      <dgm:spPr/>
    </dgm:pt>
    <dgm:pt modelId="{B2001F45-3225-4B0D-AB3D-CE941891C390}" type="pres">
      <dgm:prSet presAssocID="{1EE2F750-65EA-4691-9B42-C97A42AC11AD}" presName="parentText" presStyleLbl="node1" presStyleIdx="1" presStyleCnt="2">
        <dgm:presLayoutVars>
          <dgm:chMax val="0"/>
          <dgm:bulletEnabled val="1"/>
        </dgm:presLayoutVars>
      </dgm:prSet>
      <dgm:spPr/>
    </dgm:pt>
  </dgm:ptLst>
  <dgm:cxnLst>
    <dgm:cxn modelId="{F83A2C0D-4028-4816-AD9A-9930CFC1CF2B}" type="presOf" srcId="{AC464171-98B8-41B2-8BAB-7615A5B6E69C}" destId="{46B4E605-CDC5-4C42-8404-92C1BC8BA74D}" srcOrd="0" destOrd="0" presId="urn:microsoft.com/office/officeart/2005/8/layout/vList2"/>
    <dgm:cxn modelId="{621E3320-EA1E-4E01-A134-018D6847DEF5}" type="presOf" srcId="{1EE2F750-65EA-4691-9B42-C97A42AC11AD}" destId="{B2001F45-3225-4B0D-AB3D-CE941891C390}" srcOrd="0" destOrd="0" presId="urn:microsoft.com/office/officeart/2005/8/layout/vList2"/>
    <dgm:cxn modelId="{9DCDFD48-F96A-46D1-B5C9-5193FDECC8E4}" type="presOf" srcId="{6668FD65-37D2-4C70-A88A-3FD73AF3D436}" destId="{203DE6EB-1FEA-4703-B14B-4C79A607109B}" srcOrd="0" destOrd="0" presId="urn:microsoft.com/office/officeart/2005/8/layout/vList2"/>
    <dgm:cxn modelId="{61014455-877B-4C21-A307-F03DD19BB902}" srcId="{6668FD65-37D2-4C70-A88A-3FD73AF3D436}" destId="{AC464171-98B8-41B2-8BAB-7615A5B6E69C}" srcOrd="0" destOrd="0" parTransId="{D5FD3EE5-D245-4379-8143-8F4E0B36BFEF}" sibTransId="{BB5283B0-4ED5-40DC-82FA-6AED73FCBA2A}"/>
    <dgm:cxn modelId="{B748D2B7-509E-4FBE-BD8A-95609D31FFCC}" srcId="{6668FD65-37D2-4C70-A88A-3FD73AF3D436}" destId="{1EE2F750-65EA-4691-9B42-C97A42AC11AD}" srcOrd="1" destOrd="0" parTransId="{6D21153B-B072-44E0-851B-2F918C6A7E31}" sibTransId="{B95C9359-DBA4-4D44-B346-320F58BA19BE}"/>
    <dgm:cxn modelId="{4F3175E3-2FA9-47C1-B55F-C563985E2A36}" type="presParOf" srcId="{203DE6EB-1FEA-4703-B14B-4C79A607109B}" destId="{46B4E605-CDC5-4C42-8404-92C1BC8BA74D}" srcOrd="0" destOrd="0" presId="urn:microsoft.com/office/officeart/2005/8/layout/vList2"/>
    <dgm:cxn modelId="{986B9499-AB6F-4C32-98DA-3BCA6061488D}" type="presParOf" srcId="{203DE6EB-1FEA-4703-B14B-4C79A607109B}" destId="{D4C1E4D4-8AB7-4835-B44A-EEB629E289F7}" srcOrd="1" destOrd="0" presId="urn:microsoft.com/office/officeart/2005/8/layout/vList2"/>
    <dgm:cxn modelId="{BB96402F-D09F-42C2-BA19-A4B10D533D9E}" type="presParOf" srcId="{203DE6EB-1FEA-4703-B14B-4C79A607109B}" destId="{B2001F45-3225-4B0D-AB3D-CE941891C390}"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34BB876-2639-4BE0-AD5E-93C461CD6EE5}" type="doc">
      <dgm:prSet loTypeId="urn:microsoft.com/office/officeart/2008/layout/LinedList" loCatId="list" qsTypeId="urn:microsoft.com/office/officeart/2005/8/quickstyle/simple1" qsCatId="simple" csTypeId="urn:microsoft.com/office/officeart/2005/8/colors/accent2_2" csCatId="accent2"/>
      <dgm:spPr/>
      <dgm:t>
        <a:bodyPr/>
        <a:lstStyle/>
        <a:p>
          <a:endParaRPr lang="en-US"/>
        </a:p>
      </dgm:t>
    </dgm:pt>
    <dgm:pt modelId="{45DCB5BE-B554-4C68-8C46-56437ED18941}">
      <dgm:prSet/>
      <dgm:spPr/>
      <dgm:t>
        <a:bodyPr/>
        <a:lstStyle/>
        <a:p>
          <a:r>
            <a:rPr lang="en-US"/>
            <a:t>Total assistance received under 479B of HEA: $2,000 (Federal Perkins Loan) </a:t>
          </a:r>
        </a:p>
      </dgm:t>
    </dgm:pt>
    <dgm:pt modelId="{C70A7C1E-769E-4477-8578-E3061FFC2D50}" type="parTrans" cxnId="{038DD9DC-2EE0-4F41-8493-15871B2EEE42}">
      <dgm:prSet/>
      <dgm:spPr/>
      <dgm:t>
        <a:bodyPr/>
        <a:lstStyle/>
        <a:p>
          <a:endParaRPr lang="en-US"/>
        </a:p>
      </dgm:t>
    </dgm:pt>
    <dgm:pt modelId="{11DC9E67-5CA4-499E-85C2-B4B13282DAC6}" type="sibTrans" cxnId="{038DD9DC-2EE0-4F41-8493-15871B2EEE42}">
      <dgm:prSet/>
      <dgm:spPr/>
      <dgm:t>
        <a:bodyPr/>
        <a:lstStyle/>
        <a:p>
          <a:endParaRPr lang="en-US"/>
        </a:p>
      </dgm:t>
    </dgm:pt>
    <dgm:pt modelId="{61FA6080-5132-405E-B567-3995CCB7AB2F}">
      <dgm:prSet/>
      <dgm:spPr/>
      <dgm:t>
        <a:bodyPr/>
        <a:lstStyle/>
        <a:p>
          <a:r>
            <a:rPr lang="en-US"/>
            <a:t>Total other student financial assistance received: $500 </a:t>
          </a:r>
        </a:p>
      </dgm:t>
    </dgm:pt>
    <dgm:pt modelId="{30B68DB0-6BCC-4348-84ED-727E9957669C}" type="parTrans" cxnId="{08EEF7C4-C4DC-4278-831E-2429DC68343C}">
      <dgm:prSet/>
      <dgm:spPr/>
      <dgm:t>
        <a:bodyPr/>
        <a:lstStyle/>
        <a:p>
          <a:endParaRPr lang="en-US"/>
        </a:p>
      </dgm:t>
    </dgm:pt>
    <dgm:pt modelId="{33123412-F1EC-4D1D-93E2-B810B30BFADB}" type="sibTrans" cxnId="{08EEF7C4-C4DC-4278-831E-2429DC68343C}">
      <dgm:prSet/>
      <dgm:spPr/>
      <dgm:t>
        <a:bodyPr/>
        <a:lstStyle/>
        <a:p>
          <a:endParaRPr lang="en-US"/>
        </a:p>
      </dgm:t>
    </dgm:pt>
    <dgm:pt modelId="{949EBD16-A936-42C9-832D-04F5E2A7F1BA}">
      <dgm:prSet/>
      <dgm:spPr/>
      <dgm:t>
        <a:bodyPr/>
        <a:lstStyle/>
        <a:p>
          <a:r>
            <a:rPr lang="en-US"/>
            <a:t>Total non-student financial assistance: $1,000 </a:t>
          </a:r>
        </a:p>
      </dgm:t>
    </dgm:pt>
    <dgm:pt modelId="{BDB268A3-DB02-4B85-9A90-8C7DBA53B80A}" type="parTrans" cxnId="{E4F3D188-BD54-490B-AC94-FFCF80A178C2}">
      <dgm:prSet/>
      <dgm:spPr/>
      <dgm:t>
        <a:bodyPr/>
        <a:lstStyle/>
        <a:p>
          <a:endParaRPr lang="en-US"/>
        </a:p>
      </dgm:t>
    </dgm:pt>
    <dgm:pt modelId="{BC3B1B42-425A-43DB-BAF1-9F204FFC2EA8}" type="sibTrans" cxnId="{E4F3D188-BD54-490B-AC94-FFCF80A178C2}">
      <dgm:prSet/>
      <dgm:spPr/>
      <dgm:t>
        <a:bodyPr/>
        <a:lstStyle/>
        <a:p>
          <a:endParaRPr lang="en-US"/>
        </a:p>
      </dgm:t>
    </dgm:pt>
    <dgm:pt modelId="{C79DC9E1-D554-4F56-A2DC-5AEB50A0B004}">
      <dgm:prSet/>
      <dgm:spPr/>
      <dgm:t>
        <a:bodyPr/>
        <a:lstStyle/>
        <a:p>
          <a:r>
            <a:rPr lang="en-US"/>
            <a:t>Total student financial assistance: $2,500 </a:t>
          </a:r>
        </a:p>
      </dgm:t>
    </dgm:pt>
    <dgm:pt modelId="{FE6D0FAD-61D3-4DF5-9F4D-801624798765}" type="parTrans" cxnId="{9B720BDE-5A08-43C5-BF01-5A21333A1322}">
      <dgm:prSet/>
      <dgm:spPr/>
      <dgm:t>
        <a:bodyPr/>
        <a:lstStyle/>
        <a:p>
          <a:endParaRPr lang="en-US"/>
        </a:p>
      </dgm:t>
    </dgm:pt>
    <dgm:pt modelId="{3B3BFE43-2B61-4B85-B9CB-7C1EB560B17C}" type="sibTrans" cxnId="{9B720BDE-5A08-43C5-BF01-5A21333A1322}">
      <dgm:prSet/>
      <dgm:spPr/>
      <dgm:t>
        <a:bodyPr/>
        <a:lstStyle/>
        <a:p>
          <a:endParaRPr lang="en-US"/>
        </a:p>
      </dgm:t>
    </dgm:pt>
    <dgm:pt modelId="{C9751D10-3DA7-4B56-B38C-953610ED58A5}">
      <dgm:prSet/>
      <dgm:spPr/>
      <dgm:t>
        <a:bodyPr/>
        <a:lstStyle/>
        <a:p>
          <a:r>
            <a:rPr lang="en-US"/>
            <a:t>Actual Covered Costs: $3,000</a:t>
          </a:r>
        </a:p>
      </dgm:t>
    </dgm:pt>
    <dgm:pt modelId="{DA31204B-9C71-42D4-9CAD-94221A01023E}" type="parTrans" cxnId="{43CE4DEC-FE03-406E-BFEA-FFA85D7B0C03}">
      <dgm:prSet/>
      <dgm:spPr/>
      <dgm:t>
        <a:bodyPr/>
        <a:lstStyle/>
        <a:p>
          <a:endParaRPr lang="en-US"/>
        </a:p>
      </dgm:t>
    </dgm:pt>
    <dgm:pt modelId="{38E77ACC-B2A6-4D31-B391-ED5AED0B08A0}" type="sibTrans" cxnId="{43CE4DEC-FE03-406E-BFEA-FFA85D7B0C03}">
      <dgm:prSet/>
      <dgm:spPr/>
      <dgm:t>
        <a:bodyPr/>
        <a:lstStyle/>
        <a:p>
          <a:endParaRPr lang="en-US"/>
        </a:p>
      </dgm:t>
    </dgm:pt>
    <dgm:pt modelId="{870996CD-F0E3-4E9B-AAF7-B1C2839C74E9}" type="pres">
      <dgm:prSet presAssocID="{A34BB876-2639-4BE0-AD5E-93C461CD6EE5}" presName="vert0" presStyleCnt="0">
        <dgm:presLayoutVars>
          <dgm:dir/>
          <dgm:animOne val="branch"/>
          <dgm:animLvl val="lvl"/>
        </dgm:presLayoutVars>
      </dgm:prSet>
      <dgm:spPr/>
    </dgm:pt>
    <dgm:pt modelId="{8429A801-2DBA-48CF-947B-A16D09F5A836}" type="pres">
      <dgm:prSet presAssocID="{45DCB5BE-B554-4C68-8C46-56437ED18941}" presName="thickLine" presStyleLbl="alignNode1" presStyleIdx="0" presStyleCnt="5"/>
      <dgm:spPr/>
    </dgm:pt>
    <dgm:pt modelId="{BF3154F1-725D-434B-AEE0-78221801FAE1}" type="pres">
      <dgm:prSet presAssocID="{45DCB5BE-B554-4C68-8C46-56437ED18941}" presName="horz1" presStyleCnt="0"/>
      <dgm:spPr/>
    </dgm:pt>
    <dgm:pt modelId="{9842D15A-2EC8-41BE-AEEB-28B1080DF921}" type="pres">
      <dgm:prSet presAssocID="{45DCB5BE-B554-4C68-8C46-56437ED18941}" presName="tx1" presStyleLbl="revTx" presStyleIdx="0" presStyleCnt="5"/>
      <dgm:spPr/>
    </dgm:pt>
    <dgm:pt modelId="{8EBC050C-8A3F-4789-9DFB-D37BDE1CB1D7}" type="pres">
      <dgm:prSet presAssocID="{45DCB5BE-B554-4C68-8C46-56437ED18941}" presName="vert1" presStyleCnt="0"/>
      <dgm:spPr/>
    </dgm:pt>
    <dgm:pt modelId="{38CF8A8F-130A-46B8-91D0-1F415A5E5C4F}" type="pres">
      <dgm:prSet presAssocID="{61FA6080-5132-405E-B567-3995CCB7AB2F}" presName="thickLine" presStyleLbl="alignNode1" presStyleIdx="1" presStyleCnt="5"/>
      <dgm:spPr/>
    </dgm:pt>
    <dgm:pt modelId="{290AA743-5032-4BE3-9618-79044BBFE9B8}" type="pres">
      <dgm:prSet presAssocID="{61FA6080-5132-405E-B567-3995CCB7AB2F}" presName="horz1" presStyleCnt="0"/>
      <dgm:spPr/>
    </dgm:pt>
    <dgm:pt modelId="{BC6B5608-759E-438B-B12F-156B702BFFDA}" type="pres">
      <dgm:prSet presAssocID="{61FA6080-5132-405E-B567-3995CCB7AB2F}" presName="tx1" presStyleLbl="revTx" presStyleIdx="1" presStyleCnt="5"/>
      <dgm:spPr/>
    </dgm:pt>
    <dgm:pt modelId="{5955B6C1-40BD-4873-AB8A-1FF8F06A033C}" type="pres">
      <dgm:prSet presAssocID="{61FA6080-5132-405E-B567-3995CCB7AB2F}" presName="vert1" presStyleCnt="0"/>
      <dgm:spPr/>
    </dgm:pt>
    <dgm:pt modelId="{E3E86C62-86B2-4A58-B9D6-B439D864B036}" type="pres">
      <dgm:prSet presAssocID="{949EBD16-A936-42C9-832D-04F5E2A7F1BA}" presName="thickLine" presStyleLbl="alignNode1" presStyleIdx="2" presStyleCnt="5"/>
      <dgm:spPr/>
    </dgm:pt>
    <dgm:pt modelId="{C18395E6-C26B-4A5B-8ABE-D9E4DDA0D61E}" type="pres">
      <dgm:prSet presAssocID="{949EBD16-A936-42C9-832D-04F5E2A7F1BA}" presName="horz1" presStyleCnt="0"/>
      <dgm:spPr/>
    </dgm:pt>
    <dgm:pt modelId="{501F098C-6800-4318-BB46-498A470CF267}" type="pres">
      <dgm:prSet presAssocID="{949EBD16-A936-42C9-832D-04F5E2A7F1BA}" presName="tx1" presStyleLbl="revTx" presStyleIdx="2" presStyleCnt="5"/>
      <dgm:spPr/>
    </dgm:pt>
    <dgm:pt modelId="{C71B4BC4-987F-4D0E-B2F8-7EA7B3E87905}" type="pres">
      <dgm:prSet presAssocID="{949EBD16-A936-42C9-832D-04F5E2A7F1BA}" presName="vert1" presStyleCnt="0"/>
      <dgm:spPr/>
    </dgm:pt>
    <dgm:pt modelId="{EC93562B-97D1-4F4F-BF57-F53ED870E9AE}" type="pres">
      <dgm:prSet presAssocID="{C79DC9E1-D554-4F56-A2DC-5AEB50A0B004}" presName="thickLine" presStyleLbl="alignNode1" presStyleIdx="3" presStyleCnt="5"/>
      <dgm:spPr/>
    </dgm:pt>
    <dgm:pt modelId="{B277D123-A9C7-4EE6-A740-38F9A1CC56B7}" type="pres">
      <dgm:prSet presAssocID="{C79DC9E1-D554-4F56-A2DC-5AEB50A0B004}" presName="horz1" presStyleCnt="0"/>
      <dgm:spPr/>
    </dgm:pt>
    <dgm:pt modelId="{827F22A4-A227-40F1-A597-DEB6FEB1EB64}" type="pres">
      <dgm:prSet presAssocID="{C79DC9E1-D554-4F56-A2DC-5AEB50A0B004}" presName="tx1" presStyleLbl="revTx" presStyleIdx="3" presStyleCnt="5"/>
      <dgm:spPr/>
    </dgm:pt>
    <dgm:pt modelId="{815040C5-2B09-4F0B-B2D2-5804393C7D30}" type="pres">
      <dgm:prSet presAssocID="{C79DC9E1-D554-4F56-A2DC-5AEB50A0B004}" presName="vert1" presStyleCnt="0"/>
      <dgm:spPr/>
    </dgm:pt>
    <dgm:pt modelId="{9D9FBA11-21EA-48B4-B5A4-DF85824AA916}" type="pres">
      <dgm:prSet presAssocID="{C9751D10-3DA7-4B56-B38C-953610ED58A5}" presName="thickLine" presStyleLbl="alignNode1" presStyleIdx="4" presStyleCnt="5"/>
      <dgm:spPr/>
    </dgm:pt>
    <dgm:pt modelId="{B7934344-245C-42DC-B3A5-E8D9959167B2}" type="pres">
      <dgm:prSet presAssocID="{C9751D10-3DA7-4B56-B38C-953610ED58A5}" presName="horz1" presStyleCnt="0"/>
      <dgm:spPr/>
    </dgm:pt>
    <dgm:pt modelId="{A71A4117-9AEF-438E-B0BA-B74C27D52B44}" type="pres">
      <dgm:prSet presAssocID="{C9751D10-3DA7-4B56-B38C-953610ED58A5}" presName="tx1" presStyleLbl="revTx" presStyleIdx="4" presStyleCnt="5"/>
      <dgm:spPr/>
    </dgm:pt>
    <dgm:pt modelId="{5929303C-CADA-473A-8DD7-AACDF12A035E}" type="pres">
      <dgm:prSet presAssocID="{C9751D10-3DA7-4B56-B38C-953610ED58A5}" presName="vert1" presStyleCnt="0"/>
      <dgm:spPr/>
    </dgm:pt>
  </dgm:ptLst>
  <dgm:cxnLst>
    <dgm:cxn modelId="{A5295E1A-7407-4F1B-B41B-BCFD31811134}" type="presOf" srcId="{61FA6080-5132-405E-B567-3995CCB7AB2F}" destId="{BC6B5608-759E-438B-B12F-156B702BFFDA}" srcOrd="0" destOrd="0" presId="urn:microsoft.com/office/officeart/2008/layout/LinedList"/>
    <dgm:cxn modelId="{2A011722-5012-4347-ADC1-88C9FA843A31}" type="presOf" srcId="{45DCB5BE-B554-4C68-8C46-56437ED18941}" destId="{9842D15A-2EC8-41BE-AEEB-28B1080DF921}" srcOrd="0" destOrd="0" presId="urn:microsoft.com/office/officeart/2008/layout/LinedList"/>
    <dgm:cxn modelId="{619B6F79-4FBF-4845-9871-BCBEFDA0546F}" type="presOf" srcId="{949EBD16-A936-42C9-832D-04F5E2A7F1BA}" destId="{501F098C-6800-4318-BB46-498A470CF267}" srcOrd="0" destOrd="0" presId="urn:microsoft.com/office/officeart/2008/layout/LinedList"/>
    <dgm:cxn modelId="{4153067E-1530-4C25-B6C9-DFC3818985F9}" type="presOf" srcId="{A34BB876-2639-4BE0-AD5E-93C461CD6EE5}" destId="{870996CD-F0E3-4E9B-AAF7-B1C2839C74E9}" srcOrd="0" destOrd="0" presId="urn:microsoft.com/office/officeart/2008/layout/LinedList"/>
    <dgm:cxn modelId="{E4F3D188-BD54-490B-AC94-FFCF80A178C2}" srcId="{A34BB876-2639-4BE0-AD5E-93C461CD6EE5}" destId="{949EBD16-A936-42C9-832D-04F5E2A7F1BA}" srcOrd="2" destOrd="0" parTransId="{BDB268A3-DB02-4B85-9A90-8C7DBA53B80A}" sibTransId="{BC3B1B42-425A-43DB-BAF1-9F204FFC2EA8}"/>
    <dgm:cxn modelId="{B855F6B5-7B7C-49B6-87D9-CAC0A9F4544B}" type="presOf" srcId="{C79DC9E1-D554-4F56-A2DC-5AEB50A0B004}" destId="{827F22A4-A227-40F1-A597-DEB6FEB1EB64}" srcOrd="0" destOrd="0" presId="urn:microsoft.com/office/officeart/2008/layout/LinedList"/>
    <dgm:cxn modelId="{08EEF7C4-C4DC-4278-831E-2429DC68343C}" srcId="{A34BB876-2639-4BE0-AD5E-93C461CD6EE5}" destId="{61FA6080-5132-405E-B567-3995CCB7AB2F}" srcOrd="1" destOrd="0" parTransId="{30B68DB0-6BCC-4348-84ED-727E9957669C}" sibTransId="{33123412-F1EC-4D1D-93E2-B810B30BFADB}"/>
    <dgm:cxn modelId="{6AD866D8-29B8-4D32-8F5F-F9976A7DF16D}" type="presOf" srcId="{C9751D10-3DA7-4B56-B38C-953610ED58A5}" destId="{A71A4117-9AEF-438E-B0BA-B74C27D52B44}" srcOrd="0" destOrd="0" presId="urn:microsoft.com/office/officeart/2008/layout/LinedList"/>
    <dgm:cxn modelId="{038DD9DC-2EE0-4F41-8493-15871B2EEE42}" srcId="{A34BB876-2639-4BE0-AD5E-93C461CD6EE5}" destId="{45DCB5BE-B554-4C68-8C46-56437ED18941}" srcOrd="0" destOrd="0" parTransId="{C70A7C1E-769E-4477-8578-E3061FFC2D50}" sibTransId="{11DC9E67-5CA4-499E-85C2-B4B13282DAC6}"/>
    <dgm:cxn modelId="{9B720BDE-5A08-43C5-BF01-5A21333A1322}" srcId="{A34BB876-2639-4BE0-AD5E-93C461CD6EE5}" destId="{C79DC9E1-D554-4F56-A2DC-5AEB50A0B004}" srcOrd="3" destOrd="0" parTransId="{FE6D0FAD-61D3-4DF5-9F4D-801624798765}" sibTransId="{3B3BFE43-2B61-4B85-B9CB-7C1EB560B17C}"/>
    <dgm:cxn modelId="{43CE4DEC-FE03-406E-BFEA-FFA85D7B0C03}" srcId="{A34BB876-2639-4BE0-AD5E-93C461CD6EE5}" destId="{C9751D10-3DA7-4B56-B38C-953610ED58A5}" srcOrd="4" destOrd="0" parTransId="{DA31204B-9C71-42D4-9CAD-94221A01023E}" sibTransId="{38E77ACC-B2A6-4D31-B391-ED5AED0B08A0}"/>
    <dgm:cxn modelId="{BF66E62F-5F43-4CA4-8E5B-75618BC08BFC}" type="presParOf" srcId="{870996CD-F0E3-4E9B-AAF7-B1C2839C74E9}" destId="{8429A801-2DBA-48CF-947B-A16D09F5A836}" srcOrd="0" destOrd="0" presId="urn:microsoft.com/office/officeart/2008/layout/LinedList"/>
    <dgm:cxn modelId="{E2D4336E-C70F-4178-ABE9-52F478E7B3B1}" type="presParOf" srcId="{870996CD-F0E3-4E9B-AAF7-B1C2839C74E9}" destId="{BF3154F1-725D-434B-AEE0-78221801FAE1}" srcOrd="1" destOrd="0" presId="urn:microsoft.com/office/officeart/2008/layout/LinedList"/>
    <dgm:cxn modelId="{AB40EB37-76BA-4F00-B856-E5D1D41B20B8}" type="presParOf" srcId="{BF3154F1-725D-434B-AEE0-78221801FAE1}" destId="{9842D15A-2EC8-41BE-AEEB-28B1080DF921}" srcOrd="0" destOrd="0" presId="urn:microsoft.com/office/officeart/2008/layout/LinedList"/>
    <dgm:cxn modelId="{E85EA441-53C2-47C3-9C4D-F8EC863306C6}" type="presParOf" srcId="{BF3154F1-725D-434B-AEE0-78221801FAE1}" destId="{8EBC050C-8A3F-4789-9DFB-D37BDE1CB1D7}" srcOrd="1" destOrd="0" presId="urn:microsoft.com/office/officeart/2008/layout/LinedList"/>
    <dgm:cxn modelId="{0E9E2285-0858-45C9-BFBD-7C409A1D34E5}" type="presParOf" srcId="{870996CD-F0E3-4E9B-AAF7-B1C2839C74E9}" destId="{38CF8A8F-130A-46B8-91D0-1F415A5E5C4F}" srcOrd="2" destOrd="0" presId="urn:microsoft.com/office/officeart/2008/layout/LinedList"/>
    <dgm:cxn modelId="{52ED2C5E-7EA5-4DB4-93CA-D34264AD424A}" type="presParOf" srcId="{870996CD-F0E3-4E9B-AAF7-B1C2839C74E9}" destId="{290AA743-5032-4BE3-9618-79044BBFE9B8}" srcOrd="3" destOrd="0" presId="urn:microsoft.com/office/officeart/2008/layout/LinedList"/>
    <dgm:cxn modelId="{EAD06A70-6B58-439F-860F-9C55844E6DCD}" type="presParOf" srcId="{290AA743-5032-4BE3-9618-79044BBFE9B8}" destId="{BC6B5608-759E-438B-B12F-156B702BFFDA}" srcOrd="0" destOrd="0" presId="urn:microsoft.com/office/officeart/2008/layout/LinedList"/>
    <dgm:cxn modelId="{1BB4F6A8-D759-45F3-A872-A9ED9B88AC7D}" type="presParOf" srcId="{290AA743-5032-4BE3-9618-79044BBFE9B8}" destId="{5955B6C1-40BD-4873-AB8A-1FF8F06A033C}" srcOrd="1" destOrd="0" presId="urn:microsoft.com/office/officeart/2008/layout/LinedList"/>
    <dgm:cxn modelId="{4B5DECAA-F9C0-41A1-8E72-DD895C44779F}" type="presParOf" srcId="{870996CD-F0E3-4E9B-AAF7-B1C2839C74E9}" destId="{E3E86C62-86B2-4A58-B9D6-B439D864B036}" srcOrd="4" destOrd="0" presId="urn:microsoft.com/office/officeart/2008/layout/LinedList"/>
    <dgm:cxn modelId="{1C2BEEAD-068D-4939-9E8D-D3D3C6A1A695}" type="presParOf" srcId="{870996CD-F0E3-4E9B-AAF7-B1C2839C74E9}" destId="{C18395E6-C26B-4A5B-8ABE-D9E4DDA0D61E}" srcOrd="5" destOrd="0" presId="urn:microsoft.com/office/officeart/2008/layout/LinedList"/>
    <dgm:cxn modelId="{8E5C9436-BF67-467D-9492-12AE403DDF86}" type="presParOf" srcId="{C18395E6-C26B-4A5B-8ABE-D9E4DDA0D61E}" destId="{501F098C-6800-4318-BB46-498A470CF267}" srcOrd="0" destOrd="0" presId="urn:microsoft.com/office/officeart/2008/layout/LinedList"/>
    <dgm:cxn modelId="{70B4465A-D8F9-45C6-A44E-905F2201BAED}" type="presParOf" srcId="{C18395E6-C26B-4A5B-8ABE-D9E4DDA0D61E}" destId="{C71B4BC4-987F-4D0E-B2F8-7EA7B3E87905}" srcOrd="1" destOrd="0" presId="urn:microsoft.com/office/officeart/2008/layout/LinedList"/>
    <dgm:cxn modelId="{A3A4D66D-9807-4360-935A-E32003281354}" type="presParOf" srcId="{870996CD-F0E3-4E9B-AAF7-B1C2839C74E9}" destId="{EC93562B-97D1-4F4F-BF57-F53ED870E9AE}" srcOrd="6" destOrd="0" presId="urn:microsoft.com/office/officeart/2008/layout/LinedList"/>
    <dgm:cxn modelId="{0BA59E8C-D766-4CD2-A12C-ACE7710F0C4F}" type="presParOf" srcId="{870996CD-F0E3-4E9B-AAF7-B1C2839C74E9}" destId="{B277D123-A9C7-4EE6-A740-38F9A1CC56B7}" srcOrd="7" destOrd="0" presId="urn:microsoft.com/office/officeart/2008/layout/LinedList"/>
    <dgm:cxn modelId="{AB8F3B4F-8BDF-435A-A90A-4A0E0C8CC197}" type="presParOf" srcId="{B277D123-A9C7-4EE6-A740-38F9A1CC56B7}" destId="{827F22A4-A227-40F1-A597-DEB6FEB1EB64}" srcOrd="0" destOrd="0" presId="urn:microsoft.com/office/officeart/2008/layout/LinedList"/>
    <dgm:cxn modelId="{FBA291FF-D542-4C8F-97B1-4E2D75E65494}" type="presParOf" srcId="{B277D123-A9C7-4EE6-A740-38F9A1CC56B7}" destId="{815040C5-2B09-4F0B-B2D2-5804393C7D30}" srcOrd="1" destOrd="0" presId="urn:microsoft.com/office/officeart/2008/layout/LinedList"/>
    <dgm:cxn modelId="{34D596B6-417A-48F0-97D9-E19BE0782C3F}" type="presParOf" srcId="{870996CD-F0E3-4E9B-AAF7-B1C2839C74E9}" destId="{9D9FBA11-21EA-48B4-B5A4-DF85824AA916}" srcOrd="8" destOrd="0" presId="urn:microsoft.com/office/officeart/2008/layout/LinedList"/>
    <dgm:cxn modelId="{F4C1F537-AE0E-4343-82A4-E8149ADAAE07}" type="presParOf" srcId="{870996CD-F0E3-4E9B-AAF7-B1C2839C74E9}" destId="{B7934344-245C-42DC-B3A5-E8D9959167B2}" srcOrd="9" destOrd="0" presId="urn:microsoft.com/office/officeart/2008/layout/LinedList"/>
    <dgm:cxn modelId="{EDC80BA1-B320-45B2-9A6A-7FE864B9E183}" type="presParOf" srcId="{B7934344-245C-42DC-B3A5-E8D9959167B2}" destId="{A71A4117-9AEF-438E-B0BA-B74C27D52B44}" srcOrd="0" destOrd="0" presId="urn:microsoft.com/office/officeart/2008/layout/LinedList"/>
    <dgm:cxn modelId="{B1647599-37A4-4CA3-BF35-85562E3D9240}" type="presParOf" srcId="{B7934344-245C-42DC-B3A5-E8D9959167B2}" destId="{5929303C-CADA-473A-8DD7-AACDF12A035E}"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A10EB46-E4FC-42FD-BAD2-174A8E948E07}"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1025FD74-FD4F-4B6E-9F10-4C301591A38A}">
      <dgm:prSet/>
      <dgm:spPr/>
      <dgm:t>
        <a:bodyPr/>
        <a:lstStyle/>
        <a:p>
          <a:pPr>
            <a:lnSpc>
              <a:spcPct val="100000"/>
            </a:lnSpc>
          </a:pPr>
          <a:r>
            <a:rPr lang="en-US" b="0" i="0" baseline="0"/>
            <a:t>Step 1: Determine amount of actual covered costs exceeding section 479B assistance. </a:t>
          </a:r>
          <a:endParaRPr lang="en-US"/>
        </a:p>
      </dgm:t>
    </dgm:pt>
    <dgm:pt modelId="{98927314-5B13-4F6E-A5AA-08CEE1813C52}" type="parTrans" cxnId="{3B83F94D-7DE9-4D4E-95F8-8DD72AB55117}">
      <dgm:prSet/>
      <dgm:spPr/>
      <dgm:t>
        <a:bodyPr/>
        <a:lstStyle/>
        <a:p>
          <a:endParaRPr lang="en-US"/>
        </a:p>
      </dgm:t>
    </dgm:pt>
    <dgm:pt modelId="{256B5FBC-B65D-4A7F-AC41-5ED58B84614D}" type="sibTrans" cxnId="{3B83F94D-7DE9-4D4E-95F8-8DD72AB55117}">
      <dgm:prSet/>
      <dgm:spPr/>
      <dgm:t>
        <a:bodyPr/>
        <a:lstStyle/>
        <a:p>
          <a:endParaRPr lang="en-US"/>
        </a:p>
      </dgm:t>
    </dgm:pt>
    <dgm:pt modelId="{182DE6D0-28EE-4D56-AB86-13D0B50B7E8B}">
      <dgm:prSet/>
      <dgm:spPr/>
      <dgm:t>
        <a:bodyPr/>
        <a:lstStyle/>
        <a:p>
          <a:pPr>
            <a:lnSpc>
              <a:spcPct val="100000"/>
            </a:lnSpc>
          </a:pPr>
          <a:r>
            <a:rPr lang="en-US" b="0" i="0" baseline="0"/>
            <a:t>$3,000 (actual covered costs) </a:t>
          </a:r>
          <a:r>
            <a:rPr lang="en-US" b="1" i="0" baseline="0"/>
            <a:t>minus </a:t>
          </a:r>
          <a:r>
            <a:rPr lang="en-US" b="0" i="0" baseline="0"/>
            <a:t>$2,000 (total assistance received under 479B of HEA) </a:t>
          </a:r>
          <a:r>
            <a:rPr lang="en-US" b="1" i="0" baseline="0"/>
            <a:t>equals </a:t>
          </a:r>
          <a:r>
            <a:rPr lang="en-US" b="0" i="0" baseline="0"/>
            <a:t>$1,000 	</a:t>
          </a:r>
          <a:endParaRPr lang="en-US"/>
        </a:p>
      </dgm:t>
    </dgm:pt>
    <dgm:pt modelId="{0AECDDB1-DE61-413F-BF49-D54FD6983BBE}" type="sibTrans" cxnId="{B4626082-FB71-4352-91FA-C647DBDDDC17}">
      <dgm:prSet/>
      <dgm:spPr/>
      <dgm:t>
        <a:bodyPr/>
        <a:lstStyle/>
        <a:p>
          <a:endParaRPr lang="en-US"/>
        </a:p>
      </dgm:t>
    </dgm:pt>
    <dgm:pt modelId="{5D833B68-DDAC-4359-A0EE-6174D6E3907B}" type="parTrans" cxnId="{B4626082-FB71-4352-91FA-C647DBDDDC17}">
      <dgm:prSet/>
      <dgm:spPr/>
      <dgm:t>
        <a:bodyPr/>
        <a:lstStyle/>
        <a:p>
          <a:endParaRPr lang="en-US"/>
        </a:p>
      </dgm:t>
    </dgm:pt>
    <dgm:pt modelId="{E03F56DA-306B-48CD-A5E1-E49F7BDC6156}" type="pres">
      <dgm:prSet presAssocID="{BA10EB46-E4FC-42FD-BAD2-174A8E948E07}" presName="root" presStyleCnt="0">
        <dgm:presLayoutVars>
          <dgm:dir/>
          <dgm:resizeHandles val="exact"/>
        </dgm:presLayoutVars>
      </dgm:prSet>
      <dgm:spPr/>
    </dgm:pt>
    <dgm:pt modelId="{F95A3C5C-3661-4436-91C5-AF89009E8A74}" type="pres">
      <dgm:prSet presAssocID="{1025FD74-FD4F-4B6E-9F10-4C301591A38A}" presName="compNode" presStyleCnt="0"/>
      <dgm:spPr/>
    </dgm:pt>
    <dgm:pt modelId="{CA6D5E1E-D4CB-42B4-B60A-38BEC008535D}" type="pres">
      <dgm:prSet presAssocID="{1025FD74-FD4F-4B6E-9F10-4C301591A38A}" presName="bgRect" presStyleLbl="bgShp" presStyleIdx="0" presStyleCnt="2"/>
      <dgm:spPr/>
    </dgm:pt>
    <dgm:pt modelId="{E4C654C9-9357-451F-B5C5-311E37907ECA}" type="pres">
      <dgm:prSet presAssocID="{1025FD74-FD4F-4B6E-9F10-4C301591A38A}"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llar"/>
        </a:ext>
      </dgm:extLst>
    </dgm:pt>
    <dgm:pt modelId="{DA4C79D3-0DDC-4E3B-BC2E-13BD2D677BAA}" type="pres">
      <dgm:prSet presAssocID="{1025FD74-FD4F-4B6E-9F10-4C301591A38A}" presName="spaceRect" presStyleCnt="0"/>
      <dgm:spPr/>
    </dgm:pt>
    <dgm:pt modelId="{C1362551-5AFD-4460-A21D-616EF0B5A55C}" type="pres">
      <dgm:prSet presAssocID="{1025FD74-FD4F-4B6E-9F10-4C301591A38A}" presName="parTx" presStyleLbl="revTx" presStyleIdx="0" presStyleCnt="2">
        <dgm:presLayoutVars>
          <dgm:chMax val="0"/>
          <dgm:chPref val="0"/>
        </dgm:presLayoutVars>
      </dgm:prSet>
      <dgm:spPr/>
    </dgm:pt>
    <dgm:pt modelId="{EEE24715-2CC3-4F67-98DB-6B9F9B9A2BF3}" type="pres">
      <dgm:prSet presAssocID="{256B5FBC-B65D-4A7F-AC41-5ED58B84614D}" presName="sibTrans" presStyleCnt="0"/>
      <dgm:spPr/>
    </dgm:pt>
    <dgm:pt modelId="{FF7A13DB-89BC-46BA-8DDE-27AA00EC8C85}" type="pres">
      <dgm:prSet presAssocID="{182DE6D0-28EE-4D56-AB86-13D0B50B7E8B}" presName="compNode" presStyleCnt="0"/>
      <dgm:spPr/>
    </dgm:pt>
    <dgm:pt modelId="{F219B7F2-1735-433D-BD44-700403B58C03}" type="pres">
      <dgm:prSet presAssocID="{182DE6D0-28EE-4D56-AB86-13D0B50B7E8B}" presName="bgRect" presStyleLbl="bgShp" presStyleIdx="1" presStyleCnt="2"/>
      <dgm:spPr/>
    </dgm:pt>
    <dgm:pt modelId="{8AAF6EF4-967C-47D8-88BE-C56C7A6E4C7B}" type="pres">
      <dgm:prSet presAssocID="{182DE6D0-28EE-4D56-AB86-13D0B50B7E8B}"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oney"/>
        </a:ext>
      </dgm:extLst>
    </dgm:pt>
    <dgm:pt modelId="{5F438BC1-6E8C-41FC-A97F-CF04EE5ADE9B}" type="pres">
      <dgm:prSet presAssocID="{182DE6D0-28EE-4D56-AB86-13D0B50B7E8B}" presName="spaceRect" presStyleCnt="0"/>
      <dgm:spPr/>
    </dgm:pt>
    <dgm:pt modelId="{0DC8DB6B-36A9-4F89-AE9A-F41A44C69924}" type="pres">
      <dgm:prSet presAssocID="{182DE6D0-28EE-4D56-AB86-13D0B50B7E8B}" presName="parTx" presStyleLbl="revTx" presStyleIdx="1" presStyleCnt="2">
        <dgm:presLayoutVars>
          <dgm:chMax val="0"/>
          <dgm:chPref val="0"/>
        </dgm:presLayoutVars>
      </dgm:prSet>
      <dgm:spPr/>
    </dgm:pt>
  </dgm:ptLst>
  <dgm:cxnLst>
    <dgm:cxn modelId="{52D9E10D-F6D5-42F7-90CF-9C4C9C8A74F8}" type="presOf" srcId="{182DE6D0-28EE-4D56-AB86-13D0B50B7E8B}" destId="{0DC8DB6B-36A9-4F89-AE9A-F41A44C69924}" srcOrd="0" destOrd="0" presId="urn:microsoft.com/office/officeart/2018/2/layout/IconVerticalSolidList"/>
    <dgm:cxn modelId="{21625D17-413A-4F9E-9AE7-1863F8BBB508}" type="presOf" srcId="{1025FD74-FD4F-4B6E-9F10-4C301591A38A}" destId="{C1362551-5AFD-4460-A21D-616EF0B5A55C}" srcOrd="0" destOrd="0" presId="urn:microsoft.com/office/officeart/2018/2/layout/IconVerticalSolidList"/>
    <dgm:cxn modelId="{3B83F94D-7DE9-4D4E-95F8-8DD72AB55117}" srcId="{BA10EB46-E4FC-42FD-BAD2-174A8E948E07}" destId="{1025FD74-FD4F-4B6E-9F10-4C301591A38A}" srcOrd="0" destOrd="0" parTransId="{98927314-5B13-4F6E-A5AA-08CEE1813C52}" sibTransId="{256B5FBC-B65D-4A7F-AC41-5ED58B84614D}"/>
    <dgm:cxn modelId="{B4626082-FB71-4352-91FA-C647DBDDDC17}" srcId="{BA10EB46-E4FC-42FD-BAD2-174A8E948E07}" destId="{182DE6D0-28EE-4D56-AB86-13D0B50B7E8B}" srcOrd="1" destOrd="0" parTransId="{5D833B68-DDAC-4359-A0EE-6174D6E3907B}" sibTransId="{0AECDDB1-DE61-413F-BF49-D54FD6983BBE}"/>
    <dgm:cxn modelId="{68C462C5-88CD-41C1-BD77-55578EF5C50C}" type="presOf" srcId="{BA10EB46-E4FC-42FD-BAD2-174A8E948E07}" destId="{E03F56DA-306B-48CD-A5E1-E49F7BDC6156}" srcOrd="0" destOrd="0" presId="urn:microsoft.com/office/officeart/2018/2/layout/IconVerticalSolidList"/>
    <dgm:cxn modelId="{587D91BC-0F61-43DF-BB04-A51E992EFF2C}" type="presParOf" srcId="{E03F56DA-306B-48CD-A5E1-E49F7BDC6156}" destId="{F95A3C5C-3661-4436-91C5-AF89009E8A74}" srcOrd="0" destOrd="0" presId="urn:microsoft.com/office/officeart/2018/2/layout/IconVerticalSolidList"/>
    <dgm:cxn modelId="{156B20FA-AC84-4D6F-94DD-A75E95BF7F07}" type="presParOf" srcId="{F95A3C5C-3661-4436-91C5-AF89009E8A74}" destId="{CA6D5E1E-D4CB-42B4-B60A-38BEC008535D}" srcOrd="0" destOrd="0" presId="urn:microsoft.com/office/officeart/2018/2/layout/IconVerticalSolidList"/>
    <dgm:cxn modelId="{A8DD81C1-2B3C-49EB-8869-E2B88A91C2A4}" type="presParOf" srcId="{F95A3C5C-3661-4436-91C5-AF89009E8A74}" destId="{E4C654C9-9357-451F-B5C5-311E37907ECA}" srcOrd="1" destOrd="0" presId="urn:microsoft.com/office/officeart/2018/2/layout/IconVerticalSolidList"/>
    <dgm:cxn modelId="{3389F7E3-3EC9-4079-82FF-E8B1DA8892A2}" type="presParOf" srcId="{F95A3C5C-3661-4436-91C5-AF89009E8A74}" destId="{DA4C79D3-0DDC-4E3B-BC2E-13BD2D677BAA}" srcOrd="2" destOrd="0" presId="urn:microsoft.com/office/officeart/2018/2/layout/IconVerticalSolidList"/>
    <dgm:cxn modelId="{B2FCC92C-2E86-41DE-8EB0-9644AD36D76C}" type="presParOf" srcId="{F95A3C5C-3661-4436-91C5-AF89009E8A74}" destId="{C1362551-5AFD-4460-A21D-616EF0B5A55C}" srcOrd="3" destOrd="0" presId="urn:microsoft.com/office/officeart/2018/2/layout/IconVerticalSolidList"/>
    <dgm:cxn modelId="{D74C9CBD-7495-4B4C-A857-B0CDEE131D3F}" type="presParOf" srcId="{E03F56DA-306B-48CD-A5E1-E49F7BDC6156}" destId="{EEE24715-2CC3-4F67-98DB-6B9F9B9A2BF3}" srcOrd="1" destOrd="0" presId="urn:microsoft.com/office/officeart/2018/2/layout/IconVerticalSolidList"/>
    <dgm:cxn modelId="{3A31E24C-E7BD-4C12-9988-5622E01CA495}" type="presParOf" srcId="{E03F56DA-306B-48CD-A5E1-E49F7BDC6156}" destId="{FF7A13DB-89BC-46BA-8DDE-27AA00EC8C85}" srcOrd="2" destOrd="0" presId="urn:microsoft.com/office/officeart/2018/2/layout/IconVerticalSolidList"/>
    <dgm:cxn modelId="{7C0537C7-B715-41F2-BABA-0F7444EF2C3C}" type="presParOf" srcId="{FF7A13DB-89BC-46BA-8DDE-27AA00EC8C85}" destId="{F219B7F2-1735-433D-BD44-700403B58C03}" srcOrd="0" destOrd="0" presId="urn:microsoft.com/office/officeart/2018/2/layout/IconVerticalSolidList"/>
    <dgm:cxn modelId="{F043BA90-9C5C-4925-AC55-72872B6E0FF5}" type="presParOf" srcId="{FF7A13DB-89BC-46BA-8DDE-27AA00EC8C85}" destId="{8AAF6EF4-967C-47D8-88BE-C56C7A6E4C7B}" srcOrd="1" destOrd="0" presId="urn:microsoft.com/office/officeart/2018/2/layout/IconVerticalSolidList"/>
    <dgm:cxn modelId="{9E8D164D-76A7-442B-B90F-E51B86DF158A}" type="presParOf" srcId="{FF7A13DB-89BC-46BA-8DDE-27AA00EC8C85}" destId="{5F438BC1-6E8C-41FC-A97F-CF04EE5ADE9B}" srcOrd="2" destOrd="0" presId="urn:microsoft.com/office/officeart/2018/2/layout/IconVerticalSolidList"/>
    <dgm:cxn modelId="{CE2A109B-2D53-43DA-8920-3DA6AD2F5647}" type="presParOf" srcId="{FF7A13DB-89BC-46BA-8DDE-27AA00EC8C85}" destId="{0DC8DB6B-36A9-4F89-AE9A-F41A44C69924}"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5D64A8-8F06-4E67-80CD-E393D6C38413}">
      <dsp:nvSpPr>
        <dsp:cNvPr id="0" name=""/>
        <dsp:cNvSpPr/>
      </dsp:nvSpPr>
      <dsp:spPr>
        <a:xfrm>
          <a:off x="0" y="112954"/>
          <a:ext cx="10515600" cy="1338662"/>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0" i="0" kern="1200" baseline="0"/>
            <a:t>Income that has a discrete end date and will not be repeated beyond the coming year during the family’s upcoming annual reexamination period will be excluded from a family’s annual income as nonrecurring income. </a:t>
          </a:r>
          <a:endParaRPr lang="en-US" sz="1900" kern="1200"/>
        </a:p>
      </dsp:txBody>
      <dsp:txXfrm>
        <a:off x="65348" y="178302"/>
        <a:ext cx="10384904" cy="1207966"/>
      </dsp:txXfrm>
    </dsp:sp>
    <dsp:sp modelId="{263EA2E6-B928-443C-B561-E1CF8A99549A}">
      <dsp:nvSpPr>
        <dsp:cNvPr id="0" name=""/>
        <dsp:cNvSpPr/>
      </dsp:nvSpPr>
      <dsp:spPr>
        <a:xfrm>
          <a:off x="0" y="1506337"/>
          <a:ext cx="10515600" cy="1338662"/>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0" i="0" kern="1200" baseline="0"/>
            <a:t>This does not include unemployment income and other types of periodic payments that are received at regular intervals (such as weekly, monthly, or yearly) for a period of greater than one year that can be extended. </a:t>
          </a:r>
          <a:endParaRPr lang="en-US" sz="1900" kern="1200"/>
        </a:p>
      </dsp:txBody>
      <dsp:txXfrm>
        <a:off x="65348" y="1571685"/>
        <a:ext cx="10384904" cy="1207966"/>
      </dsp:txXfrm>
    </dsp:sp>
    <dsp:sp modelId="{99F21AA0-F5AC-44BB-A7EE-45D4AB9CF693}">
      <dsp:nvSpPr>
        <dsp:cNvPr id="0" name=""/>
        <dsp:cNvSpPr/>
      </dsp:nvSpPr>
      <dsp:spPr>
        <a:xfrm>
          <a:off x="0" y="2899720"/>
          <a:ext cx="10515600" cy="1338662"/>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0" i="0" kern="1200" baseline="0"/>
            <a:t>Income amounts excluded under this category may include, but are not limited to, nonrecurring payments made to the family or to a third party on behalf of the family to assist with utilities, eviction prevention, security deposits to secure housing, payments for participation in research studies depending on the duration, and general one-time payments received by or on behalf of the family. </a:t>
          </a:r>
          <a:endParaRPr lang="en-US" sz="1900" kern="1200"/>
        </a:p>
      </dsp:txBody>
      <dsp:txXfrm>
        <a:off x="65348" y="2965068"/>
        <a:ext cx="10384904" cy="120796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CAF317-AC9E-4A44-8D6F-4885284174B7}">
      <dsp:nvSpPr>
        <dsp:cNvPr id="0" name=""/>
        <dsp:cNvSpPr/>
      </dsp:nvSpPr>
      <dsp:spPr>
        <a:xfrm>
          <a:off x="0" y="0"/>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50694C3-77D2-4F74-A194-076D837BCBA2}">
      <dsp:nvSpPr>
        <dsp:cNvPr id="0" name=""/>
        <dsp:cNvSpPr/>
      </dsp:nvSpPr>
      <dsp:spPr>
        <a:xfrm>
          <a:off x="0" y="0"/>
          <a:ext cx="6900512" cy="2768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b="0" i="0" kern="1200" baseline="0"/>
            <a:t>Step 2: Determine amount of student financial assistance to include in income. </a:t>
          </a:r>
          <a:endParaRPr lang="en-US" sz="3200" kern="1200"/>
        </a:p>
      </dsp:txBody>
      <dsp:txXfrm>
        <a:off x="0" y="0"/>
        <a:ext cx="6900512" cy="2768070"/>
      </dsp:txXfrm>
    </dsp:sp>
    <dsp:sp modelId="{ECA0D010-C428-4536-8F82-76E5612AFCE4}">
      <dsp:nvSpPr>
        <dsp:cNvPr id="0" name=""/>
        <dsp:cNvSpPr/>
      </dsp:nvSpPr>
      <dsp:spPr>
        <a:xfrm>
          <a:off x="0" y="2768070"/>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D9F04BB-1D73-44E1-AD79-D9E7BB9CEDA0}">
      <dsp:nvSpPr>
        <dsp:cNvPr id="0" name=""/>
        <dsp:cNvSpPr/>
      </dsp:nvSpPr>
      <dsp:spPr>
        <a:xfrm>
          <a:off x="0" y="2768070"/>
          <a:ext cx="6900512" cy="2768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b="0" i="0" kern="1200" baseline="0"/>
            <a:t>$500 (other student financial assistance received) </a:t>
          </a:r>
          <a:r>
            <a:rPr lang="en-US" sz="3200" b="1" i="0" kern="1200" baseline="0"/>
            <a:t>minus </a:t>
          </a:r>
          <a:r>
            <a:rPr lang="en-US" sz="3200" b="0" i="0" kern="1200" baseline="0"/>
            <a:t>$1,000 (amount of actual covered costs exceeding section 479B assistance) </a:t>
          </a:r>
          <a:r>
            <a:rPr lang="en-US" sz="3200" b="1" i="0" kern="1200" baseline="0"/>
            <a:t>equals </a:t>
          </a:r>
          <a:r>
            <a:rPr lang="en-US" sz="3200" b="0" i="0" kern="1200" baseline="0"/>
            <a:t>–$500 (if negative, then use $0) 	</a:t>
          </a:r>
          <a:endParaRPr lang="en-US" sz="3200" kern="1200"/>
        </a:p>
      </dsp:txBody>
      <dsp:txXfrm>
        <a:off x="0" y="2768070"/>
        <a:ext cx="6900512" cy="276807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06DCDE-9F0C-4208-AC4A-DCBA4CF71509}">
      <dsp:nvSpPr>
        <dsp:cNvPr id="0" name=""/>
        <dsp:cNvSpPr/>
      </dsp:nvSpPr>
      <dsp:spPr>
        <a:xfrm>
          <a:off x="0" y="0"/>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52B731F-0E37-421D-96C3-0F86F1F96127}">
      <dsp:nvSpPr>
        <dsp:cNvPr id="0" name=""/>
        <dsp:cNvSpPr/>
      </dsp:nvSpPr>
      <dsp:spPr>
        <a:xfrm>
          <a:off x="0" y="0"/>
          <a:ext cx="6900512" cy="2768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b="0" i="0" kern="1200" baseline="0"/>
            <a:t>The amount of student financial assistance received by Sarah is less than her actual covered costs after deducting assistance received under 479B of the HEA and other student financial assistance received, therefore there is no student financial assistance to include in income. </a:t>
          </a:r>
          <a:endParaRPr lang="en-US" sz="2600" kern="1200"/>
        </a:p>
      </dsp:txBody>
      <dsp:txXfrm>
        <a:off x="0" y="0"/>
        <a:ext cx="6900512" cy="2768070"/>
      </dsp:txXfrm>
    </dsp:sp>
    <dsp:sp modelId="{A08EEF11-2A58-49FD-8585-0F1A320B107E}">
      <dsp:nvSpPr>
        <dsp:cNvPr id="0" name=""/>
        <dsp:cNvSpPr/>
      </dsp:nvSpPr>
      <dsp:spPr>
        <a:xfrm>
          <a:off x="0" y="2768070"/>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A1DB47D-27D4-46DD-B9A3-8B775308BEBF}">
      <dsp:nvSpPr>
        <dsp:cNvPr id="0" name=""/>
        <dsp:cNvSpPr/>
      </dsp:nvSpPr>
      <dsp:spPr>
        <a:xfrm>
          <a:off x="0" y="2768070"/>
          <a:ext cx="6900512" cy="2768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b="0" i="0" kern="1200" baseline="0"/>
            <a:t>Amount of student financial assistance included in Sarah’s income: $0 	</a:t>
          </a:r>
          <a:endParaRPr lang="en-US" sz="2600" kern="1200"/>
        </a:p>
      </dsp:txBody>
      <dsp:txXfrm>
        <a:off x="0" y="2768070"/>
        <a:ext cx="6900512" cy="276807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6D266E-CC50-451F-9583-5A1B31D97351}">
      <dsp:nvSpPr>
        <dsp:cNvPr id="0" name=""/>
        <dsp:cNvSpPr/>
      </dsp:nvSpPr>
      <dsp:spPr>
        <a:xfrm>
          <a:off x="0" y="69508"/>
          <a:ext cx="7559504" cy="197964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a:t>Total assistance received under 479B of HEA: $22,000 (Federal Pell Grant plus Federal Perkins Loan) </a:t>
          </a:r>
        </a:p>
      </dsp:txBody>
      <dsp:txXfrm>
        <a:off x="96638" y="166146"/>
        <a:ext cx="7366228" cy="1786364"/>
      </dsp:txXfrm>
    </dsp:sp>
    <dsp:sp modelId="{6B4785A7-D02A-4318-96A9-0651609F8151}">
      <dsp:nvSpPr>
        <dsp:cNvPr id="0" name=""/>
        <dsp:cNvSpPr/>
      </dsp:nvSpPr>
      <dsp:spPr>
        <a:xfrm>
          <a:off x="0" y="2152828"/>
          <a:ext cx="7559504" cy="1979640"/>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a:t>Total other student financial assistance received: $1,000 </a:t>
          </a:r>
        </a:p>
      </dsp:txBody>
      <dsp:txXfrm>
        <a:off x="96638" y="2249466"/>
        <a:ext cx="7366228" cy="1786364"/>
      </dsp:txXfrm>
    </dsp:sp>
    <dsp:sp modelId="{222706A5-5136-4965-88F0-79B4A3218B98}">
      <dsp:nvSpPr>
        <dsp:cNvPr id="0" name=""/>
        <dsp:cNvSpPr/>
      </dsp:nvSpPr>
      <dsp:spPr>
        <a:xfrm>
          <a:off x="0" y="4236148"/>
          <a:ext cx="7559504" cy="197964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a:t>Dante’s actual covered costs: $16,000</a:t>
          </a:r>
        </a:p>
      </dsp:txBody>
      <dsp:txXfrm>
        <a:off x="96638" y="4332786"/>
        <a:ext cx="7366228" cy="1786364"/>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981428-964F-41D8-B1C3-81B3D2793E62}">
      <dsp:nvSpPr>
        <dsp:cNvPr id="0" name=""/>
        <dsp:cNvSpPr/>
      </dsp:nvSpPr>
      <dsp:spPr>
        <a:xfrm>
          <a:off x="0" y="51123"/>
          <a:ext cx="7559504" cy="302960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l" defTabSz="1911350">
            <a:lnSpc>
              <a:spcPct val="90000"/>
            </a:lnSpc>
            <a:spcBef>
              <a:spcPct val="0"/>
            </a:spcBef>
            <a:spcAft>
              <a:spcPct val="35000"/>
            </a:spcAft>
            <a:buNone/>
          </a:pPr>
          <a:r>
            <a:rPr lang="en-US" sz="4300" kern="1200"/>
            <a:t>Step 1: Determine amount of actual covered costs exceeding section 479B assistance. </a:t>
          </a:r>
        </a:p>
      </dsp:txBody>
      <dsp:txXfrm>
        <a:off x="147893" y="199016"/>
        <a:ext cx="7263718" cy="2733819"/>
      </dsp:txXfrm>
    </dsp:sp>
    <dsp:sp modelId="{AC2578B2-1359-4639-8950-A3CDB7845564}">
      <dsp:nvSpPr>
        <dsp:cNvPr id="0" name=""/>
        <dsp:cNvSpPr/>
      </dsp:nvSpPr>
      <dsp:spPr>
        <a:xfrm>
          <a:off x="0" y="3204568"/>
          <a:ext cx="7559504" cy="3029605"/>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l" defTabSz="1911350">
            <a:lnSpc>
              <a:spcPct val="90000"/>
            </a:lnSpc>
            <a:spcBef>
              <a:spcPct val="0"/>
            </a:spcBef>
            <a:spcAft>
              <a:spcPct val="35000"/>
            </a:spcAft>
            <a:buNone/>
          </a:pPr>
          <a:r>
            <a:rPr lang="en-US" sz="4300" kern="1200"/>
            <a:t>$16,000 (actual covered costs) minus $22,000 (total assistance received under 479B of HEA) equals $–6,000</a:t>
          </a:r>
        </a:p>
      </dsp:txBody>
      <dsp:txXfrm>
        <a:off x="147893" y="3352461"/>
        <a:ext cx="7263718" cy="2733819"/>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EE9AFF-3AA0-46A1-9596-32C2BB5AB330}">
      <dsp:nvSpPr>
        <dsp:cNvPr id="0" name=""/>
        <dsp:cNvSpPr/>
      </dsp:nvSpPr>
      <dsp:spPr>
        <a:xfrm>
          <a:off x="3364992" y="2124"/>
          <a:ext cx="3785616" cy="1402286"/>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kern="1200"/>
            <a:t>Step 2: Determine amount of student financial assistance to include in income. </a:t>
          </a:r>
        </a:p>
      </dsp:txBody>
      <dsp:txXfrm>
        <a:off x="3433446" y="70578"/>
        <a:ext cx="3648708" cy="1265378"/>
      </dsp:txXfrm>
    </dsp:sp>
    <dsp:sp modelId="{113F0BC7-27D8-478D-B9B0-6601C8A0CD7C}">
      <dsp:nvSpPr>
        <dsp:cNvPr id="0" name=""/>
        <dsp:cNvSpPr/>
      </dsp:nvSpPr>
      <dsp:spPr>
        <a:xfrm>
          <a:off x="3364992" y="1474525"/>
          <a:ext cx="3785616" cy="1402286"/>
        </a:xfrm>
        <a:prstGeom prst="roundRect">
          <a:avLst/>
        </a:prstGeom>
        <a:gradFill rotWithShape="0">
          <a:gsLst>
            <a:gs pos="0">
              <a:schemeClr val="accent2">
                <a:hueOff val="-727682"/>
                <a:satOff val="-41964"/>
                <a:lumOff val="4314"/>
                <a:alphaOff val="0"/>
                <a:satMod val="103000"/>
                <a:lumMod val="102000"/>
                <a:tint val="94000"/>
              </a:schemeClr>
            </a:gs>
            <a:gs pos="50000">
              <a:schemeClr val="accent2">
                <a:hueOff val="-727682"/>
                <a:satOff val="-41964"/>
                <a:lumOff val="4314"/>
                <a:alphaOff val="0"/>
                <a:satMod val="110000"/>
                <a:lumMod val="100000"/>
                <a:shade val="100000"/>
              </a:schemeClr>
            </a:gs>
            <a:gs pos="100000">
              <a:schemeClr val="accent2">
                <a:hueOff val="-727682"/>
                <a:satOff val="-41964"/>
                <a:lumOff val="431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kern="1200"/>
            <a:t>Not necessary because Step 1 resulted in a negative amount, so all other student financial assistance would be included in Dante’s income</a:t>
          </a:r>
        </a:p>
      </dsp:txBody>
      <dsp:txXfrm>
        <a:off x="3433446" y="1542979"/>
        <a:ext cx="3648708" cy="1265378"/>
      </dsp:txXfrm>
    </dsp:sp>
    <dsp:sp modelId="{4EC23102-11F6-433E-9759-C15D13E54A92}">
      <dsp:nvSpPr>
        <dsp:cNvPr id="0" name=""/>
        <dsp:cNvSpPr/>
      </dsp:nvSpPr>
      <dsp:spPr>
        <a:xfrm>
          <a:off x="3364992" y="2946926"/>
          <a:ext cx="3785616" cy="1402286"/>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kern="1200"/>
            <a:t>Amount of student financial assistance included in Dante’s income: $1,000</a:t>
          </a:r>
        </a:p>
      </dsp:txBody>
      <dsp:txXfrm>
        <a:off x="3433446" y="3015380"/>
        <a:ext cx="3648708" cy="1265378"/>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D05816-D895-40F4-814D-1BDCF4D827DE}">
      <dsp:nvSpPr>
        <dsp:cNvPr id="0" name=""/>
        <dsp:cNvSpPr/>
      </dsp:nvSpPr>
      <dsp:spPr>
        <a:xfrm>
          <a:off x="0" y="197670"/>
          <a:ext cx="6900512" cy="254592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For purposes of determining the eligibility of a person to receive assistance under section 8 of the United States Housing Act of 1937 (42 U.S.C. 1437f), any financial assistance (in excess of amounts received for tuition and any other required fees and charges) that an individual receives under the Higher Education Act of 1965 (20 U.S.C. 1001 et seq.), from private sources, or from an institution of higher education (as defined under section 102 of the Higher Education Act of 1965 (20 U.S.C. 1002)), shall be considered income to that individual, except for a person over the age of 23 with dependent children.” </a:t>
          </a:r>
        </a:p>
      </dsp:txBody>
      <dsp:txXfrm>
        <a:off x="124282" y="321952"/>
        <a:ext cx="6651948" cy="2297356"/>
      </dsp:txXfrm>
    </dsp:sp>
    <dsp:sp modelId="{1D2FBACB-542D-4D32-B97F-9105F8836C87}">
      <dsp:nvSpPr>
        <dsp:cNvPr id="0" name=""/>
        <dsp:cNvSpPr/>
      </dsp:nvSpPr>
      <dsp:spPr>
        <a:xfrm>
          <a:off x="0" y="2792550"/>
          <a:ext cx="6900512" cy="254592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HUD interprets that “a person over the age of 23” is 24 years old. </a:t>
          </a:r>
        </a:p>
      </dsp:txBody>
      <dsp:txXfrm>
        <a:off x="124282" y="2916832"/>
        <a:ext cx="6651948" cy="2297356"/>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C0BD13-910E-4379-9CED-742A5EED0770}">
      <dsp:nvSpPr>
        <dsp:cNvPr id="0" name=""/>
        <dsp:cNvSpPr/>
      </dsp:nvSpPr>
      <dsp:spPr>
        <a:xfrm>
          <a:off x="0" y="162390"/>
          <a:ext cx="6900512" cy="25740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If the student is the head of household, co-head, or spouse and is under the age of 23 or without dependent children, then both the assistance received under 479B of the HEA and other student financial assistance received by the student will be counted as income to the extent that it exceeds the total of tuition and any other required fees and charges.</a:t>
          </a:r>
        </a:p>
      </dsp:txBody>
      <dsp:txXfrm>
        <a:off x="125652" y="288042"/>
        <a:ext cx="6649208" cy="2322696"/>
      </dsp:txXfrm>
    </dsp:sp>
    <dsp:sp modelId="{13EE89C1-269C-4CB8-813F-56D740B67264}">
      <dsp:nvSpPr>
        <dsp:cNvPr id="0" name=""/>
        <dsp:cNvSpPr/>
      </dsp:nvSpPr>
      <dsp:spPr>
        <a:xfrm>
          <a:off x="0" y="2799750"/>
          <a:ext cx="6900512" cy="257400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In contrast, the student financial assistance received by a Section 8 student who is the head of household, spouse, or co-head of household and is over the age of 23 with dependent children will be treated in a manner identical to the student financial aid received by students who participate in non–Section 8 programs</a:t>
          </a:r>
        </a:p>
      </dsp:txBody>
      <dsp:txXfrm>
        <a:off x="125652" y="2925402"/>
        <a:ext cx="6649208" cy="2322696"/>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404402-DA86-41EE-9826-453AC0F4A8BA}">
      <dsp:nvSpPr>
        <dsp:cNvPr id="0" name=""/>
        <dsp:cNvSpPr/>
      </dsp:nvSpPr>
      <dsp:spPr>
        <a:xfrm>
          <a:off x="0" y="114109"/>
          <a:ext cx="5747085" cy="15444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There are two steps required as part of the calculation for Section 8 students, the first of which is to determine the student’s relationship to the household, age, and whether they have dependent children; based on the result of the first step, the second step is to calculate whether any excess student financial assistance should be included in the family’s income.</a:t>
          </a:r>
        </a:p>
      </dsp:txBody>
      <dsp:txXfrm>
        <a:off x="75391" y="189500"/>
        <a:ext cx="5596303" cy="1393618"/>
      </dsp:txXfrm>
    </dsp:sp>
    <dsp:sp modelId="{A3E409D8-2A63-41D0-815C-4C9210F1BE27}">
      <dsp:nvSpPr>
        <dsp:cNvPr id="0" name=""/>
        <dsp:cNvSpPr/>
      </dsp:nvSpPr>
      <dsp:spPr>
        <a:xfrm>
          <a:off x="0" y="1701709"/>
          <a:ext cx="5747085" cy="154440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If the student is the head of household, co-head, or spouse and is 23 or younger or does not have dependent children, then 479B assistance will be part of the total equation (see example G1, below). </a:t>
          </a:r>
        </a:p>
      </dsp:txBody>
      <dsp:txXfrm>
        <a:off x="75391" y="1777100"/>
        <a:ext cx="5596303" cy="1393618"/>
      </dsp:txXfrm>
    </dsp:sp>
    <dsp:sp modelId="{1C21CA8C-4307-4ACA-B786-F5FD17F203E3}">
      <dsp:nvSpPr>
        <dsp:cNvPr id="0" name=""/>
        <dsp:cNvSpPr/>
      </dsp:nvSpPr>
      <dsp:spPr>
        <a:xfrm>
          <a:off x="0" y="3289309"/>
          <a:ext cx="5747085" cy="154440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If the student is over 23 with dependent children, then the calculation will be identical for non–Section 8 students</a:t>
          </a:r>
        </a:p>
      </dsp:txBody>
      <dsp:txXfrm>
        <a:off x="75391" y="3364700"/>
        <a:ext cx="5596303" cy="1393618"/>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0B3BF2-BC28-4223-BB5E-3D4ED0083306}">
      <dsp:nvSpPr>
        <dsp:cNvPr id="0" name=""/>
        <dsp:cNvSpPr/>
      </dsp:nvSpPr>
      <dsp:spPr>
        <a:xfrm>
          <a:off x="0" y="675"/>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CDEE43E-3A49-440F-9B2A-08A05CC2B860}">
      <dsp:nvSpPr>
        <dsp:cNvPr id="0" name=""/>
        <dsp:cNvSpPr/>
      </dsp:nvSpPr>
      <dsp:spPr>
        <a:xfrm>
          <a:off x="0" y="675"/>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Formula for Calculating Excess Amounts of Financial Assistance:</a:t>
          </a:r>
        </a:p>
      </dsp:txBody>
      <dsp:txXfrm>
        <a:off x="0" y="675"/>
        <a:ext cx="6900512" cy="1106957"/>
      </dsp:txXfrm>
    </dsp:sp>
    <dsp:sp modelId="{5708BB5E-2888-4284-8E2D-62E9EE2F7CA5}">
      <dsp:nvSpPr>
        <dsp:cNvPr id="0" name=""/>
        <dsp:cNvSpPr/>
      </dsp:nvSpPr>
      <dsp:spPr>
        <a:xfrm>
          <a:off x="0" y="1107633"/>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C56D0FA-0F27-4958-AE5E-DF85D214C631}">
      <dsp:nvSpPr>
        <dsp:cNvPr id="0" name=""/>
        <dsp:cNvSpPr/>
      </dsp:nvSpPr>
      <dsp:spPr>
        <a:xfrm>
          <a:off x="0" y="1107633"/>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Subtract total student financial assistance from all sources from total tuition plus required fees and charges to arrive at excess amount of student financial assistance. </a:t>
          </a:r>
        </a:p>
      </dsp:txBody>
      <dsp:txXfrm>
        <a:off x="0" y="1107633"/>
        <a:ext cx="6900512" cy="1106957"/>
      </dsp:txXfrm>
    </dsp:sp>
    <dsp:sp modelId="{1694438F-0843-4899-B9A7-B5592CE6CF4A}">
      <dsp:nvSpPr>
        <dsp:cNvPr id="0" name=""/>
        <dsp:cNvSpPr/>
      </dsp:nvSpPr>
      <dsp:spPr>
        <a:xfrm>
          <a:off x="0" y="2214591"/>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D7D70A9-2481-4B99-855A-DA09B9A6DA5C}">
      <dsp:nvSpPr>
        <dsp:cNvPr id="0" name=""/>
        <dsp:cNvSpPr/>
      </dsp:nvSpPr>
      <dsp:spPr>
        <a:xfrm>
          <a:off x="0" y="2214591"/>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If the excess amount of student financial assistance is a positive number, then include that amount in annual income. If the excess amount of student financial assistance is zero or negative, then do not include that amount in annual income. </a:t>
          </a:r>
        </a:p>
      </dsp:txBody>
      <dsp:txXfrm>
        <a:off x="0" y="2214591"/>
        <a:ext cx="6900512" cy="1106957"/>
      </dsp:txXfrm>
    </dsp:sp>
    <dsp:sp modelId="{4F195849-BCAB-42E9-B928-D261C865C806}">
      <dsp:nvSpPr>
        <dsp:cNvPr id="0" name=""/>
        <dsp:cNvSpPr/>
      </dsp:nvSpPr>
      <dsp:spPr>
        <a:xfrm>
          <a:off x="0" y="3321549"/>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400A2A2-9927-41CA-8C12-D3E61FA173BF}">
      <dsp:nvSpPr>
        <dsp:cNvPr id="0" name=""/>
        <dsp:cNvSpPr/>
      </dsp:nvSpPr>
      <dsp:spPr>
        <a:xfrm>
          <a:off x="0" y="3321549"/>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If the total tuition plus required fees and charges is zero or exceeds the amount of total financial assistance from all sources, then no excess amounts of student financial assistance will be included in annual income. </a:t>
          </a:r>
        </a:p>
      </dsp:txBody>
      <dsp:txXfrm>
        <a:off x="0" y="3321549"/>
        <a:ext cx="6900512" cy="1106957"/>
      </dsp:txXfrm>
    </dsp:sp>
    <dsp:sp modelId="{B8CC7A1F-3C4A-4F7F-BF5B-B6422C52EA37}">
      <dsp:nvSpPr>
        <dsp:cNvPr id="0" name=""/>
        <dsp:cNvSpPr/>
      </dsp:nvSpPr>
      <dsp:spPr>
        <a:xfrm>
          <a:off x="0" y="4428507"/>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1085889-9712-41CA-97EC-BC3133FCC80F}">
      <dsp:nvSpPr>
        <dsp:cNvPr id="0" name=""/>
        <dsp:cNvSpPr/>
      </dsp:nvSpPr>
      <dsp:spPr>
        <a:xfrm>
          <a:off x="0" y="4428507"/>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Any amount of student financial assistance that exceeds the total tuition plus required fees and charges must be included in annual income. </a:t>
          </a:r>
        </a:p>
      </dsp:txBody>
      <dsp:txXfrm>
        <a:off x="0" y="4428507"/>
        <a:ext cx="6900512" cy="1106957"/>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71AAE2-7FBF-4221-A949-3A387AA7FED1}">
      <dsp:nvSpPr>
        <dsp:cNvPr id="0" name=""/>
        <dsp:cNvSpPr/>
      </dsp:nvSpPr>
      <dsp:spPr>
        <a:xfrm>
          <a:off x="0" y="72562"/>
          <a:ext cx="5747085" cy="1566337"/>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Roberto is a 22-year-old full-time student without dependent children. </a:t>
          </a:r>
        </a:p>
      </dsp:txBody>
      <dsp:txXfrm>
        <a:off x="76462" y="149024"/>
        <a:ext cx="5594161" cy="1413413"/>
      </dsp:txXfrm>
    </dsp:sp>
    <dsp:sp modelId="{95E643A5-6B71-4063-994F-71E0E86E834C}">
      <dsp:nvSpPr>
        <dsp:cNvPr id="0" name=""/>
        <dsp:cNvSpPr/>
      </dsp:nvSpPr>
      <dsp:spPr>
        <a:xfrm>
          <a:off x="0" y="1690740"/>
          <a:ext cx="5747085" cy="1566337"/>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Since Roberto is a Section 8 participant head of household who is not over 23 with dependent children, the Owner follows the Appropriations Act policy to determine if Roberto receives student financial assistance in excess of tuition from both HEA and other sources. </a:t>
          </a:r>
        </a:p>
      </dsp:txBody>
      <dsp:txXfrm>
        <a:off x="76462" y="1767202"/>
        <a:ext cx="5594161" cy="1413413"/>
      </dsp:txXfrm>
    </dsp:sp>
    <dsp:sp modelId="{8E0C60CE-BF3F-41EF-870D-6EFB46915858}">
      <dsp:nvSpPr>
        <dsp:cNvPr id="0" name=""/>
        <dsp:cNvSpPr/>
      </dsp:nvSpPr>
      <dsp:spPr>
        <a:xfrm>
          <a:off x="0" y="3308917"/>
          <a:ext cx="5747085" cy="1566337"/>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Roberto received the following amounts to cover his first year of college: Federal Pell Grant: $12,000; University Scholarship: $22,000; City Scholarship: $3,000. </a:t>
          </a:r>
        </a:p>
      </dsp:txBody>
      <dsp:txXfrm>
        <a:off x="76462" y="3385379"/>
        <a:ext cx="5594161" cy="141341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E44B5F-9F45-4590-BD9F-C76102DAA538}">
      <dsp:nvSpPr>
        <dsp:cNvPr id="0" name=""/>
        <dsp:cNvSpPr/>
      </dsp:nvSpPr>
      <dsp:spPr>
        <a:xfrm>
          <a:off x="0" y="21088"/>
          <a:ext cx="7559504" cy="126477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0" i="0" kern="1200" baseline="0"/>
            <a:t>The following list of exclusions is codified at 24 CFR § 5.609(b)(24) as nonrecurring income. Please note that the list is not exhaustive: </a:t>
          </a:r>
          <a:endParaRPr lang="en-US" sz="2300" kern="1200"/>
        </a:p>
      </dsp:txBody>
      <dsp:txXfrm>
        <a:off x="61741" y="82829"/>
        <a:ext cx="7436022" cy="1141288"/>
      </dsp:txXfrm>
    </dsp:sp>
    <dsp:sp modelId="{41F56284-FB57-4682-838B-97C0ABF509FC}">
      <dsp:nvSpPr>
        <dsp:cNvPr id="0" name=""/>
        <dsp:cNvSpPr/>
      </dsp:nvSpPr>
      <dsp:spPr>
        <a:xfrm>
          <a:off x="0" y="1285858"/>
          <a:ext cx="7559504" cy="37135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0014"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b="0" i="0" kern="1200" baseline="0"/>
            <a:t>Payments from the U.S. Census Bureau for employment lasting no longer than 180 days and not culminating in permanent employment; </a:t>
          </a:r>
          <a:endParaRPr lang="en-US" sz="1800" kern="1200"/>
        </a:p>
        <a:p>
          <a:pPr marL="171450" lvl="1" indent="-171450" algn="l" defTabSz="800100">
            <a:lnSpc>
              <a:spcPct val="90000"/>
            </a:lnSpc>
            <a:spcBef>
              <a:spcPct val="0"/>
            </a:spcBef>
            <a:spcAft>
              <a:spcPct val="20000"/>
            </a:spcAft>
            <a:buChar char="•"/>
          </a:pPr>
          <a:r>
            <a:rPr lang="en-US" sz="1800" b="0" i="0" kern="1200" baseline="0"/>
            <a:t>Direct federal or state economic stimulus payments; </a:t>
          </a:r>
          <a:endParaRPr lang="en-US" sz="1800" kern="1200"/>
        </a:p>
        <a:p>
          <a:pPr marL="171450" lvl="1" indent="-171450" algn="l" defTabSz="800100">
            <a:lnSpc>
              <a:spcPct val="90000"/>
            </a:lnSpc>
            <a:spcBef>
              <a:spcPct val="0"/>
            </a:spcBef>
            <a:spcAft>
              <a:spcPct val="20000"/>
            </a:spcAft>
            <a:buChar char="•"/>
          </a:pPr>
          <a:r>
            <a:rPr lang="en-US" sz="1800" b="0" i="0" kern="1200" baseline="0"/>
            <a:t>Amounts directly received by the family as a result of state refundable tax credits or state tax refunds at the time they are received; </a:t>
          </a:r>
          <a:endParaRPr lang="en-US" sz="1800" kern="1200"/>
        </a:p>
        <a:p>
          <a:pPr marL="171450" lvl="1" indent="-171450" algn="l" defTabSz="800100">
            <a:lnSpc>
              <a:spcPct val="90000"/>
            </a:lnSpc>
            <a:spcBef>
              <a:spcPct val="0"/>
            </a:spcBef>
            <a:spcAft>
              <a:spcPct val="20000"/>
            </a:spcAft>
            <a:buChar char="•"/>
          </a:pPr>
          <a:r>
            <a:rPr lang="en-US" sz="1800" b="0" i="0" kern="1200" baseline="0"/>
            <a:t>Amounts directly received by the family as a result of federal refundable tax credits or federal tax refunds at the time they are received; </a:t>
          </a:r>
          <a:endParaRPr lang="en-US" sz="1800" kern="1200"/>
        </a:p>
        <a:p>
          <a:pPr marL="171450" lvl="1" indent="-171450" algn="l" defTabSz="800100">
            <a:lnSpc>
              <a:spcPct val="90000"/>
            </a:lnSpc>
            <a:spcBef>
              <a:spcPct val="0"/>
            </a:spcBef>
            <a:spcAft>
              <a:spcPct val="20000"/>
            </a:spcAft>
            <a:buChar char="•"/>
          </a:pPr>
          <a:r>
            <a:rPr lang="en-US" sz="1800" b="0" i="0" kern="1200" baseline="0"/>
            <a:t>Gifts for holidays, birthdays, or other significant life events or milestones (e.g., wedding, baby shower, or anniversary gifts); </a:t>
          </a:r>
          <a:endParaRPr lang="en-US" sz="1800" kern="1200"/>
        </a:p>
        <a:p>
          <a:pPr marL="171450" lvl="1" indent="-171450" algn="l" defTabSz="800100">
            <a:lnSpc>
              <a:spcPct val="90000"/>
            </a:lnSpc>
            <a:spcBef>
              <a:spcPct val="0"/>
            </a:spcBef>
            <a:spcAft>
              <a:spcPct val="20000"/>
            </a:spcAft>
            <a:buChar char="•"/>
          </a:pPr>
          <a:r>
            <a:rPr lang="en-US" sz="1800" b="0" i="0" kern="1200" baseline="0"/>
            <a:t>In-kind donations (e.g., food, clothing, or toiletries received from a food bank or similar organization); and </a:t>
          </a:r>
          <a:endParaRPr lang="en-US" sz="1800" kern="1200"/>
        </a:p>
        <a:p>
          <a:pPr marL="171450" lvl="1" indent="-171450" algn="l" defTabSz="800100">
            <a:lnSpc>
              <a:spcPct val="90000"/>
            </a:lnSpc>
            <a:spcBef>
              <a:spcPct val="0"/>
            </a:spcBef>
            <a:spcAft>
              <a:spcPct val="20000"/>
            </a:spcAft>
            <a:buChar char="•"/>
          </a:pPr>
          <a:r>
            <a:rPr lang="en-US" sz="1800" b="0" i="0" kern="1200" baseline="0"/>
            <a:t>Lump-sum additions to net family assets (e.g., lottery winnings, contest winnings, etc.). </a:t>
          </a:r>
          <a:endParaRPr lang="en-US" sz="1800" kern="1200"/>
        </a:p>
      </dsp:txBody>
      <dsp:txXfrm>
        <a:off x="0" y="1285858"/>
        <a:ext cx="7559504" cy="3713580"/>
      </dsp:txXfrm>
    </dsp:sp>
    <dsp:sp modelId="{6E8CFAA8-11D0-457C-93D7-47B4B6375531}">
      <dsp:nvSpPr>
        <dsp:cNvPr id="0" name=""/>
        <dsp:cNvSpPr/>
      </dsp:nvSpPr>
      <dsp:spPr>
        <a:xfrm>
          <a:off x="0" y="4999438"/>
          <a:ext cx="7559504" cy="126477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0" i="0" kern="1200" baseline="0" dirty="0"/>
            <a:t>Owners may accept a self-certification from the family stating that the income will not be repeated in the coming year. </a:t>
          </a:r>
          <a:endParaRPr lang="en-US" sz="2300" kern="1200" dirty="0"/>
        </a:p>
      </dsp:txBody>
      <dsp:txXfrm>
        <a:off x="61741" y="5061179"/>
        <a:ext cx="7436022" cy="1141288"/>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DE89EF-611D-41BF-A099-151BFC5A327B}">
      <dsp:nvSpPr>
        <dsp:cNvPr id="0" name=""/>
        <dsp:cNvSpPr/>
      </dsp:nvSpPr>
      <dsp:spPr>
        <a:xfrm>
          <a:off x="1380102" y="2554"/>
          <a:ext cx="5520409" cy="1323213"/>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7111" tIns="336096" rIns="107111" bIns="336096" numCol="1" spcCol="1270" anchor="ctr" anchorCtr="0">
          <a:noAutofit/>
        </a:bodyPr>
        <a:lstStyle/>
        <a:p>
          <a:pPr marL="0" lvl="0" indent="0" algn="l" defTabSz="1022350">
            <a:lnSpc>
              <a:spcPct val="90000"/>
            </a:lnSpc>
            <a:spcBef>
              <a:spcPct val="0"/>
            </a:spcBef>
            <a:spcAft>
              <a:spcPct val="35000"/>
            </a:spcAft>
            <a:buNone/>
          </a:pPr>
          <a:r>
            <a:rPr lang="en-US" sz="2300" kern="1200"/>
            <a:t>Total assistance received under 479B of HEA: $12,000 (Federal Pell Grant) </a:t>
          </a:r>
        </a:p>
      </dsp:txBody>
      <dsp:txXfrm>
        <a:off x="1380102" y="2554"/>
        <a:ext cx="5520409" cy="1323213"/>
      </dsp:txXfrm>
    </dsp:sp>
    <dsp:sp modelId="{9D54CBC6-85D9-45D3-8416-7923C9BAE193}">
      <dsp:nvSpPr>
        <dsp:cNvPr id="0" name=""/>
        <dsp:cNvSpPr/>
      </dsp:nvSpPr>
      <dsp:spPr>
        <a:xfrm>
          <a:off x="0" y="2554"/>
          <a:ext cx="1380102" cy="1323213"/>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3030" tIns="130704" rIns="73030" bIns="130704" numCol="1" spcCol="1270" anchor="ctr" anchorCtr="0">
          <a:noAutofit/>
        </a:bodyPr>
        <a:lstStyle/>
        <a:p>
          <a:pPr marL="0" lvl="0" indent="0" algn="ctr" defTabSz="1244600">
            <a:lnSpc>
              <a:spcPct val="90000"/>
            </a:lnSpc>
            <a:spcBef>
              <a:spcPct val="0"/>
            </a:spcBef>
            <a:spcAft>
              <a:spcPct val="35000"/>
            </a:spcAft>
            <a:buNone/>
          </a:pPr>
          <a:r>
            <a:rPr lang="en-US" sz="2800" kern="1200"/>
            <a:t>Total</a:t>
          </a:r>
        </a:p>
      </dsp:txBody>
      <dsp:txXfrm>
        <a:off x="0" y="2554"/>
        <a:ext cx="1380102" cy="1323213"/>
      </dsp:txXfrm>
    </dsp:sp>
    <dsp:sp modelId="{07BC9DDE-2CE8-4B6D-9A29-6D97F8B24BFC}">
      <dsp:nvSpPr>
        <dsp:cNvPr id="0" name=""/>
        <dsp:cNvSpPr/>
      </dsp:nvSpPr>
      <dsp:spPr>
        <a:xfrm>
          <a:off x="1380102" y="1405160"/>
          <a:ext cx="5520409" cy="1323213"/>
        </a:xfrm>
        <a:prstGeom prst="rect">
          <a:avLst/>
        </a:prstGeom>
        <a:solidFill>
          <a:schemeClr val="accent2">
            <a:tint val="40000"/>
            <a:alpha val="90000"/>
            <a:hueOff val="-283075"/>
            <a:satOff val="-25115"/>
            <a:lumOff val="-256"/>
            <a:alphaOff val="0"/>
          </a:schemeClr>
        </a:solidFill>
        <a:ln w="12700" cap="flat" cmpd="sng" algn="ctr">
          <a:solidFill>
            <a:schemeClr val="accent2">
              <a:tint val="40000"/>
              <a:alpha val="90000"/>
              <a:hueOff val="-283075"/>
              <a:satOff val="-25115"/>
              <a:lumOff val="-25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7111" tIns="336096" rIns="107111" bIns="336096" numCol="1" spcCol="1270" anchor="ctr" anchorCtr="0">
          <a:noAutofit/>
        </a:bodyPr>
        <a:lstStyle/>
        <a:p>
          <a:pPr marL="0" lvl="0" indent="0" algn="l" defTabSz="1022350">
            <a:lnSpc>
              <a:spcPct val="90000"/>
            </a:lnSpc>
            <a:spcBef>
              <a:spcPct val="0"/>
            </a:spcBef>
            <a:spcAft>
              <a:spcPct val="35000"/>
            </a:spcAft>
            <a:buNone/>
          </a:pPr>
          <a:r>
            <a:rPr lang="en-US" sz="2300" kern="1200"/>
            <a:t>Total other student financial assistance received: $25,000 </a:t>
          </a:r>
        </a:p>
      </dsp:txBody>
      <dsp:txXfrm>
        <a:off x="1380102" y="1405160"/>
        <a:ext cx="5520409" cy="1323213"/>
      </dsp:txXfrm>
    </dsp:sp>
    <dsp:sp modelId="{7F046464-DC0C-4B23-AA62-288BC7A8886C}">
      <dsp:nvSpPr>
        <dsp:cNvPr id="0" name=""/>
        <dsp:cNvSpPr/>
      </dsp:nvSpPr>
      <dsp:spPr>
        <a:xfrm>
          <a:off x="0" y="1405160"/>
          <a:ext cx="1380102" cy="1323213"/>
        </a:xfrm>
        <a:prstGeom prst="rect">
          <a:avLst/>
        </a:prstGeom>
        <a:solidFill>
          <a:schemeClr val="accent2">
            <a:hueOff val="-485121"/>
            <a:satOff val="-27976"/>
            <a:lumOff val="2876"/>
            <a:alphaOff val="0"/>
          </a:schemeClr>
        </a:solidFill>
        <a:ln w="12700" cap="flat" cmpd="sng" algn="ctr">
          <a:solidFill>
            <a:schemeClr val="accent2">
              <a:hueOff val="-485121"/>
              <a:satOff val="-27976"/>
              <a:lumOff val="287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3030" tIns="130704" rIns="73030" bIns="130704" numCol="1" spcCol="1270" anchor="ctr" anchorCtr="0">
          <a:noAutofit/>
        </a:bodyPr>
        <a:lstStyle/>
        <a:p>
          <a:pPr marL="0" lvl="0" indent="0" algn="ctr" defTabSz="1244600">
            <a:lnSpc>
              <a:spcPct val="90000"/>
            </a:lnSpc>
            <a:spcBef>
              <a:spcPct val="0"/>
            </a:spcBef>
            <a:spcAft>
              <a:spcPct val="35000"/>
            </a:spcAft>
            <a:buNone/>
          </a:pPr>
          <a:r>
            <a:rPr lang="en-US" sz="2800" kern="1200"/>
            <a:t>Total</a:t>
          </a:r>
        </a:p>
      </dsp:txBody>
      <dsp:txXfrm>
        <a:off x="0" y="1405160"/>
        <a:ext cx="1380102" cy="1323213"/>
      </dsp:txXfrm>
    </dsp:sp>
    <dsp:sp modelId="{1B7577F5-D711-49A1-BD21-03E4D505F682}">
      <dsp:nvSpPr>
        <dsp:cNvPr id="0" name=""/>
        <dsp:cNvSpPr/>
      </dsp:nvSpPr>
      <dsp:spPr>
        <a:xfrm>
          <a:off x="1380102" y="2807766"/>
          <a:ext cx="5520409" cy="1323213"/>
        </a:xfrm>
        <a:prstGeom prst="rect">
          <a:avLst/>
        </a:prstGeom>
        <a:solidFill>
          <a:schemeClr val="accent2">
            <a:tint val="40000"/>
            <a:alpha val="90000"/>
            <a:hueOff val="-566151"/>
            <a:satOff val="-50231"/>
            <a:lumOff val="-513"/>
            <a:alphaOff val="0"/>
          </a:schemeClr>
        </a:solidFill>
        <a:ln w="12700" cap="flat" cmpd="sng" algn="ctr">
          <a:solidFill>
            <a:schemeClr val="accent2">
              <a:tint val="40000"/>
              <a:alpha val="90000"/>
              <a:hueOff val="-566151"/>
              <a:satOff val="-50231"/>
              <a:lumOff val="-51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7111" tIns="336096" rIns="107111" bIns="336096" numCol="1" spcCol="1270" anchor="ctr" anchorCtr="0">
          <a:noAutofit/>
        </a:bodyPr>
        <a:lstStyle/>
        <a:p>
          <a:pPr marL="0" lvl="0" indent="0" algn="l" defTabSz="1022350">
            <a:lnSpc>
              <a:spcPct val="90000"/>
            </a:lnSpc>
            <a:spcBef>
              <a:spcPct val="0"/>
            </a:spcBef>
            <a:spcAft>
              <a:spcPct val="35000"/>
            </a:spcAft>
            <a:buNone/>
          </a:pPr>
          <a:r>
            <a:rPr lang="en-US" sz="2300" kern="1200"/>
            <a:t>Total student financial assistance from all sources: $37,000 </a:t>
          </a:r>
        </a:p>
      </dsp:txBody>
      <dsp:txXfrm>
        <a:off x="1380102" y="2807766"/>
        <a:ext cx="5520409" cy="1323213"/>
      </dsp:txXfrm>
    </dsp:sp>
    <dsp:sp modelId="{D268DEE0-AD8B-4CDE-870D-1A4DDF9DF827}">
      <dsp:nvSpPr>
        <dsp:cNvPr id="0" name=""/>
        <dsp:cNvSpPr/>
      </dsp:nvSpPr>
      <dsp:spPr>
        <a:xfrm>
          <a:off x="0" y="2807766"/>
          <a:ext cx="1380102" cy="1323213"/>
        </a:xfrm>
        <a:prstGeom prst="rect">
          <a:avLst/>
        </a:prstGeom>
        <a:solidFill>
          <a:schemeClr val="accent2">
            <a:hueOff val="-970242"/>
            <a:satOff val="-55952"/>
            <a:lumOff val="5752"/>
            <a:alphaOff val="0"/>
          </a:schemeClr>
        </a:solidFill>
        <a:ln w="12700" cap="flat" cmpd="sng" algn="ctr">
          <a:solidFill>
            <a:schemeClr val="accent2">
              <a:hueOff val="-970242"/>
              <a:satOff val="-55952"/>
              <a:lumOff val="575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3030" tIns="130704" rIns="73030" bIns="130704" numCol="1" spcCol="1270" anchor="ctr" anchorCtr="0">
          <a:noAutofit/>
        </a:bodyPr>
        <a:lstStyle/>
        <a:p>
          <a:pPr marL="0" lvl="0" indent="0" algn="ctr" defTabSz="1244600">
            <a:lnSpc>
              <a:spcPct val="90000"/>
            </a:lnSpc>
            <a:spcBef>
              <a:spcPct val="0"/>
            </a:spcBef>
            <a:spcAft>
              <a:spcPct val="35000"/>
            </a:spcAft>
            <a:buNone/>
          </a:pPr>
          <a:r>
            <a:rPr lang="en-US" sz="2800" kern="1200"/>
            <a:t>Total</a:t>
          </a:r>
        </a:p>
      </dsp:txBody>
      <dsp:txXfrm>
        <a:off x="0" y="2807766"/>
        <a:ext cx="1380102" cy="1323213"/>
      </dsp:txXfrm>
    </dsp:sp>
    <dsp:sp modelId="{436F90FA-5878-42B7-A078-529711A0A25F}">
      <dsp:nvSpPr>
        <dsp:cNvPr id="0" name=""/>
        <dsp:cNvSpPr/>
      </dsp:nvSpPr>
      <dsp:spPr>
        <a:xfrm>
          <a:off x="1380102" y="4210373"/>
          <a:ext cx="5520409" cy="1323213"/>
        </a:xfrm>
        <a:prstGeom prst="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7111" tIns="336096" rIns="107111" bIns="336096" numCol="1" spcCol="1270" anchor="ctr" anchorCtr="0">
          <a:noAutofit/>
        </a:bodyPr>
        <a:lstStyle/>
        <a:p>
          <a:pPr marL="0" lvl="0" indent="0" algn="l" defTabSz="1022350">
            <a:lnSpc>
              <a:spcPct val="90000"/>
            </a:lnSpc>
            <a:spcBef>
              <a:spcPct val="0"/>
            </a:spcBef>
            <a:spcAft>
              <a:spcPct val="35000"/>
            </a:spcAft>
            <a:buNone/>
          </a:pPr>
          <a:r>
            <a:rPr lang="en-US" sz="2300" kern="1200"/>
            <a:t>Total tuition + required fees and charges: $27,000</a:t>
          </a:r>
        </a:p>
      </dsp:txBody>
      <dsp:txXfrm>
        <a:off x="1380102" y="4210373"/>
        <a:ext cx="5520409" cy="1323213"/>
      </dsp:txXfrm>
    </dsp:sp>
    <dsp:sp modelId="{38A0F7C7-F66D-413F-A26D-F9F17C09EA00}">
      <dsp:nvSpPr>
        <dsp:cNvPr id="0" name=""/>
        <dsp:cNvSpPr/>
      </dsp:nvSpPr>
      <dsp:spPr>
        <a:xfrm>
          <a:off x="0" y="4210373"/>
          <a:ext cx="1380102" cy="1323213"/>
        </a:xfrm>
        <a:prstGeom prst="rect">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3030" tIns="130704" rIns="73030" bIns="130704" numCol="1" spcCol="1270" anchor="ctr" anchorCtr="0">
          <a:noAutofit/>
        </a:bodyPr>
        <a:lstStyle/>
        <a:p>
          <a:pPr marL="0" lvl="0" indent="0" algn="ctr" defTabSz="1244600">
            <a:lnSpc>
              <a:spcPct val="90000"/>
            </a:lnSpc>
            <a:spcBef>
              <a:spcPct val="0"/>
            </a:spcBef>
            <a:spcAft>
              <a:spcPct val="35000"/>
            </a:spcAft>
            <a:buNone/>
          </a:pPr>
          <a:r>
            <a:rPr lang="en-US" sz="2800" kern="1200"/>
            <a:t>Total</a:t>
          </a:r>
        </a:p>
      </dsp:txBody>
      <dsp:txXfrm>
        <a:off x="0" y="4210373"/>
        <a:ext cx="1380102" cy="1323213"/>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C76AED-17FC-48D9-98C0-3B456EF99060}">
      <dsp:nvSpPr>
        <dsp:cNvPr id="0" name=""/>
        <dsp:cNvSpPr/>
      </dsp:nvSpPr>
      <dsp:spPr>
        <a:xfrm>
          <a:off x="0" y="24870"/>
          <a:ext cx="6900512" cy="131975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Subtract the total cost of tuition + required fees and charges from the total amount of student financial assistance: $37,000 – $27,000 = $10,000 </a:t>
          </a:r>
        </a:p>
      </dsp:txBody>
      <dsp:txXfrm>
        <a:off x="64425" y="89295"/>
        <a:ext cx="6771662" cy="1190909"/>
      </dsp:txXfrm>
    </dsp:sp>
    <dsp:sp modelId="{4FAE268F-BC93-4572-92EB-EFBD3BA9712C}">
      <dsp:nvSpPr>
        <dsp:cNvPr id="0" name=""/>
        <dsp:cNvSpPr/>
      </dsp:nvSpPr>
      <dsp:spPr>
        <a:xfrm>
          <a:off x="0" y="1413750"/>
          <a:ext cx="6900512" cy="1319759"/>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The total amount of student financial assistance from all sources received by Roberto exceeds the total amount of tuition and required fees and charges. </a:t>
          </a:r>
        </a:p>
      </dsp:txBody>
      <dsp:txXfrm>
        <a:off x="64425" y="1478175"/>
        <a:ext cx="6771662" cy="1190909"/>
      </dsp:txXfrm>
    </dsp:sp>
    <dsp:sp modelId="{86CA9907-3290-410A-9A85-4D86B946A18E}">
      <dsp:nvSpPr>
        <dsp:cNvPr id="0" name=""/>
        <dsp:cNvSpPr/>
      </dsp:nvSpPr>
      <dsp:spPr>
        <a:xfrm>
          <a:off x="0" y="2802630"/>
          <a:ext cx="6900512" cy="1319759"/>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Excess student financial assistance: $10,000</a:t>
          </a:r>
        </a:p>
      </dsp:txBody>
      <dsp:txXfrm>
        <a:off x="64425" y="2867055"/>
        <a:ext cx="6771662" cy="1190909"/>
      </dsp:txXfrm>
    </dsp:sp>
    <dsp:sp modelId="{027874F1-960E-4443-8582-76A04C160764}">
      <dsp:nvSpPr>
        <dsp:cNvPr id="0" name=""/>
        <dsp:cNvSpPr/>
      </dsp:nvSpPr>
      <dsp:spPr>
        <a:xfrm>
          <a:off x="0" y="4191510"/>
          <a:ext cx="6900512" cy="1319759"/>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Amount of student financial assistance included in Roberto’s income: $10,000</a:t>
          </a:r>
        </a:p>
      </dsp:txBody>
      <dsp:txXfrm>
        <a:off x="64425" y="4255935"/>
        <a:ext cx="6771662" cy="1190909"/>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9A2951-FB7F-4BC2-9F78-2F2F4E85681E}">
      <dsp:nvSpPr>
        <dsp:cNvPr id="0" name=""/>
        <dsp:cNvSpPr/>
      </dsp:nvSpPr>
      <dsp:spPr>
        <a:xfrm>
          <a:off x="0" y="633945"/>
          <a:ext cx="6900512" cy="137475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Cedric is a 28-year-old head of household and a full-time student with a 5-year-old daughter and a 9-year-old son who are his dependents. </a:t>
          </a:r>
        </a:p>
      </dsp:txBody>
      <dsp:txXfrm>
        <a:off x="67110" y="701055"/>
        <a:ext cx="6766292" cy="1240530"/>
      </dsp:txXfrm>
    </dsp:sp>
    <dsp:sp modelId="{CB330226-0D9B-4FD9-905E-0D70E5B4C2A3}">
      <dsp:nvSpPr>
        <dsp:cNvPr id="0" name=""/>
        <dsp:cNvSpPr/>
      </dsp:nvSpPr>
      <dsp:spPr>
        <a:xfrm>
          <a:off x="0" y="2080695"/>
          <a:ext cx="6900512" cy="137475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The Owner will follow the rules under § 5.609(b)(9) (the same as for non–Section 8 programs) as described in the previous section. </a:t>
          </a:r>
        </a:p>
      </dsp:txBody>
      <dsp:txXfrm>
        <a:off x="67110" y="2147805"/>
        <a:ext cx="6766292" cy="1240530"/>
      </dsp:txXfrm>
    </dsp:sp>
    <dsp:sp modelId="{4FCF35F8-0205-49EE-B829-6A11B5A605D8}">
      <dsp:nvSpPr>
        <dsp:cNvPr id="0" name=""/>
        <dsp:cNvSpPr/>
      </dsp:nvSpPr>
      <dsp:spPr>
        <a:xfrm>
          <a:off x="0" y="3527445"/>
          <a:ext cx="6900512" cy="137475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Cedric received the following amounts to cover his first year of college: Teach Grant: $8,000; Federal Pell Grant: $3,000; College Scholarship: $6,000. </a:t>
          </a:r>
        </a:p>
      </dsp:txBody>
      <dsp:txXfrm>
        <a:off x="67110" y="3594555"/>
        <a:ext cx="6766292" cy="1240530"/>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E123AC-E987-4087-8725-9AC4306B0DEE}">
      <dsp:nvSpPr>
        <dsp:cNvPr id="0" name=""/>
        <dsp:cNvSpPr/>
      </dsp:nvSpPr>
      <dsp:spPr>
        <a:xfrm>
          <a:off x="1380102" y="1730"/>
          <a:ext cx="5520409" cy="1773295"/>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111" tIns="450417" rIns="107111" bIns="450417" numCol="1" spcCol="1270" anchor="ctr" anchorCtr="0">
          <a:noAutofit/>
        </a:bodyPr>
        <a:lstStyle/>
        <a:p>
          <a:pPr marL="0" lvl="0" indent="0" algn="l" defTabSz="977900">
            <a:lnSpc>
              <a:spcPct val="90000"/>
            </a:lnSpc>
            <a:spcBef>
              <a:spcPct val="0"/>
            </a:spcBef>
            <a:spcAft>
              <a:spcPct val="35000"/>
            </a:spcAft>
            <a:buNone/>
          </a:pPr>
          <a:r>
            <a:rPr lang="en-US" sz="2200" kern="1200"/>
            <a:t>Total assistance received under 479B of HEA: $11,000 (Teach Grant plus Federal Pell Grant) </a:t>
          </a:r>
        </a:p>
      </dsp:txBody>
      <dsp:txXfrm>
        <a:off x="1380102" y="1730"/>
        <a:ext cx="5520409" cy="1773295"/>
      </dsp:txXfrm>
    </dsp:sp>
    <dsp:sp modelId="{1A0D5794-882F-46A0-AFF3-4D3CBA1360C3}">
      <dsp:nvSpPr>
        <dsp:cNvPr id="0" name=""/>
        <dsp:cNvSpPr/>
      </dsp:nvSpPr>
      <dsp:spPr>
        <a:xfrm>
          <a:off x="0" y="1730"/>
          <a:ext cx="1380102" cy="1773295"/>
        </a:xfrm>
        <a:prstGeom prst="rect">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3030" tIns="175162" rIns="73030" bIns="175162" numCol="1" spcCol="1270" anchor="ctr" anchorCtr="0">
          <a:noAutofit/>
        </a:bodyPr>
        <a:lstStyle/>
        <a:p>
          <a:pPr marL="0" lvl="0" indent="0" algn="ctr" defTabSz="1244600">
            <a:lnSpc>
              <a:spcPct val="90000"/>
            </a:lnSpc>
            <a:spcBef>
              <a:spcPct val="0"/>
            </a:spcBef>
            <a:spcAft>
              <a:spcPct val="35000"/>
            </a:spcAft>
            <a:buNone/>
          </a:pPr>
          <a:r>
            <a:rPr lang="en-US" sz="2800" kern="1200"/>
            <a:t>Total</a:t>
          </a:r>
        </a:p>
      </dsp:txBody>
      <dsp:txXfrm>
        <a:off x="0" y="1730"/>
        <a:ext cx="1380102" cy="1773295"/>
      </dsp:txXfrm>
    </dsp:sp>
    <dsp:sp modelId="{53957093-863D-4FE8-A204-CBC929CF1121}">
      <dsp:nvSpPr>
        <dsp:cNvPr id="0" name=""/>
        <dsp:cNvSpPr/>
      </dsp:nvSpPr>
      <dsp:spPr>
        <a:xfrm>
          <a:off x="1380102" y="1881422"/>
          <a:ext cx="5520409" cy="1773295"/>
        </a:xfrm>
        <a:prstGeom prst="rect">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111" tIns="450417" rIns="107111" bIns="450417" numCol="1" spcCol="1270" anchor="ctr" anchorCtr="0">
          <a:noAutofit/>
        </a:bodyPr>
        <a:lstStyle/>
        <a:p>
          <a:pPr marL="0" lvl="0" indent="0" algn="l" defTabSz="977900">
            <a:lnSpc>
              <a:spcPct val="90000"/>
            </a:lnSpc>
            <a:spcBef>
              <a:spcPct val="0"/>
            </a:spcBef>
            <a:spcAft>
              <a:spcPct val="35000"/>
            </a:spcAft>
            <a:buNone/>
          </a:pPr>
          <a:r>
            <a:rPr lang="en-US" sz="2200" kern="1200"/>
            <a:t>Total other student financial assistance received: $6,000 </a:t>
          </a:r>
        </a:p>
      </dsp:txBody>
      <dsp:txXfrm>
        <a:off x="1380102" y="1881422"/>
        <a:ext cx="5520409" cy="1773295"/>
      </dsp:txXfrm>
    </dsp:sp>
    <dsp:sp modelId="{4448D33F-A933-43F7-94F7-386794BF74AD}">
      <dsp:nvSpPr>
        <dsp:cNvPr id="0" name=""/>
        <dsp:cNvSpPr/>
      </dsp:nvSpPr>
      <dsp:spPr>
        <a:xfrm>
          <a:off x="0" y="1881422"/>
          <a:ext cx="1380102" cy="1773295"/>
        </a:xfrm>
        <a:prstGeom prst="rect">
          <a:avLst/>
        </a:prstGeom>
        <a:solidFill>
          <a:schemeClr val="lt1">
            <a:hueOff val="0"/>
            <a:satOff val="0"/>
            <a:lumOff val="0"/>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3030" tIns="175162" rIns="73030" bIns="175162" numCol="1" spcCol="1270" anchor="ctr" anchorCtr="0">
          <a:noAutofit/>
        </a:bodyPr>
        <a:lstStyle/>
        <a:p>
          <a:pPr marL="0" lvl="0" indent="0" algn="ctr" defTabSz="1244600">
            <a:lnSpc>
              <a:spcPct val="90000"/>
            </a:lnSpc>
            <a:spcBef>
              <a:spcPct val="0"/>
            </a:spcBef>
            <a:spcAft>
              <a:spcPct val="35000"/>
            </a:spcAft>
            <a:buNone/>
          </a:pPr>
          <a:r>
            <a:rPr lang="en-US" sz="2800" kern="1200"/>
            <a:t>Total</a:t>
          </a:r>
        </a:p>
      </dsp:txBody>
      <dsp:txXfrm>
        <a:off x="0" y="1881422"/>
        <a:ext cx="1380102" cy="1773295"/>
      </dsp:txXfrm>
    </dsp:sp>
    <dsp:sp modelId="{9047D28E-153A-4882-8BC4-C12618196309}">
      <dsp:nvSpPr>
        <dsp:cNvPr id="0" name=""/>
        <dsp:cNvSpPr/>
      </dsp:nvSpPr>
      <dsp:spPr>
        <a:xfrm>
          <a:off x="1380102" y="3761115"/>
          <a:ext cx="5520409" cy="1773295"/>
        </a:xfrm>
        <a:prstGeom prst="rect">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111" tIns="450417" rIns="107111" bIns="450417" numCol="1" spcCol="1270" anchor="ctr" anchorCtr="0">
          <a:noAutofit/>
        </a:bodyPr>
        <a:lstStyle/>
        <a:p>
          <a:pPr marL="0" lvl="0" indent="0" algn="l" defTabSz="977900">
            <a:lnSpc>
              <a:spcPct val="90000"/>
            </a:lnSpc>
            <a:spcBef>
              <a:spcPct val="0"/>
            </a:spcBef>
            <a:spcAft>
              <a:spcPct val="35000"/>
            </a:spcAft>
            <a:buNone/>
          </a:pPr>
          <a:r>
            <a:rPr lang="en-US" sz="2200" kern="1200"/>
            <a:t>Total tuition + required fees and charges: $26,000</a:t>
          </a:r>
        </a:p>
      </dsp:txBody>
      <dsp:txXfrm>
        <a:off x="1380102" y="3761115"/>
        <a:ext cx="5520409" cy="1773295"/>
      </dsp:txXfrm>
    </dsp:sp>
    <dsp:sp modelId="{A4FC471B-2037-43A5-A02C-0B76D42A9DA2}">
      <dsp:nvSpPr>
        <dsp:cNvPr id="0" name=""/>
        <dsp:cNvSpPr/>
      </dsp:nvSpPr>
      <dsp:spPr>
        <a:xfrm>
          <a:off x="0" y="3761115"/>
          <a:ext cx="1380102" cy="1773295"/>
        </a:xfrm>
        <a:prstGeom prst="rect">
          <a:avLst/>
        </a:prstGeom>
        <a:solidFill>
          <a:schemeClr val="lt1">
            <a:hueOff val="0"/>
            <a:satOff val="0"/>
            <a:lumOff val="0"/>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3030" tIns="175162" rIns="73030" bIns="175162" numCol="1" spcCol="1270" anchor="ctr" anchorCtr="0">
          <a:noAutofit/>
        </a:bodyPr>
        <a:lstStyle/>
        <a:p>
          <a:pPr marL="0" lvl="0" indent="0" algn="ctr" defTabSz="1244600">
            <a:lnSpc>
              <a:spcPct val="90000"/>
            </a:lnSpc>
            <a:spcBef>
              <a:spcPct val="0"/>
            </a:spcBef>
            <a:spcAft>
              <a:spcPct val="35000"/>
            </a:spcAft>
            <a:buNone/>
          </a:pPr>
          <a:r>
            <a:rPr lang="en-US" sz="2800" kern="1200"/>
            <a:t>Total</a:t>
          </a:r>
        </a:p>
      </dsp:txBody>
      <dsp:txXfrm>
        <a:off x="0" y="3761115"/>
        <a:ext cx="1380102" cy="1773295"/>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35D8F0-5CCA-481C-90FB-4F0B1E4ED1C3}">
      <dsp:nvSpPr>
        <dsp:cNvPr id="0" name=""/>
        <dsp:cNvSpPr/>
      </dsp:nvSpPr>
      <dsp:spPr>
        <a:xfrm>
          <a:off x="0" y="0"/>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EDBE989-98B8-42D9-BB4B-9049FF5A4086}">
      <dsp:nvSpPr>
        <dsp:cNvPr id="0" name=""/>
        <dsp:cNvSpPr/>
      </dsp:nvSpPr>
      <dsp:spPr>
        <a:xfrm>
          <a:off x="0" y="0"/>
          <a:ext cx="6900512" cy="2768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marL="0" lvl="0" indent="0" algn="l" defTabSz="1733550">
            <a:lnSpc>
              <a:spcPct val="90000"/>
            </a:lnSpc>
            <a:spcBef>
              <a:spcPct val="0"/>
            </a:spcBef>
            <a:spcAft>
              <a:spcPct val="35000"/>
            </a:spcAft>
            <a:buNone/>
          </a:pPr>
          <a:r>
            <a:rPr lang="en-US" sz="3900" kern="1200"/>
            <a:t>Step 1: Determine amount of tuition plus required fees exceeding 479B assistance. </a:t>
          </a:r>
        </a:p>
      </dsp:txBody>
      <dsp:txXfrm>
        <a:off x="0" y="0"/>
        <a:ext cx="6900512" cy="2768070"/>
      </dsp:txXfrm>
    </dsp:sp>
    <dsp:sp modelId="{40B825CA-34BE-4649-A1B2-949F769BFD7F}">
      <dsp:nvSpPr>
        <dsp:cNvPr id="0" name=""/>
        <dsp:cNvSpPr/>
      </dsp:nvSpPr>
      <dsp:spPr>
        <a:xfrm>
          <a:off x="0" y="2768070"/>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F448929-FB5D-4494-A9B9-405ED1C49B36}">
      <dsp:nvSpPr>
        <dsp:cNvPr id="0" name=""/>
        <dsp:cNvSpPr/>
      </dsp:nvSpPr>
      <dsp:spPr>
        <a:xfrm>
          <a:off x="0" y="2768070"/>
          <a:ext cx="6900512" cy="2768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marL="0" lvl="0" indent="0" algn="l" defTabSz="1733550">
            <a:lnSpc>
              <a:spcPct val="90000"/>
            </a:lnSpc>
            <a:spcBef>
              <a:spcPct val="0"/>
            </a:spcBef>
            <a:spcAft>
              <a:spcPct val="35000"/>
            </a:spcAft>
            <a:buNone/>
          </a:pPr>
          <a:r>
            <a:rPr lang="en-US" sz="3900" kern="1200"/>
            <a:t>$26,000 (total tuition + required fees and charges) minus $11,000 (total assistance received under 479B of HEA) equals $15,000 </a:t>
          </a:r>
        </a:p>
      </dsp:txBody>
      <dsp:txXfrm>
        <a:off x="0" y="2768070"/>
        <a:ext cx="6900512" cy="2768070"/>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95EE80-933E-4733-9DA5-36704BF459AD}">
      <dsp:nvSpPr>
        <dsp:cNvPr id="0" name=""/>
        <dsp:cNvSpPr/>
      </dsp:nvSpPr>
      <dsp:spPr>
        <a:xfrm>
          <a:off x="0" y="675"/>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C220FB2-21DE-41A1-9692-80AA5523E208}">
      <dsp:nvSpPr>
        <dsp:cNvPr id="0" name=""/>
        <dsp:cNvSpPr/>
      </dsp:nvSpPr>
      <dsp:spPr>
        <a:xfrm>
          <a:off x="0" y="675"/>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Step 2: Determine amount of student financial assistance to include in income. </a:t>
          </a:r>
        </a:p>
      </dsp:txBody>
      <dsp:txXfrm>
        <a:off x="0" y="675"/>
        <a:ext cx="6900512" cy="1106957"/>
      </dsp:txXfrm>
    </dsp:sp>
    <dsp:sp modelId="{45408FEC-F299-4CFB-9A42-57E9A25E0F97}">
      <dsp:nvSpPr>
        <dsp:cNvPr id="0" name=""/>
        <dsp:cNvSpPr/>
      </dsp:nvSpPr>
      <dsp:spPr>
        <a:xfrm>
          <a:off x="0" y="1107633"/>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E116ADA-B961-4021-B19D-838CD0466888}">
      <dsp:nvSpPr>
        <dsp:cNvPr id="0" name=""/>
        <dsp:cNvSpPr/>
      </dsp:nvSpPr>
      <dsp:spPr>
        <a:xfrm>
          <a:off x="0" y="1107633"/>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$6,000 (other student financial assistance received) minus $15,000 (amount of tuition + required fees and charges exceeding 479B assistance) equals –$9,000 (if negative, then use $0) </a:t>
          </a:r>
        </a:p>
      </dsp:txBody>
      <dsp:txXfrm>
        <a:off x="0" y="1107633"/>
        <a:ext cx="6900512" cy="1106957"/>
      </dsp:txXfrm>
    </dsp:sp>
    <dsp:sp modelId="{A0D19EBC-EABC-4C8A-8FDF-EF23BE8CC37D}">
      <dsp:nvSpPr>
        <dsp:cNvPr id="0" name=""/>
        <dsp:cNvSpPr/>
      </dsp:nvSpPr>
      <dsp:spPr>
        <a:xfrm>
          <a:off x="0" y="2214591"/>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2FC7D32-C9DD-4FCE-8A20-C874F7B3F910}">
      <dsp:nvSpPr>
        <dsp:cNvPr id="0" name=""/>
        <dsp:cNvSpPr/>
      </dsp:nvSpPr>
      <dsp:spPr>
        <a:xfrm>
          <a:off x="0" y="2214591"/>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The amount of other student financial assistance received by Cedric does not exceed the total amount of tuition and required fees and charges. </a:t>
          </a:r>
        </a:p>
      </dsp:txBody>
      <dsp:txXfrm>
        <a:off x="0" y="2214591"/>
        <a:ext cx="6900512" cy="1106957"/>
      </dsp:txXfrm>
    </dsp:sp>
    <dsp:sp modelId="{AC1FB292-DD84-481E-B55D-5523C9351C3B}">
      <dsp:nvSpPr>
        <dsp:cNvPr id="0" name=""/>
        <dsp:cNvSpPr/>
      </dsp:nvSpPr>
      <dsp:spPr>
        <a:xfrm>
          <a:off x="0" y="3321549"/>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34AA5CC-C76B-41C3-963E-6BF774C997F2}">
      <dsp:nvSpPr>
        <dsp:cNvPr id="0" name=""/>
        <dsp:cNvSpPr/>
      </dsp:nvSpPr>
      <dsp:spPr>
        <a:xfrm>
          <a:off x="0" y="3321549"/>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Excess student financial assistance: $0</a:t>
          </a:r>
        </a:p>
      </dsp:txBody>
      <dsp:txXfrm>
        <a:off x="0" y="3321549"/>
        <a:ext cx="6900512" cy="1106957"/>
      </dsp:txXfrm>
    </dsp:sp>
    <dsp:sp modelId="{F0C2B9A1-55AE-4EC4-8F6D-D91EC55D8CDC}">
      <dsp:nvSpPr>
        <dsp:cNvPr id="0" name=""/>
        <dsp:cNvSpPr/>
      </dsp:nvSpPr>
      <dsp:spPr>
        <a:xfrm>
          <a:off x="0" y="4428507"/>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67CDDE5-3D38-4B13-8E09-6F5E21B14E23}">
      <dsp:nvSpPr>
        <dsp:cNvPr id="0" name=""/>
        <dsp:cNvSpPr/>
      </dsp:nvSpPr>
      <dsp:spPr>
        <a:xfrm>
          <a:off x="0" y="4428507"/>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Amount of student financial assistance included in Cedric’s income: $0</a:t>
          </a:r>
        </a:p>
      </dsp:txBody>
      <dsp:txXfrm>
        <a:off x="0" y="4428507"/>
        <a:ext cx="6900512" cy="1106957"/>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7AEFF7-10FF-4607-BEB3-126B8693CCEE}">
      <dsp:nvSpPr>
        <dsp:cNvPr id="0" name=""/>
        <dsp:cNvSpPr/>
      </dsp:nvSpPr>
      <dsp:spPr>
        <a:xfrm>
          <a:off x="0" y="508899"/>
          <a:ext cx="5747085" cy="1275446"/>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Angel is a 38-year-old full time student, head of household, without dependent children. </a:t>
          </a:r>
        </a:p>
      </dsp:txBody>
      <dsp:txXfrm>
        <a:off x="62262" y="571161"/>
        <a:ext cx="5622561" cy="1150922"/>
      </dsp:txXfrm>
    </dsp:sp>
    <dsp:sp modelId="{0E96301A-FE38-4006-BE80-47C9779C8AD9}">
      <dsp:nvSpPr>
        <dsp:cNvPr id="0" name=""/>
        <dsp:cNvSpPr/>
      </dsp:nvSpPr>
      <dsp:spPr>
        <a:xfrm>
          <a:off x="0" y="1836185"/>
          <a:ext cx="5747085" cy="1275446"/>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Since Angel does not have dependent children, the Appropriations Act policy does not apply, and the Owner must include assistance received under 479B of the HEA as part of the excess student financial aid calculation. </a:t>
          </a:r>
        </a:p>
      </dsp:txBody>
      <dsp:txXfrm>
        <a:off x="62262" y="1898447"/>
        <a:ext cx="5622561" cy="1150922"/>
      </dsp:txXfrm>
    </dsp:sp>
    <dsp:sp modelId="{2CA5019A-9C07-493C-AC49-7BF989666540}">
      <dsp:nvSpPr>
        <dsp:cNvPr id="0" name=""/>
        <dsp:cNvSpPr/>
      </dsp:nvSpPr>
      <dsp:spPr>
        <a:xfrm>
          <a:off x="0" y="3163472"/>
          <a:ext cx="5747085" cy="1275446"/>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Angel received the following amounts to cover her first year of college: Perkins Loan: $8,000.</a:t>
          </a:r>
        </a:p>
      </dsp:txBody>
      <dsp:txXfrm>
        <a:off x="62262" y="3225734"/>
        <a:ext cx="5622561" cy="1150922"/>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7BA5B5-A6F9-43FE-9B58-F9406359D592}">
      <dsp:nvSpPr>
        <dsp:cNvPr id="0" name=""/>
        <dsp:cNvSpPr/>
      </dsp:nvSpPr>
      <dsp:spPr>
        <a:xfrm>
          <a:off x="2103120" y="1890"/>
          <a:ext cx="8412480" cy="829686"/>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225" tIns="210740" rIns="163225" bIns="210740" numCol="1" spcCol="1270" anchor="ctr" anchorCtr="0">
          <a:noAutofit/>
        </a:bodyPr>
        <a:lstStyle/>
        <a:p>
          <a:pPr marL="0" lvl="0" indent="0" algn="l" defTabSz="622300">
            <a:lnSpc>
              <a:spcPct val="90000"/>
            </a:lnSpc>
            <a:spcBef>
              <a:spcPct val="0"/>
            </a:spcBef>
            <a:spcAft>
              <a:spcPct val="35000"/>
            </a:spcAft>
            <a:buNone/>
          </a:pPr>
          <a:r>
            <a:rPr lang="en-US" sz="1400" kern="1200"/>
            <a:t>Total assistance received under 479B of HEA: $8,000 (Perkins Loan)</a:t>
          </a:r>
        </a:p>
      </dsp:txBody>
      <dsp:txXfrm>
        <a:off x="2103120" y="1890"/>
        <a:ext cx="8412480" cy="829686"/>
      </dsp:txXfrm>
    </dsp:sp>
    <dsp:sp modelId="{6A77C25E-99E7-4AFC-96E7-1040966D99C3}">
      <dsp:nvSpPr>
        <dsp:cNvPr id="0" name=""/>
        <dsp:cNvSpPr/>
      </dsp:nvSpPr>
      <dsp:spPr>
        <a:xfrm>
          <a:off x="0" y="1890"/>
          <a:ext cx="2103120" cy="829686"/>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1290" tIns="81955" rIns="111290" bIns="81955" numCol="1" spcCol="1270" anchor="ctr" anchorCtr="0">
          <a:noAutofit/>
        </a:bodyPr>
        <a:lstStyle/>
        <a:p>
          <a:pPr marL="0" lvl="0" indent="0" algn="ctr" defTabSz="800100">
            <a:lnSpc>
              <a:spcPct val="90000"/>
            </a:lnSpc>
            <a:spcBef>
              <a:spcPct val="0"/>
            </a:spcBef>
            <a:spcAft>
              <a:spcPct val="35000"/>
            </a:spcAft>
            <a:buNone/>
          </a:pPr>
          <a:r>
            <a:rPr lang="en-US" sz="1800" kern="1200"/>
            <a:t>Total</a:t>
          </a:r>
        </a:p>
      </dsp:txBody>
      <dsp:txXfrm>
        <a:off x="0" y="1890"/>
        <a:ext cx="2103120" cy="829686"/>
      </dsp:txXfrm>
    </dsp:sp>
    <dsp:sp modelId="{BA72227F-E607-43F8-A243-01CD0D768150}">
      <dsp:nvSpPr>
        <dsp:cNvPr id="0" name=""/>
        <dsp:cNvSpPr/>
      </dsp:nvSpPr>
      <dsp:spPr>
        <a:xfrm>
          <a:off x="2103120" y="881358"/>
          <a:ext cx="8412480" cy="829686"/>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225" tIns="210740" rIns="163225" bIns="210740" numCol="1" spcCol="1270" anchor="ctr" anchorCtr="0">
          <a:noAutofit/>
        </a:bodyPr>
        <a:lstStyle/>
        <a:p>
          <a:pPr marL="0" lvl="0" indent="0" algn="l" defTabSz="622300">
            <a:lnSpc>
              <a:spcPct val="90000"/>
            </a:lnSpc>
            <a:spcBef>
              <a:spcPct val="0"/>
            </a:spcBef>
            <a:spcAft>
              <a:spcPct val="35000"/>
            </a:spcAft>
            <a:buNone/>
          </a:pPr>
          <a:r>
            <a:rPr lang="en-US" sz="1400" kern="1200"/>
            <a:t>Total tuition + other fees and charges: $6,200</a:t>
          </a:r>
        </a:p>
      </dsp:txBody>
      <dsp:txXfrm>
        <a:off x="2103120" y="881358"/>
        <a:ext cx="8412480" cy="829686"/>
      </dsp:txXfrm>
    </dsp:sp>
    <dsp:sp modelId="{57FA89B1-9C64-4A4C-B5BA-096222A23218}">
      <dsp:nvSpPr>
        <dsp:cNvPr id="0" name=""/>
        <dsp:cNvSpPr/>
      </dsp:nvSpPr>
      <dsp:spPr>
        <a:xfrm>
          <a:off x="0" y="881358"/>
          <a:ext cx="2103120" cy="829686"/>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1290" tIns="81955" rIns="111290" bIns="81955" numCol="1" spcCol="1270" anchor="ctr" anchorCtr="0">
          <a:noAutofit/>
        </a:bodyPr>
        <a:lstStyle/>
        <a:p>
          <a:pPr marL="0" lvl="0" indent="0" algn="ctr" defTabSz="800100">
            <a:lnSpc>
              <a:spcPct val="90000"/>
            </a:lnSpc>
            <a:spcBef>
              <a:spcPct val="0"/>
            </a:spcBef>
            <a:spcAft>
              <a:spcPct val="35000"/>
            </a:spcAft>
            <a:buNone/>
          </a:pPr>
          <a:r>
            <a:rPr lang="en-US" sz="1800" kern="1200"/>
            <a:t>Total</a:t>
          </a:r>
        </a:p>
      </dsp:txBody>
      <dsp:txXfrm>
        <a:off x="0" y="881358"/>
        <a:ext cx="2103120" cy="829686"/>
      </dsp:txXfrm>
    </dsp:sp>
    <dsp:sp modelId="{2E2B3EB1-5F41-4E45-9BAD-20B810380E10}">
      <dsp:nvSpPr>
        <dsp:cNvPr id="0" name=""/>
        <dsp:cNvSpPr/>
      </dsp:nvSpPr>
      <dsp:spPr>
        <a:xfrm>
          <a:off x="2103120" y="1760825"/>
          <a:ext cx="8412480" cy="829686"/>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225" tIns="210740" rIns="163225" bIns="210740" numCol="1" spcCol="1270" anchor="ctr" anchorCtr="0">
          <a:noAutofit/>
        </a:bodyPr>
        <a:lstStyle/>
        <a:p>
          <a:pPr marL="0" lvl="0" indent="0" algn="l" defTabSz="622300">
            <a:lnSpc>
              <a:spcPct val="90000"/>
            </a:lnSpc>
            <a:spcBef>
              <a:spcPct val="0"/>
            </a:spcBef>
            <a:spcAft>
              <a:spcPct val="35000"/>
            </a:spcAft>
            <a:buNone/>
          </a:pPr>
          <a:r>
            <a:rPr lang="en-US" sz="1400" kern="1200"/>
            <a:t>Determine whether the amount of student financial assistance, including 479B assistance, exceeds the total of tuition + required fees and charges: $8,000 – $6,200 = $1,800 </a:t>
          </a:r>
        </a:p>
      </dsp:txBody>
      <dsp:txXfrm>
        <a:off x="2103120" y="1760825"/>
        <a:ext cx="8412480" cy="829686"/>
      </dsp:txXfrm>
    </dsp:sp>
    <dsp:sp modelId="{22947AD3-44E9-40E5-88D0-F51A052A7779}">
      <dsp:nvSpPr>
        <dsp:cNvPr id="0" name=""/>
        <dsp:cNvSpPr/>
      </dsp:nvSpPr>
      <dsp:spPr>
        <a:xfrm>
          <a:off x="0" y="1760825"/>
          <a:ext cx="2103120" cy="829686"/>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1290" tIns="81955" rIns="111290" bIns="81955" numCol="1" spcCol="1270" anchor="ctr" anchorCtr="0">
          <a:noAutofit/>
        </a:bodyPr>
        <a:lstStyle/>
        <a:p>
          <a:pPr marL="0" lvl="0" indent="0" algn="ctr" defTabSz="800100">
            <a:lnSpc>
              <a:spcPct val="90000"/>
            </a:lnSpc>
            <a:spcBef>
              <a:spcPct val="0"/>
            </a:spcBef>
            <a:spcAft>
              <a:spcPct val="35000"/>
            </a:spcAft>
            <a:buNone/>
          </a:pPr>
          <a:r>
            <a:rPr lang="en-US" sz="1800" kern="1200"/>
            <a:t>Determine</a:t>
          </a:r>
        </a:p>
      </dsp:txBody>
      <dsp:txXfrm>
        <a:off x="0" y="1760825"/>
        <a:ext cx="2103120" cy="829686"/>
      </dsp:txXfrm>
    </dsp:sp>
    <dsp:sp modelId="{4497B94A-33C9-4C89-AC3D-7353817626C5}">
      <dsp:nvSpPr>
        <dsp:cNvPr id="0" name=""/>
        <dsp:cNvSpPr/>
      </dsp:nvSpPr>
      <dsp:spPr>
        <a:xfrm>
          <a:off x="2103120" y="2640293"/>
          <a:ext cx="8412480" cy="829686"/>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225" tIns="210740" rIns="163225" bIns="210740" numCol="1" spcCol="1270" anchor="ctr" anchorCtr="0">
          <a:noAutofit/>
        </a:bodyPr>
        <a:lstStyle/>
        <a:p>
          <a:pPr marL="0" lvl="0" indent="0" algn="l" defTabSz="622300">
            <a:lnSpc>
              <a:spcPct val="90000"/>
            </a:lnSpc>
            <a:spcBef>
              <a:spcPct val="0"/>
            </a:spcBef>
            <a:spcAft>
              <a:spcPct val="35000"/>
            </a:spcAft>
            <a:buNone/>
          </a:pPr>
          <a:r>
            <a:rPr lang="en-US" sz="1400" kern="1200"/>
            <a:t>Excess student financial assistance: $1,800</a:t>
          </a:r>
        </a:p>
      </dsp:txBody>
      <dsp:txXfrm>
        <a:off x="2103120" y="2640293"/>
        <a:ext cx="8412480" cy="829686"/>
      </dsp:txXfrm>
    </dsp:sp>
    <dsp:sp modelId="{D34CE64F-3192-49EB-B6DB-F6B1267F6CAF}">
      <dsp:nvSpPr>
        <dsp:cNvPr id="0" name=""/>
        <dsp:cNvSpPr/>
      </dsp:nvSpPr>
      <dsp:spPr>
        <a:xfrm>
          <a:off x="0" y="2640293"/>
          <a:ext cx="2103120" cy="829686"/>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1290" tIns="81955" rIns="111290" bIns="81955" numCol="1" spcCol="1270" anchor="ctr" anchorCtr="0">
          <a:noAutofit/>
        </a:bodyPr>
        <a:lstStyle/>
        <a:p>
          <a:pPr marL="0" lvl="0" indent="0" algn="ctr" defTabSz="800100">
            <a:lnSpc>
              <a:spcPct val="90000"/>
            </a:lnSpc>
            <a:spcBef>
              <a:spcPct val="0"/>
            </a:spcBef>
            <a:spcAft>
              <a:spcPct val="35000"/>
            </a:spcAft>
            <a:buNone/>
          </a:pPr>
          <a:r>
            <a:rPr lang="en-US" sz="1800" kern="1200"/>
            <a:t>Excess</a:t>
          </a:r>
        </a:p>
      </dsp:txBody>
      <dsp:txXfrm>
        <a:off x="0" y="2640293"/>
        <a:ext cx="2103120" cy="829686"/>
      </dsp:txXfrm>
    </dsp:sp>
    <dsp:sp modelId="{8E1F8628-56B0-4F49-85C7-FA74180D7F5E}">
      <dsp:nvSpPr>
        <dsp:cNvPr id="0" name=""/>
        <dsp:cNvSpPr/>
      </dsp:nvSpPr>
      <dsp:spPr>
        <a:xfrm>
          <a:off x="2103120" y="3519760"/>
          <a:ext cx="8412480" cy="829686"/>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225" tIns="210740" rIns="163225" bIns="210740" numCol="1" spcCol="1270" anchor="ctr" anchorCtr="0">
          <a:noAutofit/>
        </a:bodyPr>
        <a:lstStyle/>
        <a:p>
          <a:pPr marL="0" lvl="0" indent="0" algn="l" defTabSz="622300">
            <a:lnSpc>
              <a:spcPct val="90000"/>
            </a:lnSpc>
            <a:spcBef>
              <a:spcPct val="0"/>
            </a:spcBef>
            <a:spcAft>
              <a:spcPct val="35000"/>
            </a:spcAft>
            <a:buNone/>
          </a:pPr>
          <a:r>
            <a:rPr lang="en-US" sz="1400" kern="1200"/>
            <a:t>Amount of student financial assistance included in Angel’s income: $1,800</a:t>
          </a:r>
        </a:p>
      </dsp:txBody>
      <dsp:txXfrm>
        <a:off x="2103120" y="3519760"/>
        <a:ext cx="8412480" cy="829686"/>
      </dsp:txXfrm>
    </dsp:sp>
    <dsp:sp modelId="{5E98E19E-4B45-4AEF-835C-B42CD366327E}">
      <dsp:nvSpPr>
        <dsp:cNvPr id="0" name=""/>
        <dsp:cNvSpPr/>
      </dsp:nvSpPr>
      <dsp:spPr>
        <a:xfrm>
          <a:off x="0" y="3519760"/>
          <a:ext cx="2103120" cy="829686"/>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1290" tIns="81955" rIns="111290" bIns="81955" numCol="1" spcCol="1270" anchor="ctr" anchorCtr="0">
          <a:noAutofit/>
        </a:bodyPr>
        <a:lstStyle/>
        <a:p>
          <a:pPr marL="0" lvl="0" indent="0" algn="ctr" defTabSz="800100">
            <a:lnSpc>
              <a:spcPct val="90000"/>
            </a:lnSpc>
            <a:spcBef>
              <a:spcPct val="0"/>
            </a:spcBef>
            <a:spcAft>
              <a:spcPct val="35000"/>
            </a:spcAft>
            <a:buNone/>
          </a:pPr>
          <a:r>
            <a:rPr lang="en-US" sz="1800" kern="1200"/>
            <a:t>Amount</a:t>
          </a:r>
        </a:p>
      </dsp:txBody>
      <dsp:txXfrm>
        <a:off x="0" y="3519760"/>
        <a:ext cx="2103120" cy="829686"/>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2B443D-9821-45C8-AE5D-059CE0384ABD}">
      <dsp:nvSpPr>
        <dsp:cNvPr id="0" name=""/>
        <dsp:cNvSpPr/>
      </dsp:nvSpPr>
      <dsp:spPr>
        <a:xfrm>
          <a:off x="0" y="707092"/>
          <a:ext cx="10515600" cy="1305401"/>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47A38C6-EE2C-478D-B30E-562F55ABD94D}">
      <dsp:nvSpPr>
        <dsp:cNvPr id="0" name=""/>
        <dsp:cNvSpPr/>
      </dsp:nvSpPr>
      <dsp:spPr>
        <a:xfrm>
          <a:off x="394883" y="1000807"/>
          <a:ext cx="717970" cy="71797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9AD4FBE-E58B-4E08-A695-1DFF5D19C271}">
      <dsp:nvSpPr>
        <dsp:cNvPr id="0" name=""/>
        <dsp:cNvSpPr/>
      </dsp:nvSpPr>
      <dsp:spPr>
        <a:xfrm>
          <a:off x="1507738" y="707092"/>
          <a:ext cx="9007861"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marL="0" lvl="0" indent="0" algn="l" defTabSz="1066800">
            <a:lnSpc>
              <a:spcPct val="90000"/>
            </a:lnSpc>
            <a:spcBef>
              <a:spcPct val="0"/>
            </a:spcBef>
            <a:spcAft>
              <a:spcPct val="35000"/>
            </a:spcAft>
            <a:buNone/>
          </a:pPr>
          <a:r>
            <a:rPr lang="en-US" sz="2400" b="0" i="0" kern="1200" baseline="0"/>
            <a:t>Annual income includes “</a:t>
          </a:r>
          <a:r>
            <a:rPr lang="en-US" sz="2400" b="1" i="0" kern="1200" baseline="0"/>
            <a:t>all amounts received</a:t>
          </a:r>
          <a:r>
            <a:rPr lang="en-US" sz="2400" b="0" i="0" kern="1200" baseline="0"/>
            <a:t>,” </a:t>
          </a:r>
          <a:r>
            <a:rPr lang="en-US" sz="2400" b="0" i="1" u="sng" kern="1200" baseline="0"/>
            <a:t>not</a:t>
          </a:r>
          <a:r>
            <a:rPr lang="en-US" sz="2400" b="0" i="0" kern="1200" baseline="0"/>
            <a:t> the amount that a family </a:t>
          </a:r>
          <a:r>
            <a:rPr lang="en-US" sz="2400" b="1" i="0" kern="1200" baseline="0"/>
            <a:t>may be </a:t>
          </a:r>
          <a:r>
            <a:rPr lang="en-US" sz="2400" b="0" i="0" kern="1200" baseline="0"/>
            <a:t>legally entitled to receive but which they do not receive. </a:t>
          </a:r>
          <a:endParaRPr lang="en-US" sz="2400" kern="1200"/>
        </a:p>
      </dsp:txBody>
      <dsp:txXfrm>
        <a:off x="1507738" y="707092"/>
        <a:ext cx="9007861" cy="1305401"/>
      </dsp:txXfrm>
    </dsp:sp>
    <dsp:sp modelId="{3E39D498-2465-4C4D-9427-1A5C948B13FD}">
      <dsp:nvSpPr>
        <dsp:cNvPr id="0" name=""/>
        <dsp:cNvSpPr/>
      </dsp:nvSpPr>
      <dsp:spPr>
        <a:xfrm>
          <a:off x="0" y="2338844"/>
          <a:ext cx="10515600" cy="1305401"/>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5260173-43F5-4709-92EA-AF753A9AF39E}">
      <dsp:nvSpPr>
        <dsp:cNvPr id="0" name=""/>
        <dsp:cNvSpPr/>
      </dsp:nvSpPr>
      <dsp:spPr>
        <a:xfrm>
          <a:off x="394883" y="2632559"/>
          <a:ext cx="717970" cy="71797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987C757-A8BD-4A62-A19C-42355CF796F1}">
      <dsp:nvSpPr>
        <dsp:cNvPr id="0" name=""/>
        <dsp:cNvSpPr/>
      </dsp:nvSpPr>
      <dsp:spPr>
        <a:xfrm>
          <a:off x="1507738" y="2338844"/>
          <a:ext cx="9007861"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marL="0" lvl="0" indent="0" algn="l" defTabSz="1066800">
            <a:lnSpc>
              <a:spcPct val="90000"/>
            </a:lnSpc>
            <a:spcBef>
              <a:spcPct val="0"/>
            </a:spcBef>
            <a:spcAft>
              <a:spcPct val="35000"/>
            </a:spcAft>
            <a:buNone/>
          </a:pPr>
          <a:r>
            <a:rPr lang="en-US" sz="2400" b="0" i="0" kern="1200" baseline="0"/>
            <a:t>For example, a family’s child-support or alimony income must be based on payments received, not the amounts to which the family is entitled by court or agency orders. </a:t>
          </a:r>
          <a:endParaRPr lang="en-US" sz="2400" kern="1200"/>
        </a:p>
      </dsp:txBody>
      <dsp:txXfrm>
        <a:off x="1507738" y="2338844"/>
        <a:ext cx="9007861" cy="1305401"/>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CC22F6-6A33-4BBF-9C4C-2E9FB110C012}">
      <dsp:nvSpPr>
        <dsp:cNvPr id="0" name=""/>
        <dsp:cNvSpPr/>
      </dsp:nvSpPr>
      <dsp:spPr>
        <a:xfrm>
          <a:off x="0" y="28223"/>
          <a:ext cx="6263640" cy="26910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0" i="0" kern="1200" baseline="0"/>
            <a:t>Owners may determine net family assets based on a self-certification by the family that the family’s total assets are equal to or less than $50,000, adjusted annually for inflation, without taking additional steps to verify the accuracy of the declaration at admission and/or reexamination. </a:t>
          </a:r>
          <a:endParaRPr lang="en-US" sz="2300" kern="1200"/>
        </a:p>
      </dsp:txBody>
      <dsp:txXfrm>
        <a:off x="131364" y="159587"/>
        <a:ext cx="6000912" cy="2428272"/>
      </dsp:txXfrm>
    </dsp:sp>
    <dsp:sp modelId="{F5A81224-DA3A-4F51-9B03-DA184BCEF133}">
      <dsp:nvSpPr>
        <dsp:cNvPr id="0" name=""/>
        <dsp:cNvSpPr/>
      </dsp:nvSpPr>
      <dsp:spPr>
        <a:xfrm>
          <a:off x="0" y="2785464"/>
          <a:ext cx="6263640" cy="269100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0" i="0" kern="1200" baseline="0"/>
            <a:t>Owners are not required to obtain third-party verification of assets if they accept the family’s self-certification of net family assets. </a:t>
          </a:r>
          <a:endParaRPr lang="en-US" sz="2300" kern="1200"/>
        </a:p>
      </dsp:txBody>
      <dsp:txXfrm>
        <a:off x="131364" y="2916828"/>
        <a:ext cx="6000912" cy="242827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0CB83B-E67F-48AC-8690-0BC44638A94C}">
      <dsp:nvSpPr>
        <dsp:cNvPr id="0" name=""/>
        <dsp:cNvSpPr/>
      </dsp:nvSpPr>
      <dsp:spPr>
        <a:xfrm>
          <a:off x="0" y="767"/>
          <a:ext cx="755950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20B9FA3-AB32-4734-BCA4-EA999E8EC1B4}">
      <dsp:nvSpPr>
        <dsp:cNvPr id="0" name=""/>
        <dsp:cNvSpPr/>
      </dsp:nvSpPr>
      <dsp:spPr>
        <a:xfrm>
          <a:off x="0" y="767"/>
          <a:ext cx="7559504" cy="12567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b="1" i="0" kern="1200" baseline="0"/>
            <a:t>Scenario A: Non-recurring earned income excluded from annual income: </a:t>
          </a:r>
          <a:endParaRPr lang="en-US" sz="2500" kern="1200"/>
        </a:p>
      </dsp:txBody>
      <dsp:txXfrm>
        <a:off x="0" y="767"/>
        <a:ext cx="7559504" cy="1256752"/>
      </dsp:txXfrm>
    </dsp:sp>
    <dsp:sp modelId="{CDC9B0E8-B0B0-46AB-8E8B-44DDDBAF8E93}">
      <dsp:nvSpPr>
        <dsp:cNvPr id="0" name=""/>
        <dsp:cNvSpPr/>
      </dsp:nvSpPr>
      <dsp:spPr>
        <a:xfrm>
          <a:off x="0" y="1257519"/>
          <a:ext cx="7559504" cy="0"/>
        </a:xfrm>
        <a:prstGeom prst="line">
          <a:avLst/>
        </a:prstGeom>
        <a:solidFill>
          <a:schemeClr val="accent2">
            <a:hueOff val="-363841"/>
            <a:satOff val="-20982"/>
            <a:lumOff val="2157"/>
            <a:alphaOff val="0"/>
          </a:schemeClr>
        </a:solidFill>
        <a:ln w="12700" cap="flat" cmpd="sng" algn="ctr">
          <a:solidFill>
            <a:schemeClr val="accent2">
              <a:hueOff val="-363841"/>
              <a:satOff val="-20982"/>
              <a:lumOff val="215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243BBC7-A3F6-4F38-B950-0CE059C83B0A}">
      <dsp:nvSpPr>
        <dsp:cNvPr id="0" name=""/>
        <dsp:cNvSpPr/>
      </dsp:nvSpPr>
      <dsp:spPr>
        <a:xfrm>
          <a:off x="0" y="1257519"/>
          <a:ext cx="7559504" cy="12567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b="0" i="0" kern="1200" baseline="0"/>
            <a:t>Justin Clark worked for four months over the past year for a company that has since gone out of business. </a:t>
          </a:r>
          <a:endParaRPr lang="en-US" sz="2500" kern="1200"/>
        </a:p>
      </dsp:txBody>
      <dsp:txXfrm>
        <a:off x="0" y="1257519"/>
        <a:ext cx="7559504" cy="1256752"/>
      </dsp:txXfrm>
    </dsp:sp>
    <dsp:sp modelId="{D6457ED7-2D90-4320-ADE0-470E36F9746E}">
      <dsp:nvSpPr>
        <dsp:cNvPr id="0" name=""/>
        <dsp:cNvSpPr/>
      </dsp:nvSpPr>
      <dsp:spPr>
        <a:xfrm>
          <a:off x="0" y="2514272"/>
          <a:ext cx="7559504" cy="0"/>
        </a:xfrm>
        <a:prstGeom prst="lin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6AE1414-D37C-4CA5-8715-A7105D4FAAE9}">
      <dsp:nvSpPr>
        <dsp:cNvPr id="0" name=""/>
        <dsp:cNvSpPr/>
      </dsp:nvSpPr>
      <dsp:spPr>
        <a:xfrm>
          <a:off x="0" y="2514272"/>
          <a:ext cx="7559504" cy="12567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b="0" i="0" kern="1200" baseline="0"/>
            <a:t>During the Clark family’s reexamination interview, the Owner asks Justin whether he expects to work for the company again in the coming year. </a:t>
          </a:r>
          <a:endParaRPr lang="en-US" sz="2500" kern="1200"/>
        </a:p>
      </dsp:txBody>
      <dsp:txXfrm>
        <a:off x="0" y="2514272"/>
        <a:ext cx="7559504" cy="1256752"/>
      </dsp:txXfrm>
    </dsp:sp>
    <dsp:sp modelId="{65CED5A8-C573-4205-A429-F8B3DDA04A3C}">
      <dsp:nvSpPr>
        <dsp:cNvPr id="0" name=""/>
        <dsp:cNvSpPr/>
      </dsp:nvSpPr>
      <dsp:spPr>
        <a:xfrm>
          <a:off x="0" y="3771024"/>
          <a:ext cx="7559504" cy="0"/>
        </a:xfrm>
        <a:prstGeom prst="line">
          <a:avLst/>
        </a:prstGeom>
        <a:solidFill>
          <a:schemeClr val="accent2">
            <a:hueOff val="-1091522"/>
            <a:satOff val="-62946"/>
            <a:lumOff val="6471"/>
            <a:alphaOff val="0"/>
          </a:schemeClr>
        </a:solidFill>
        <a:ln w="12700" cap="flat" cmpd="sng" algn="ctr">
          <a:solidFill>
            <a:schemeClr val="accent2">
              <a:hueOff val="-1091522"/>
              <a:satOff val="-62946"/>
              <a:lumOff val="647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CC7781F-F11C-4A50-9A81-85A63F685832}">
      <dsp:nvSpPr>
        <dsp:cNvPr id="0" name=""/>
        <dsp:cNvSpPr/>
      </dsp:nvSpPr>
      <dsp:spPr>
        <a:xfrm>
          <a:off x="0" y="3771024"/>
          <a:ext cx="7559504" cy="12567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b="0" i="0" kern="1200" baseline="0"/>
            <a:t>Justin provides proof that the company went out of business. </a:t>
          </a:r>
          <a:endParaRPr lang="en-US" sz="2500" kern="1200"/>
        </a:p>
      </dsp:txBody>
      <dsp:txXfrm>
        <a:off x="0" y="3771024"/>
        <a:ext cx="7559504" cy="1256752"/>
      </dsp:txXfrm>
    </dsp:sp>
    <dsp:sp modelId="{6165F5CF-8226-4994-91E5-E483F4024CCB}">
      <dsp:nvSpPr>
        <dsp:cNvPr id="0" name=""/>
        <dsp:cNvSpPr/>
      </dsp:nvSpPr>
      <dsp:spPr>
        <a:xfrm>
          <a:off x="0" y="5027777"/>
          <a:ext cx="7559504"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12BB057-0C86-432B-9C93-5457154AFBF8}">
      <dsp:nvSpPr>
        <dsp:cNvPr id="0" name=""/>
        <dsp:cNvSpPr/>
      </dsp:nvSpPr>
      <dsp:spPr>
        <a:xfrm>
          <a:off x="0" y="5027777"/>
          <a:ext cx="7559504" cy="12567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b="0" i="0" kern="1200" baseline="0"/>
            <a:t>The Owner must exclude Justin’s earned income received from the company that went out of business from the family’s annual income. 	</a:t>
          </a:r>
          <a:endParaRPr lang="en-US" sz="2500" kern="1200"/>
        </a:p>
      </dsp:txBody>
      <dsp:txXfrm>
        <a:off x="0" y="5027777"/>
        <a:ext cx="7559504" cy="1256752"/>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EA22A1-8C48-42F1-B515-147C89970C82}">
      <dsp:nvSpPr>
        <dsp:cNvPr id="0" name=""/>
        <dsp:cNvSpPr/>
      </dsp:nvSpPr>
      <dsp:spPr>
        <a:xfrm>
          <a:off x="0" y="0"/>
          <a:ext cx="6900512"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EAB6C6B-0E75-4833-BB3D-02B5BB435C01}">
      <dsp:nvSpPr>
        <dsp:cNvPr id="0" name=""/>
        <dsp:cNvSpPr/>
      </dsp:nvSpPr>
      <dsp:spPr>
        <a:xfrm>
          <a:off x="0" y="0"/>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b="0" i="0" kern="1200" baseline="0"/>
            <a:t>Total value of assets: $3,500 + $10,000 = $13,500 </a:t>
          </a:r>
          <a:endParaRPr lang="en-US" sz="2700" kern="1200"/>
        </a:p>
      </dsp:txBody>
      <dsp:txXfrm>
        <a:off x="0" y="0"/>
        <a:ext cx="6900512" cy="1384035"/>
      </dsp:txXfrm>
    </dsp:sp>
    <dsp:sp modelId="{039ACDA0-241C-45D4-A0C7-F6A323280F55}">
      <dsp:nvSpPr>
        <dsp:cNvPr id="0" name=""/>
        <dsp:cNvSpPr/>
      </dsp:nvSpPr>
      <dsp:spPr>
        <a:xfrm>
          <a:off x="0" y="1384035"/>
          <a:ext cx="6900512"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5C1BAD-0303-4CF1-A5F1-0009DE3A4620}">
      <dsp:nvSpPr>
        <dsp:cNvPr id="0" name=""/>
        <dsp:cNvSpPr/>
      </dsp:nvSpPr>
      <dsp:spPr>
        <a:xfrm>
          <a:off x="0" y="1384035"/>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b="0" i="0" kern="1200" baseline="0"/>
            <a:t>Net family assets: $0.00 (total value of assets is less than $50,000, therefore the value is excluded from net family assets) 	</a:t>
          </a:r>
          <a:endParaRPr lang="en-US" sz="2700" kern="1200"/>
        </a:p>
      </dsp:txBody>
      <dsp:txXfrm>
        <a:off x="0" y="1384035"/>
        <a:ext cx="6900512" cy="1384035"/>
      </dsp:txXfrm>
    </dsp:sp>
    <dsp:sp modelId="{D5675959-78C6-44DF-AFD1-84E7A58A5780}">
      <dsp:nvSpPr>
        <dsp:cNvPr id="0" name=""/>
        <dsp:cNvSpPr/>
      </dsp:nvSpPr>
      <dsp:spPr>
        <a:xfrm>
          <a:off x="0" y="2768070"/>
          <a:ext cx="6900512"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4DE6D0-3C01-4722-99AC-4449916E70AA}">
      <dsp:nvSpPr>
        <dsp:cNvPr id="0" name=""/>
        <dsp:cNvSpPr/>
      </dsp:nvSpPr>
      <dsp:spPr>
        <a:xfrm>
          <a:off x="0" y="2768070"/>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b="0" i="0" kern="1200" baseline="0"/>
            <a:t>Actual income from assets (must be included in the calculation of annual income for Eugene Park): </a:t>
          </a:r>
          <a:endParaRPr lang="en-US" sz="2700" kern="1200"/>
        </a:p>
      </dsp:txBody>
      <dsp:txXfrm>
        <a:off x="0" y="2768070"/>
        <a:ext cx="6900512" cy="1384035"/>
      </dsp:txXfrm>
    </dsp:sp>
    <dsp:sp modelId="{70665D2A-6A36-4221-96FC-6DEE4FC30725}">
      <dsp:nvSpPr>
        <dsp:cNvPr id="0" name=""/>
        <dsp:cNvSpPr/>
      </dsp:nvSpPr>
      <dsp:spPr>
        <a:xfrm>
          <a:off x="0" y="4152105"/>
          <a:ext cx="6900512"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510C2F7-A412-41AD-9734-C0525DC6E295}">
      <dsp:nvSpPr>
        <dsp:cNvPr id="0" name=""/>
        <dsp:cNvSpPr/>
      </dsp:nvSpPr>
      <dsp:spPr>
        <a:xfrm>
          <a:off x="0" y="4152105"/>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b="0" i="0" kern="1200" baseline="0"/>
            <a:t>$300 ($0 from checking account + $300 from savings account) 	</a:t>
          </a:r>
          <a:endParaRPr lang="en-US" sz="2700" kern="1200"/>
        </a:p>
      </dsp:txBody>
      <dsp:txXfrm>
        <a:off x="0" y="4152105"/>
        <a:ext cx="6900512" cy="1384035"/>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40C780-DFDA-4687-B332-5ABF52472BE6}">
      <dsp:nvSpPr>
        <dsp:cNvPr id="0" name=""/>
        <dsp:cNvSpPr/>
      </dsp:nvSpPr>
      <dsp:spPr>
        <a:xfrm>
          <a:off x="0" y="0"/>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5CE8FAE-D857-4F8E-B9B7-439D3B2871B5}">
      <dsp:nvSpPr>
        <dsp:cNvPr id="0" name=""/>
        <dsp:cNvSpPr/>
      </dsp:nvSpPr>
      <dsp:spPr>
        <a:xfrm>
          <a:off x="0" y="0"/>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b="0" i="0" kern="1200" baseline="0"/>
            <a:t>Sherry McNeil received a federal tax refund of $1,200 and deposited the refund into her checking account. </a:t>
          </a:r>
          <a:endParaRPr lang="en-US" sz="2700" kern="1200"/>
        </a:p>
      </dsp:txBody>
      <dsp:txXfrm>
        <a:off x="0" y="0"/>
        <a:ext cx="6900512" cy="1384035"/>
      </dsp:txXfrm>
    </dsp:sp>
    <dsp:sp modelId="{AB5A1994-8FE5-4007-B18C-2F30CD36262C}">
      <dsp:nvSpPr>
        <dsp:cNvPr id="0" name=""/>
        <dsp:cNvSpPr/>
      </dsp:nvSpPr>
      <dsp:spPr>
        <a:xfrm>
          <a:off x="0" y="1384035"/>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ECDFACD-C654-493C-8E28-A3ACE8FFF3E8}">
      <dsp:nvSpPr>
        <dsp:cNvPr id="0" name=""/>
        <dsp:cNvSpPr/>
      </dsp:nvSpPr>
      <dsp:spPr>
        <a:xfrm>
          <a:off x="0" y="1384035"/>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b="0" i="0" kern="1200" baseline="0"/>
            <a:t>At the time of her annual reexamination six months later, the account had a balance of $10,000 and earns 0-percent interest. </a:t>
          </a:r>
          <a:endParaRPr lang="en-US" sz="2700" kern="1200"/>
        </a:p>
      </dsp:txBody>
      <dsp:txXfrm>
        <a:off x="0" y="1384035"/>
        <a:ext cx="6900512" cy="1384035"/>
      </dsp:txXfrm>
    </dsp:sp>
    <dsp:sp modelId="{24D6D7E5-5A53-4E0C-90FD-3CA77BDAAAFE}">
      <dsp:nvSpPr>
        <dsp:cNvPr id="0" name=""/>
        <dsp:cNvSpPr/>
      </dsp:nvSpPr>
      <dsp:spPr>
        <a:xfrm>
          <a:off x="0" y="2768070"/>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76EB51B-B0BB-473D-B747-7E68E118BD81}">
      <dsp:nvSpPr>
        <dsp:cNvPr id="0" name=""/>
        <dsp:cNvSpPr/>
      </dsp:nvSpPr>
      <dsp:spPr>
        <a:xfrm>
          <a:off x="0" y="2768070"/>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b="0" i="0" kern="1200" baseline="0"/>
            <a:t>Sherry also owns a stock portfolio with a verified value of $45,000. </a:t>
          </a:r>
          <a:endParaRPr lang="en-US" sz="2700" kern="1200"/>
        </a:p>
      </dsp:txBody>
      <dsp:txXfrm>
        <a:off x="0" y="2768070"/>
        <a:ext cx="6900512" cy="1384035"/>
      </dsp:txXfrm>
    </dsp:sp>
    <dsp:sp modelId="{C7DBD3D1-EE57-4CB3-85F8-6DE734E280EC}">
      <dsp:nvSpPr>
        <dsp:cNvPr id="0" name=""/>
        <dsp:cNvSpPr/>
      </dsp:nvSpPr>
      <dsp:spPr>
        <a:xfrm>
          <a:off x="0" y="4152105"/>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546AB72-773F-4748-9489-25B96F493D25}">
      <dsp:nvSpPr>
        <dsp:cNvPr id="0" name=""/>
        <dsp:cNvSpPr/>
      </dsp:nvSpPr>
      <dsp:spPr>
        <a:xfrm>
          <a:off x="0" y="4152105"/>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b="0" i="0" kern="1200" baseline="0"/>
            <a:t>The stocks earned $405 in cash dividends last year, which Sherry expects to earn again in the coming year. 	</a:t>
          </a:r>
          <a:endParaRPr lang="en-US" sz="2700" kern="1200"/>
        </a:p>
      </dsp:txBody>
      <dsp:txXfrm>
        <a:off x="0" y="4152105"/>
        <a:ext cx="6900512" cy="1384035"/>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C6837B-B200-45B2-9FEA-56463F329F6C}">
      <dsp:nvSpPr>
        <dsp:cNvPr id="0" name=""/>
        <dsp:cNvSpPr/>
      </dsp:nvSpPr>
      <dsp:spPr>
        <a:xfrm>
          <a:off x="0" y="675"/>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CA18450-FFCD-42C0-B509-D936A31F5BC9}">
      <dsp:nvSpPr>
        <dsp:cNvPr id="0" name=""/>
        <dsp:cNvSpPr/>
      </dsp:nvSpPr>
      <dsp:spPr>
        <a:xfrm>
          <a:off x="0" y="675"/>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b="0" i="0" kern="1200" baseline="0"/>
            <a:t>Total value of assets: $55,000 ($10,000 + $45,000) </a:t>
          </a:r>
          <a:endParaRPr lang="en-US" sz="2100" kern="1200"/>
        </a:p>
      </dsp:txBody>
      <dsp:txXfrm>
        <a:off x="0" y="675"/>
        <a:ext cx="6900512" cy="1106957"/>
      </dsp:txXfrm>
    </dsp:sp>
    <dsp:sp modelId="{B4E09808-C285-49CC-81EF-5E6434E491B6}">
      <dsp:nvSpPr>
        <dsp:cNvPr id="0" name=""/>
        <dsp:cNvSpPr/>
      </dsp:nvSpPr>
      <dsp:spPr>
        <a:xfrm>
          <a:off x="0" y="1107633"/>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3DBEACC-075B-41F5-B8B3-4A5575EDD37E}">
      <dsp:nvSpPr>
        <dsp:cNvPr id="0" name=""/>
        <dsp:cNvSpPr/>
      </dsp:nvSpPr>
      <dsp:spPr>
        <a:xfrm>
          <a:off x="0" y="1107633"/>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b="0" i="0" kern="1200" baseline="0"/>
            <a:t>Net family assets: $53,800 ($55,000 – $1200) (tax refund received in the last 12 months is excluded) </a:t>
          </a:r>
          <a:endParaRPr lang="en-US" sz="2100" kern="1200"/>
        </a:p>
      </dsp:txBody>
      <dsp:txXfrm>
        <a:off x="0" y="1107633"/>
        <a:ext cx="6900512" cy="1106957"/>
      </dsp:txXfrm>
    </dsp:sp>
    <dsp:sp modelId="{1FFE30C8-204C-4C4D-9E46-85FEBBF38D76}">
      <dsp:nvSpPr>
        <dsp:cNvPr id="0" name=""/>
        <dsp:cNvSpPr/>
      </dsp:nvSpPr>
      <dsp:spPr>
        <a:xfrm>
          <a:off x="0" y="2214591"/>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0C66517-F575-4565-9A92-6BD670B04362}">
      <dsp:nvSpPr>
        <dsp:cNvPr id="0" name=""/>
        <dsp:cNvSpPr/>
      </dsp:nvSpPr>
      <dsp:spPr>
        <a:xfrm>
          <a:off x="0" y="2214591"/>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b="0" i="0" kern="1200" baseline="0"/>
            <a:t>Because the total value of Sherry’s non-excluded assets exceeds $50,000, this value ($53,800) is included as net family assets and must be confirmed via third-party verification. </a:t>
          </a:r>
          <a:endParaRPr lang="en-US" sz="2100" kern="1200"/>
        </a:p>
      </dsp:txBody>
      <dsp:txXfrm>
        <a:off x="0" y="2214591"/>
        <a:ext cx="6900512" cy="1106957"/>
      </dsp:txXfrm>
    </dsp:sp>
    <dsp:sp modelId="{382EB15B-BD3C-423B-A7F8-0A71343C70EC}">
      <dsp:nvSpPr>
        <dsp:cNvPr id="0" name=""/>
        <dsp:cNvSpPr/>
      </dsp:nvSpPr>
      <dsp:spPr>
        <a:xfrm>
          <a:off x="0" y="3321549"/>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192545C-782F-45FF-B2BC-121EF6566B7F}">
      <dsp:nvSpPr>
        <dsp:cNvPr id="0" name=""/>
        <dsp:cNvSpPr/>
      </dsp:nvSpPr>
      <dsp:spPr>
        <a:xfrm>
          <a:off x="0" y="3321549"/>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b="0" i="0" kern="1200" baseline="0"/>
            <a:t>Actual Income from Checking Account: $0 earned ($10,000 x 0 percent) </a:t>
          </a:r>
          <a:endParaRPr lang="en-US" sz="2100" kern="1200"/>
        </a:p>
      </dsp:txBody>
      <dsp:txXfrm>
        <a:off x="0" y="3321549"/>
        <a:ext cx="6900512" cy="1106957"/>
      </dsp:txXfrm>
    </dsp:sp>
    <dsp:sp modelId="{9FC18989-F65F-4CE6-9478-12D231A94BE5}">
      <dsp:nvSpPr>
        <dsp:cNvPr id="0" name=""/>
        <dsp:cNvSpPr/>
      </dsp:nvSpPr>
      <dsp:spPr>
        <a:xfrm>
          <a:off x="0" y="4428507"/>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F7BE10-E7C2-4DE8-86F5-34D8905DA8EE}">
      <dsp:nvSpPr>
        <dsp:cNvPr id="0" name=""/>
        <dsp:cNvSpPr/>
      </dsp:nvSpPr>
      <dsp:spPr>
        <a:xfrm>
          <a:off x="0" y="4428507"/>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b="0" i="0" kern="1200" baseline="0"/>
            <a:t>Actual Income from Stock Portfolio: $405 earned in dividends last year on $45,000 	</a:t>
          </a:r>
          <a:endParaRPr lang="en-US" sz="2100" kern="1200"/>
        </a:p>
      </dsp:txBody>
      <dsp:txXfrm>
        <a:off x="0" y="4428507"/>
        <a:ext cx="6900512" cy="1106957"/>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61B8F7-2FC0-4635-BD53-0EF3B616C960}">
      <dsp:nvSpPr>
        <dsp:cNvPr id="0" name=""/>
        <dsp:cNvSpPr/>
      </dsp:nvSpPr>
      <dsp:spPr>
        <a:xfrm>
          <a:off x="0" y="410968"/>
          <a:ext cx="7559504" cy="17596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0" i="0" kern="1200" baseline="0"/>
            <a:t>When the family’s net family assets do not exceed $50,000 (as adjusted for inflation), imputed income is not calculated. </a:t>
          </a:r>
          <a:endParaRPr lang="en-US" sz="3200" kern="1200"/>
        </a:p>
      </dsp:txBody>
      <dsp:txXfrm>
        <a:off x="85900" y="496868"/>
        <a:ext cx="7387704" cy="1587880"/>
      </dsp:txXfrm>
    </dsp:sp>
    <dsp:sp modelId="{900781CC-8853-4C8A-881F-5CFC3C16BA6B}">
      <dsp:nvSpPr>
        <dsp:cNvPr id="0" name=""/>
        <dsp:cNvSpPr/>
      </dsp:nvSpPr>
      <dsp:spPr>
        <a:xfrm>
          <a:off x="0" y="2262808"/>
          <a:ext cx="7559504" cy="1759680"/>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0" i="0" kern="1200" baseline="0"/>
            <a:t>Imputed asset income is never calculated on assets that are excluded from net family assets. </a:t>
          </a:r>
          <a:endParaRPr lang="en-US" sz="3200" kern="1200"/>
        </a:p>
      </dsp:txBody>
      <dsp:txXfrm>
        <a:off x="85900" y="2348708"/>
        <a:ext cx="7387704" cy="1587880"/>
      </dsp:txXfrm>
    </dsp:sp>
    <dsp:sp modelId="{0BCA6B45-92D4-4991-AC64-4880C96F2B69}">
      <dsp:nvSpPr>
        <dsp:cNvPr id="0" name=""/>
        <dsp:cNvSpPr/>
      </dsp:nvSpPr>
      <dsp:spPr>
        <a:xfrm>
          <a:off x="0" y="4114648"/>
          <a:ext cx="7559504" cy="175968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0" i="0" kern="1200" baseline="0"/>
            <a:t>When actual income for an asset — which can equal $0 — can be calculated, imputed income is not calculated for that asset. </a:t>
          </a:r>
          <a:endParaRPr lang="en-US" sz="3200" kern="1200"/>
        </a:p>
      </dsp:txBody>
      <dsp:txXfrm>
        <a:off x="85900" y="4200548"/>
        <a:ext cx="7387704" cy="1587880"/>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CCFDFE-8717-4A9F-AE09-9158C5D25009}">
      <dsp:nvSpPr>
        <dsp:cNvPr id="0" name=""/>
        <dsp:cNvSpPr/>
      </dsp:nvSpPr>
      <dsp:spPr>
        <a:xfrm>
          <a:off x="0" y="0"/>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C0D677-E97E-4E68-B14B-060FA7A6A26D}">
      <dsp:nvSpPr>
        <dsp:cNvPr id="0" name=""/>
        <dsp:cNvSpPr/>
      </dsp:nvSpPr>
      <dsp:spPr>
        <a:xfrm>
          <a:off x="0" y="0"/>
          <a:ext cx="6900512" cy="2768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9070" tIns="179070" rIns="179070" bIns="179070" numCol="1" spcCol="1270" anchor="t" anchorCtr="0">
          <a:noAutofit/>
        </a:bodyPr>
        <a:lstStyle/>
        <a:p>
          <a:pPr marL="0" lvl="0" indent="0" algn="l" defTabSz="2089150">
            <a:lnSpc>
              <a:spcPct val="90000"/>
            </a:lnSpc>
            <a:spcBef>
              <a:spcPct val="0"/>
            </a:spcBef>
            <a:spcAft>
              <a:spcPct val="35000"/>
            </a:spcAft>
            <a:buNone/>
          </a:pPr>
          <a:r>
            <a:rPr lang="en-US" sz="4700" kern="1200"/>
            <a:t>The AHFA Compliance Manual has been updated to include HOTMA.</a:t>
          </a:r>
        </a:p>
      </dsp:txBody>
      <dsp:txXfrm>
        <a:off x="0" y="0"/>
        <a:ext cx="6900512" cy="2768070"/>
      </dsp:txXfrm>
    </dsp:sp>
    <dsp:sp modelId="{60DD8F87-F0DD-40A2-BCDC-4702520D3310}">
      <dsp:nvSpPr>
        <dsp:cNvPr id="0" name=""/>
        <dsp:cNvSpPr/>
      </dsp:nvSpPr>
      <dsp:spPr>
        <a:xfrm>
          <a:off x="0" y="2768070"/>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C1886A8-5E1E-428E-89F9-F51071594189}">
      <dsp:nvSpPr>
        <dsp:cNvPr id="0" name=""/>
        <dsp:cNvSpPr/>
      </dsp:nvSpPr>
      <dsp:spPr>
        <a:xfrm>
          <a:off x="0" y="2768070"/>
          <a:ext cx="6900512" cy="2768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9070" tIns="179070" rIns="179070" bIns="179070" numCol="1" spcCol="1270" anchor="t" anchorCtr="0">
          <a:noAutofit/>
        </a:bodyPr>
        <a:lstStyle/>
        <a:p>
          <a:pPr marL="0" lvl="0" indent="0" algn="l" defTabSz="2089150">
            <a:lnSpc>
              <a:spcPct val="90000"/>
            </a:lnSpc>
            <a:spcBef>
              <a:spcPct val="0"/>
            </a:spcBef>
            <a:spcAft>
              <a:spcPct val="35000"/>
            </a:spcAft>
            <a:buNone/>
          </a:pPr>
          <a:r>
            <a:rPr lang="en-US" sz="4700" kern="1200"/>
            <a:t>You can also refer to Notice H 2023-10 from HUD for HOTMA guidance.</a:t>
          </a:r>
        </a:p>
      </dsp:txBody>
      <dsp:txXfrm>
        <a:off x="0" y="2768070"/>
        <a:ext cx="6900512" cy="276807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04F23F-9921-404F-A384-B6F48B20F01E}">
      <dsp:nvSpPr>
        <dsp:cNvPr id="0" name=""/>
        <dsp:cNvSpPr/>
      </dsp:nvSpPr>
      <dsp:spPr>
        <a:xfrm>
          <a:off x="0" y="0"/>
          <a:ext cx="755950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B071A0D-9164-43F4-B412-0E33EF96A1F4}">
      <dsp:nvSpPr>
        <dsp:cNvPr id="0" name=""/>
        <dsp:cNvSpPr/>
      </dsp:nvSpPr>
      <dsp:spPr>
        <a:xfrm>
          <a:off x="0" y="0"/>
          <a:ext cx="7559504" cy="15713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i="0" kern="1200" baseline="0"/>
            <a:t>Scenario B: Recurring earned income included in annual income: </a:t>
          </a:r>
          <a:endParaRPr lang="en-US" sz="2400" kern="1200"/>
        </a:p>
      </dsp:txBody>
      <dsp:txXfrm>
        <a:off x="0" y="0"/>
        <a:ext cx="7559504" cy="1571324"/>
      </dsp:txXfrm>
    </dsp:sp>
    <dsp:sp modelId="{B60E69F4-2D10-4B35-8A0C-EB8B16A3E432}">
      <dsp:nvSpPr>
        <dsp:cNvPr id="0" name=""/>
        <dsp:cNvSpPr/>
      </dsp:nvSpPr>
      <dsp:spPr>
        <a:xfrm>
          <a:off x="0" y="1571324"/>
          <a:ext cx="7559504" cy="0"/>
        </a:xfrm>
        <a:prstGeom prst="line">
          <a:avLst/>
        </a:prstGeom>
        <a:solidFill>
          <a:schemeClr val="accent2">
            <a:hueOff val="-485121"/>
            <a:satOff val="-27976"/>
            <a:lumOff val="2876"/>
            <a:alphaOff val="0"/>
          </a:schemeClr>
        </a:solidFill>
        <a:ln w="12700" cap="flat" cmpd="sng" algn="ctr">
          <a:solidFill>
            <a:schemeClr val="accent2">
              <a:hueOff val="-485121"/>
              <a:satOff val="-27976"/>
              <a:lumOff val="287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5A200DE-0792-45B1-AF90-3DFDAE79828A}">
      <dsp:nvSpPr>
        <dsp:cNvPr id="0" name=""/>
        <dsp:cNvSpPr/>
      </dsp:nvSpPr>
      <dsp:spPr>
        <a:xfrm>
          <a:off x="0" y="1571324"/>
          <a:ext cx="7559504" cy="15713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0" i="0" kern="1200" baseline="0"/>
            <a:t>Ana Johnson works as an independent information technology (IT) contractor during various times of the year, when her clients require additional IT contract support. </a:t>
          </a:r>
          <a:endParaRPr lang="en-US" sz="2400" kern="1200"/>
        </a:p>
      </dsp:txBody>
      <dsp:txXfrm>
        <a:off x="0" y="1571324"/>
        <a:ext cx="7559504" cy="1571324"/>
      </dsp:txXfrm>
    </dsp:sp>
    <dsp:sp modelId="{DE52A62B-FFD1-4222-A023-5A8A9B594823}">
      <dsp:nvSpPr>
        <dsp:cNvPr id="0" name=""/>
        <dsp:cNvSpPr/>
      </dsp:nvSpPr>
      <dsp:spPr>
        <a:xfrm>
          <a:off x="0" y="3142648"/>
          <a:ext cx="7559504" cy="0"/>
        </a:xfrm>
        <a:prstGeom prst="line">
          <a:avLst/>
        </a:prstGeom>
        <a:solidFill>
          <a:schemeClr val="accent2">
            <a:hueOff val="-970242"/>
            <a:satOff val="-55952"/>
            <a:lumOff val="5752"/>
            <a:alphaOff val="0"/>
          </a:schemeClr>
        </a:solidFill>
        <a:ln w="12700" cap="flat" cmpd="sng" algn="ctr">
          <a:solidFill>
            <a:schemeClr val="accent2">
              <a:hueOff val="-970242"/>
              <a:satOff val="-55952"/>
              <a:lumOff val="575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88D5D78-4D87-4503-867D-3DE4C5703D37}">
      <dsp:nvSpPr>
        <dsp:cNvPr id="0" name=""/>
        <dsp:cNvSpPr/>
      </dsp:nvSpPr>
      <dsp:spPr>
        <a:xfrm>
          <a:off x="0" y="3142648"/>
          <a:ext cx="7559504" cy="15713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0" i="0" kern="1200" baseline="0"/>
            <a:t>Ana reasonably believes that she will be contracted again the following year based on discussions with her clients. </a:t>
          </a:r>
          <a:endParaRPr lang="en-US" sz="2400" kern="1200"/>
        </a:p>
      </dsp:txBody>
      <dsp:txXfrm>
        <a:off x="0" y="3142648"/>
        <a:ext cx="7559504" cy="1571324"/>
      </dsp:txXfrm>
    </dsp:sp>
    <dsp:sp modelId="{734C90DD-2F64-4AEB-BBDB-60CF00E650D0}">
      <dsp:nvSpPr>
        <dsp:cNvPr id="0" name=""/>
        <dsp:cNvSpPr/>
      </dsp:nvSpPr>
      <dsp:spPr>
        <a:xfrm>
          <a:off x="0" y="4713972"/>
          <a:ext cx="7559504"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56EA9CF-056D-416D-8C15-47235045D504}">
      <dsp:nvSpPr>
        <dsp:cNvPr id="0" name=""/>
        <dsp:cNvSpPr/>
      </dsp:nvSpPr>
      <dsp:spPr>
        <a:xfrm>
          <a:off x="0" y="4713972"/>
          <a:ext cx="7559504" cy="15713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0" i="0" kern="1200" baseline="0" dirty="0"/>
            <a:t>The owner must include the income that Ana earns as an IT contractor in the family’s annual income. 	</a:t>
          </a:r>
          <a:endParaRPr lang="en-US" sz="2400" kern="1200" dirty="0"/>
        </a:p>
      </dsp:txBody>
      <dsp:txXfrm>
        <a:off x="0" y="4713972"/>
        <a:ext cx="7559504" cy="157132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351BAB-06E4-49F1-A8D6-665C26D0F5CE}">
      <dsp:nvSpPr>
        <dsp:cNvPr id="0" name=""/>
        <dsp:cNvSpPr/>
      </dsp:nvSpPr>
      <dsp:spPr>
        <a:xfrm>
          <a:off x="0" y="92779"/>
          <a:ext cx="7559504" cy="147957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1" i="0" kern="1200" baseline="0"/>
            <a:t>Scenario D: Research stipend included as annual income: </a:t>
          </a:r>
          <a:endParaRPr lang="en-US" sz="2100" kern="1200"/>
        </a:p>
      </dsp:txBody>
      <dsp:txXfrm>
        <a:off x="72227" y="165006"/>
        <a:ext cx="7415050" cy="1335120"/>
      </dsp:txXfrm>
    </dsp:sp>
    <dsp:sp modelId="{3E577BB9-74E8-4578-B1B3-3471FC76D0A3}">
      <dsp:nvSpPr>
        <dsp:cNvPr id="0" name=""/>
        <dsp:cNvSpPr/>
      </dsp:nvSpPr>
      <dsp:spPr>
        <a:xfrm>
          <a:off x="0" y="1632833"/>
          <a:ext cx="7559504" cy="1479574"/>
        </a:xfrm>
        <a:prstGeom prst="round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0" i="0" kern="1200" baseline="0"/>
            <a:t>Lillian Gonzalez reports at the annual reexamination that will be effective on 5/1/24 that she receives monthly payments for participation in a research project that is expected to last for 18 months and will end on 9/30/25. </a:t>
          </a:r>
          <a:endParaRPr lang="en-US" sz="2100" kern="1200"/>
        </a:p>
      </dsp:txBody>
      <dsp:txXfrm>
        <a:off x="72227" y="1705060"/>
        <a:ext cx="7415050" cy="1335120"/>
      </dsp:txXfrm>
    </dsp:sp>
    <dsp:sp modelId="{090D167D-4A66-40BA-92DF-E15C2C46E962}">
      <dsp:nvSpPr>
        <dsp:cNvPr id="0" name=""/>
        <dsp:cNvSpPr/>
      </dsp:nvSpPr>
      <dsp:spPr>
        <a:xfrm>
          <a:off x="0" y="3172888"/>
          <a:ext cx="7559504" cy="1479574"/>
        </a:xfrm>
        <a:prstGeom prst="round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0" i="0" kern="1200" baseline="0"/>
            <a:t>The Owner includes this as income because the amounts will be received through the next annual reexamination on 5/1/25. </a:t>
          </a:r>
          <a:endParaRPr lang="en-US" sz="2100" kern="1200"/>
        </a:p>
      </dsp:txBody>
      <dsp:txXfrm>
        <a:off x="72227" y="3245115"/>
        <a:ext cx="7415050" cy="1335120"/>
      </dsp:txXfrm>
    </dsp:sp>
    <dsp:sp modelId="{2C1A4412-070E-4E3A-93E1-A7A64DC955AB}">
      <dsp:nvSpPr>
        <dsp:cNvPr id="0" name=""/>
        <dsp:cNvSpPr/>
      </dsp:nvSpPr>
      <dsp:spPr>
        <a:xfrm>
          <a:off x="0" y="4712943"/>
          <a:ext cx="7559504" cy="1479574"/>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0" i="0" kern="1200" baseline="0"/>
            <a:t>For the 5/1/25 annual reexamination, the family provides a letter stating that the income will end on 9/30/25, so the Owner will exclude the income received after the 5/1/25 annual reexamination. 	</a:t>
          </a:r>
          <a:endParaRPr lang="en-US" sz="2100" kern="1200"/>
        </a:p>
      </dsp:txBody>
      <dsp:txXfrm>
        <a:off x="72227" y="4785170"/>
        <a:ext cx="7415050" cy="133512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29675D-2D49-431B-B38C-E891C399574A}">
      <dsp:nvSpPr>
        <dsp:cNvPr id="0" name=""/>
        <dsp:cNvSpPr/>
      </dsp:nvSpPr>
      <dsp:spPr>
        <a:xfrm>
          <a:off x="134291" y="612"/>
          <a:ext cx="4332795" cy="27513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4578A95-EFE0-4971-8B49-A3682D3E6A29}">
      <dsp:nvSpPr>
        <dsp:cNvPr id="0" name=""/>
        <dsp:cNvSpPr/>
      </dsp:nvSpPr>
      <dsp:spPr>
        <a:xfrm>
          <a:off x="615713" y="457963"/>
          <a:ext cx="4332795" cy="275132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0" i="0" kern="1200" baseline="0"/>
            <a:t>Actual covered costs include: tuition, books, supplies (including supplies and equipment to support students with learning disabilities or other disabilities), room and board, and fees required and charged to a student by an institution of higher education (as defined under section 102 of the Higher Education Act of 1965 (20 U.S.C. 1087uu)). </a:t>
          </a:r>
          <a:endParaRPr lang="en-US" sz="1900" kern="1200"/>
        </a:p>
      </dsp:txBody>
      <dsp:txXfrm>
        <a:off x="696297" y="538547"/>
        <a:ext cx="4171627" cy="2590157"/>
      </dsp:txXfrm>
    </dsp:sp>
    <dsp:sp modelId="{C5D1C842-7C45-450B-BB6F-6D13C04F221A}">
      <dsp:nvSpPr>
        <dsp:cNvPr id="0" name=""/>
        <dsp:cNvSpPr/>
      </dsp:nvSpPr>
      <dsp:spPr>
        <a:xfrm>
          <a:off x="5429930" y="612"/>
          <a:ext cx="4332795" cy="27513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EFC963D-511F-42E2-82C9-D771B5A7E7B3}">
      <dsp:nvSpPr>
        <dsp:cNvPr id="0" name=""/>
        <dsp:cNvSpPr/>
      </dsp:nvSpPr>
      <dsp:spPr>
        <a:xfrm>
          <a:off x="5911352" y="457963"/>
          <a:ext cx="4332795" cy="275132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0" i="0" kern="1200" baseline="0"/>
            <a:t>For a student who is not the head of household, co-head, or spouse, actual covered costs also include the reasonable and actual costs of housing while attending the institution of higher education and not residing in an assisted unit. </a:t>
          </a:r>
          <a:endParaRPr lang="en-US" sz="1900" kern="1200"/>
        </a:p>
      </dsp:txBody>
      <dsp:txXfrm>
        <a:off x="5991936" y="538547"/>
        <a:ext cx="4171627" cy="259015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B4E605-CDC5-4C42-8404-92C1BC8BA74D}">
      <dsp:nvSpPr>
        <dsp:cNvPr id="0" name=""/>
        <dsp:cNvSpPr/>
      </dsp:nvSpPr>
      <dsp:spPr>
        <a:xfrm>
          <a:off x="0" y="64158"/>
          <a:ext cx="5115491" cy="238095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i="0" kern="1200" baseline="0"/>
            <a:t>Sarah is a part-time student, and she received the following amounts to cover her first year of college: Federal Perkins Loan: $2,000; Scholarship from Local Car Dealership: $500; Gift from Aunt Lois: $1,000. </a:t>
          </a:r>
          <a:endParaRPr lang="en-US" sz="2000" kern="1200"/>
        </a:p>
      </dsp:txBody>
      <dsp:txXfrm>
        <a:off x="116228" y="180386"/>
        <a:ext cx="4883035" cy="2148494"/>
      </dsp:txXfrm>
    </dsp:sp>
    <dsp:sp modelId="{B2001F45-3225-4B0D-AB3D-CE941891C390}">
      <dsp:nvSpPr>
        <dsp:cNvPr id="0" name=""/>
        <dsp:cNvSpPr/>
      </dsp:nvSpPr>
      <dsp:spPr>
        <a:xfrm>
          <a:off x="0" y="2502709"/>
          <a:ext cx="5115491" cy="238095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i="0" kern="1200" baseline="0"/>
            <a:t>The $1,000 is a gift from Aunt Lois, so it is not considered student financial assistance, and it is not considered in this calculation. Note: If Aunt Lois gives Sarah the $1,000 gift as a one-time, lump-sum payment, it would be excluded from income under 24 CFR § 5.609(b)(24)(vii). 	</a:t>
          </a:r>
          <a:endParaRPr lang="en-US" sz="2000" kern="1200"/>
        </a:p>
      </dsp:txBody>
      <dsp:txXfrm>
        <a:off x="116228" y="2618937"/>
        <a:ext cx="4883035" cy="214849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29A801-2DBA-48CF-947B-A16D09F5A836}">
      <dsp:nvSpPr>
        <dsp:cNvPr id="0" name=""/>
        <dsp:cNvSpPr/>
      </dsp:nvSpPr>
      <dsp:spPr>
        <a:xfrm>
          <a:off x="0" y="679"/>
          <a:ext cx="6735443"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842D15A-2EC8-41BE-AEEB-28B1080DF921}">
      <dsp:nvSpPr>
        <dsp:cNvPr id="0" name=""/>
        <dsp:cNvSpPr/>
      </dsp:nvSpPr>
      <dsp:spPr>
        <a:xfrm>
          <a:off x="0" y="679"/>
          <a:ext cx="6735443" cy="11126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a:t>Total assistance received under 479B of HEA: $2,000 (Federal Perkins Loan) </a:t>
          </a:r>
        </a:p>
      </dsp:txBody>
      <dsp:txXfrm>
        <a:off x="0" y="679"/>
        <a:ext cx="6735443" cy="1112648"/>
      </dsp:txXfrm>
    </dsp:sp>
    <dsp:sp modelId="{38CF8A8F-130A-46B8-91D0-1F415A5E5C4F}">
      <dsp:nvSpPr>
        <dsp:cNvPr id="0" name=""/>
        <dsp:cNvSpPr/>
      </dsp:nvSpPr>
      <dsp:spPr>
        <a:xfrm>
          <a:off x="0" y="1113327"/>
          <a:ext cx="6735443"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C6B5608-759E-438B-B12F-156B702BFFDA}">
      <dsp:nvSpPr>
        <dsp:cNvPr id="0" name=""/>
        <dsp:cNvSpPr/>
      </dsp:nvSpPr>
      <dsp:spPr>
        <a:xfrm>
          <a:off x="0" y="1113327"/>
          <a:ext cx="6735443" cy="11126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a:t>Total other student financial assistance received: $500 </a:t>
          </a:r>
        </a:p>
      </dsp:txBody>
      <dsp:txXfrm>
        <a:off x="0" y="1113327"/>
        <a:ext cx="6735443" cy="1112648"/>
      </dsp:txXfrm>
    </dsp:sp>
    <dsp:sp modelId="{E3E86C62-86B2-4A58-B9D6-B439D864B036}">
      <dsp:nvSpPr>
        <dsp:cNvPr id="0" name=""/>
        <dsp:cNvSpPr/>
      </dsp:nvSpPr>
      <dsp:spPr>
        <a:xfrm>
          <a:off x="0" y="2225976"/>
          <a:ext cx="6735443"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01F098C-6800-4318-BB46-498A470CF267}">
      <dsp:nvSpPr>
        <dsp:cNvPr id="0" name=""/>
        <dsp:cNvSpPr/>
      </dsp:nvSpPr>
      <dsp:spPr>
        <a:xfrm>
          <a:off x="0" y="2225976"/>
          <a:ext cx="6735443" cy="11126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a:t>Total non-student financial assistance: $1,000 </a:t>
          </a:r>
        </a:p>
      </dsp:txBody>
      <dsp:txXfrm>
        <a:off x="0" y="2225976"/>
        <a:ext cx="6735443" cy="1112648"/>
      </dsp:txXfrm>
    </dsp:sp>
    <dsp:sp modelId="{EC93562B-97D1-4F4F-BF57-F53ED870E9AE}">
      <dsp:nvSpPr>
        <dsp:cNvPr id="0" name=""/>
        <dsp:cNvSpPr/>
      </dsp:nvSpPr>
      <dsp:spPr>
        <a:xfrm>
          <a:off x="0" y="3338625"/>
          <a:ext cx="6735443"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27F22A4-A227-40F1-A597-DEB6FEB1EB64}">
      <dsp:nvSpPr>
        <dsp:cNvPr id="0" name=""/>
        <dsp:cNvSpPr/>
      </dsp:nvSpPr>
      <dsp:spPr>
        <a:xfrm>
          <a:off x="0" y="3338625"/>
          <a:ext cx="6735443" cy="11126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a:t>Total student financial assistance: $2,500 </a:t>
          </a:r>
        </a:p>
      </dsp:txBody>
      <dsp:txXfrm>
        <a:off x="0" y="3338625"/>
        <a:ext cx="6735443" cy="1112648"/>
      </dsp:txXfrm>
    </dsp:sp>
    <dsp:sp modelId="{9D9FBA11-21EA-48B4-B5A4-DF85824AA916}">
      <dsp:nvSpPr>
        <dsp:cNvPr id="0" name=""/>
        <dsp:cNvSpPr/>
      </dsp:nvSpPr>
      <dsp:spPr>
        <a:xfrm>
          <a:off x="0" y="4451274"/>
          <a:ext cx="6735443"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71A4117-9AEF-438E-B0BA-B74C27D52B44}">
      <dsp:nvSpPr>
        <dsp:cNvPr id="0" name=""/>
        <dsp:cNvSpPr/>
      </dsp:nvSpPr>
      <dsp:spPr>
        <a:xfrm>
          <a:off x="0" y="4451274"/>
          <a:ext cx="6735443" cy="11126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a:t>Actual Covered Costs: $3,000</a:t>
          </a:r>
        </a:p>
      </dsp:txBody>
      <dsp:txXfrm>
        <a:off x="0" y="4451274"/>
        <a:ext cx="6735443" cy="111264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6D5E1E-D4CB-42B4-B60A-38BEC008535D}">
      <dsp:nvSpPr>
        <dsp:cNvPr id="0" name=""/>
        <dsp:cNvSpPr/>
      </dsp:nvSpPr>
      <dsp:spPr>
        <a:xfrm>
          <a:off x="0" y="867549"/>
          <a:ext cx="6651253" cy="1601629"/>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4C654C9-9357-451F-B5C5-311E37907ECA}">
      <dsp:nvSpPr>
        <dsp:cNvPr id="0" name=""/>
        <dsp:cNvSpPr/>
      </dsp:nvSpPr>
      <dsp:spPr>
        <a:xfrm>
          <a:off x="484492" y="1227915"/>
          <a:ext cx="880896" cy="88089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1362551-5AFD-4460-A21D-616EF0B5A55C}">
      <dsp:nvSpPr>
        <dsp:cNvPr id="0" name=""/>
        <dsp:cNvSpPr/>
      </dsp:nvSpPr>
      <dsp:spPr>
        <a:xfrm>
          <a:off x="1849881" y="867549"/>
          <a:ext cx="4801371" cy="16016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9506" tIns="169506" rIns="169506" bIns="169506" numCol="1" spcCol="1270" anchor="ctr" anchorCtr="0">
          <a:noAutofit/>
        </a:bodyPr>
        <a:lstStyle/>
        <a:p>
          <a:pPr marL="0" lvl="0" indent="0" algn="l" defTabSz="977900">
            <a:lnSpc>
              <a:spcPct val="100000"/>
            </a:lnSpc>
            <a:spcBef>
              <a:spcPct val="0"/>
            </a:spcBef>
            <a:spcAft>
              <a:spcPct val="35000"/>
            </a:spcAft>
            <a:buNone/>
          </a:pPr>
          <a:r>
            <a:rPr lang="en-US" sz="2200" b="0" i="0" kern="1200" baseline="0"/>
            <a:t>Step 1: Determine amount of actual covered costs exceeding section 479B assistance. </a:t>
          </a:r>
          <a:endParaRPr lang="en-US" sz="2200" kern="1200"/>
        </a:p>
      </dsp:txBody>
      <dsp:txXfrm>
        <a:off x="1849881" y="867549"/>
        <a:ext cx="4801371" cy="1601629"/>
      </dsp:txXfrm>
    </dsp:sp>
    <dsp:sp modelId="{F219B7F2-1735-433D-BD44-700403B58C03}">
      <dsp:nvSpPr>
        <dsp:cNvPr id="0" name=""/>
        <dsp:cNvSpPr/>
      </dsp:nvSpPr>
      <dsp:spPr>
        <a:xfrm>
          <a:off x="0" y="2869585"/>
          <a:ext cx="6651253" cy="1601629"/>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AAF6EF4-967C-47D8-88BE-C56C7A6E4C7B}">
      <dsp:nvSpPr>
        <dsp:cNvPr id="0" name=""/>
        <dsp:cNvSpPr/>
      </dsp:nvSpPr>
      <dsp:spPr>
        <a:xfrm>
          <a:off x="484492" y="3229952"/>
          <a:ext cx="880896" cy="88089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DC8DB6B-36A9-4F89-AE9A-F41A44C69924}">
      <dsp:nvSpPr>
        <dsp:cNvPr id="0" name=""/>
        <dsp:cNvSpPr/>
      </dsp:nvSpPr>
      <dsp:spPr>
        <a:xfrm>
          <a:off x="1849881" y="2869585"/>
          <a:ext cx="4801371" cy="16016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9506" tIns="169506" rIns="169506" bIns="169506" numCol="1" spcCol="1270" anchor="ctr" anchorCtr="0">
          <a:noAutofit/>
        </a:bodyPr>
        <a:lstStyle/>
        <a:p>
          <a:pPr marL="0" lvl="0" indent="0" algn="l" defTabSz="977900">
            <a:lnSpc>
              <a:spcPct val="100000"/>
            </a:lnSpc>
            <a:spcBef>
              <a:spcPct val="0"/>
            </a:spcBef>
            <a:spcAft>
              <a:spcPct val="35000"/>
            </a:spcAft>
            <a:buNone/>
          </a:pPr>
          <a:r>
            <a:rPr lang="en-US" sz="2200" b="0" i="0" kern="1200" baseline="0"/>
            <a:t>$3,000 (actual covered costs) </a:t>
          </a:r>
          <a:r>
            <a:rPr lang="en-US" sz="2200" b="1" i="0" kern="1200" baseline="0"/>
            <a:t>minus </a:t>
          </a:r>
          <a:r>
            <a:rPr lang="en-US" sz="2200" b="0" i="0" kern="1200" baseline="0"/>
            <a:t>$2,000 (total assistance received under 479B of HEA) </a:t>
          </a:r>
          <a:r>
            <a:rPr lang="en-US" sz="2200" b="1" i="0" kern="1200" baseline="0"/>
            <a:t>equals </a:t>
          </a:r>
          <a:r>
            <a:rPr lang="en-US" sz="2200" b="0" i="0" kern="1200" baseline="0"/>
            <a:t>$1,000 	</a:t>
          </a:r>
          <a:endParaRPr lang="en-US" sz="2200" kern="1200"/>
        </a:p>
      </dsp:txBody>
      <dsp:txXfrm>
        <a:off x="1849881" y="2869585"/>
        <a:ext cx="4801371" cy="160162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7.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1F6A4-975D-A993-B1F2-E8366A6A0B2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0A092E0-7595-9907-A5BA-660DAE885D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F676A00-3BC5-72F8-FBD0-D679C1D1F6D5}"/>
              </a:ext>
            </a:extLst>
          </p:cNvPr>
          <p:cNvSpPr>
            <a:spLocks noGrp="1"/>
          </p:cNvSpPr>
          <p:nvPr>
            <p:ph type="dt" sz="half" idx="10"/>
          </p:nvPr>
        </p:nvSpPr>
        <p:spPr/>
        <p:txBody>
          <a:bodyPr/>
          <a:lstStyle/>
          <a:p>
            <a:fld id="{E89374AA-95DB-4499-A26F-CB2D3D9BCEA5}" type="datetimeFigureOut">
              <a:rPr lang="en-US" smtClean="0"/>
              <a:t>5/20/2024</a:t>
            </a:fld>
            <a:endParaRPr lang="en-US"/>
          </a:p>
        </p:txBody>
      </p:sp>
      <p:sp>
        <p:nvSpPr>
          <p:cNvPr id="5" name="Footer Placeholder 4">
            <a:extLst>
              <a:ext uri="{FF2B5EF4-FFF2-40B4-BE49-F238E27FC236}">
                <a16:creationId xmlns:a16="http://schemas.microsoft.com/office/drawing/2014/main" id="{B0CF0007-C5A9-F49B-DC16-60236505EC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E9E1FD-8E5D-1DBC-5CD9-9877ACEB5007}"/>
              </a:ext>
            </a:extLst>
          </p:cNvPr>
          <p:cNvSpPr>
            <a:spLocks noGrp="1"/>
          </p:cNvSpPr>
          <p:nvPr>
            <p:ph type="sldNum" sz="quarter" idx="12"/>
          </p:nvPr>
        </p:nvSpPr>
        <p:spPr/>
        <p:txBody>
          <a:bodyPr/>
          <a:lstStyle/>
          <a:p>
            <a:fld id="{AE92DFE3-9FE0-44FC-A5C6-6500C3D90C6E}" type="slidenum">
              <a:rPr lang="en-US" smtClean="0"/>
              <a:t>‹#›</a:t>
            </a:fld>
            <a:endParaRPr lang="en-US"/>
          </a:p>
        </p:txBody>
      </p:sp>
    </p:spTree>
    <p:extLst>
      <p:ext uri="{BB962C8B-B14F-4D97-AF65-F5344CB8AC3E}">
        <p14:creationId xmlns:p14="http://schemas.microsoft.com/office/powerpoint/2010/main" val="264489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763EC-1ACA-1AA6-E638-D49EF5A0980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9F88051-9165-BD82-BB46-49D4F6A7258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57D759-9F1B-1937-F328-AB6510FD9916}"/>
              </a:ext>
            </a:extLst>
          </p:cNvPr>
          <p:cNvSpPr>
            <a:spLocks noGrp="1"/>
          </p:cNvSpPr>
          <p:nvPr>
            <p:ph type="dt" sz="half" idx="10"/>
          </p:nvPr>
        </p:nvSpPr>
        <p:spPr/>
        <p:txBody>
          <a:bodyPr/>
          <a:lstStyle/>
          <a:p>
            <a:fld id="{E89374AA-95DB-4499-A26F-CB2D3D9BCEA5}" type="datetimeFigureOut">
              <a:rPr lang="en-US" smtClean="0"/>
              <a:t>5/20/2024</a:t>
            </a:fld>
            <a:endParaRPr lang="en-US"/>
          </a:p>
        </p:txBody>
      </p:sp>
      <p:sp>
        <p:nvSpPr>
          <p:cNvPr id="5" name="Footer Placeholder 4">
            <a:extLst>
              <a:ext uri="{FF2B5EF4-FFF2-40B4-BE49-F238E27FC236}">
                <a16:creationId xmlns:a16="http://schemas.microsoft.com/office/drawing/2014/main" id="{C7E8AC6F-6972-D19B-BAC1-D915886CA4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ECC429-5F8D-33FE-5089-22C4ECDA518E}"/>
              </a:ext>
            </a:extLst>
          </p:cNvPr>
          <p:cNvSpPr>
            <a:spLocks noGrp="1"/>
          </p:cNvSpPr>
          <p:nvPr>
            <p:ph type="sldNum" sz="quarter" idx="12"/>
          </p:nvPr>
        </p:nvSpPr>
        <p:spPr/>
        <p:txBody>
          <a:bodyPr/>
          <a:lstStyle/>
          <a:p>
            <a:fld id="{AE92DFE3-9FE0-44FC-A5C6-6500C3D90C6E}" type="slidenum">
              <a:rPr lang="en-US" smtClean="0"/>
              <a:t>‹#›</a:t>
            </a:fld>
            <a:endParaRPr lang="en-US"/>
          </a:p>
        </p:txBody>
      </p:sp>
    </p:spTree>
    <p:extLst>
      <p:ext uri="{BB962C8B-B14F-4D97-AF65-F5344CB8AC3E}">
        <p14:creationId xmlns:p14="http://schemas.microsoft.com/office/powerpoint/2010/main" val="41798828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8964EE6-D06E-663D-EBBB-F26197475F8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B151730-DAAA-A514-7A8B-CEE17C27648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788A1B-A00D-1B86-5D53-86029ED37D30}"/>
              </a:ext>
            </a:extLst>
          </p:cNvPr>
          <p:cNvSpPr>
            <a:spLocks noGrp="1"/>
          </p:cNvSpPr>
          <p:nvPr>
            <p:ph type="dt" sz="half" idx="10"/>
          </p:nvPr>
        </p:nvSpPr>
        <p:spPr/>
        <p:txBody>
          <a:bodyPr/>
          <a:lstStyle/>
          <a:p>
            <a:fld id="{E89374AA-95DB-4499-A26F-CB2D3D9BCEA5}" type="datetimeFigureOut">
              <a:rPr lang="en-US" smtClean="0"/>
              <a:t>5/20/2024</a:t>
            </a:fld>
            <a:endParaRPr lang="en-US"/>
          </a:p>
        </p:txBody>
      </p:sp>
      <p:sp>
        <p:nvSpPr>
          <p:cNvPr id="5" name="Footer Placeholder 4">
            <a:extLst>
              <a:ext uri="{FF2B5EF4-FFF2-40B4-BE49-F238E27FC236}">
                <a16:creationId xmlns:a16="http://schemas.microsoft.com/office/drawing/2014/main" id="{A5D9B68D-90DF-E172-CC79-DDA511D20D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A01785-A981-9C84-1171-0BCA554E12F2}"/>
              </a:ext>
            </a:extLst>
          </p:cNvPr>
          <p:cNvSpPr>
            <a:spLocks noGrp="1"/>
          </p:cNvSpPr>
          <p:nvPr>
            <p:ph type="sldNum" sz="quarter" idx="12"/>
          </p:nvPr>
        </p:nvSpPr>
        <p:spPr/>
        <p:txBody>
          <a:bodyPr/>
          <a:lstStyle/>
          <a:p>
            <a:fld id="{AE92DFE3-9FE0-44FC-A5C6-6500C3D90C6E}" type="slidenum">
              <a:rPr lang="en-US" smtClean="0"/>
              <a:t>‹#›</a:t>
            </a:fld>
            <a:endParaRPr lang="en-US"/>
          </a:p>
        </p:txBody>
      </p:sp>
    </p:spTree>
    <p:extLst>
      <p:ext uri="{BB962C8B-B14F-4D97-AF65-F5344CB8AC3E}">
        <p14:creationId xmlns:p14="http://schemas.microsoft.com/office/powerpoint/2010/main" val="3564768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6E591-EEB0-CC12-D38C-5DA19DE80D8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2416A2A-449E-64BD-9A90-6803465146D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37C2F7-2F58-356A-9A06-61EF181A4D07}"/>
              </a:ext>
            </a:extLst>
          </p:cNvPr>
          <p:cNvSpPr>
            <a:spLocks noGrp="1"/>
          </p:cNvSpPr>
          <p:nvPr>
            <p:ph type="dt" sz="half" idx="10"/>
          </p:nvPr>
        </p:nvSpPr>
        <p:spPr/>
        <p:txBody>
          <a:bodyPr/>
          <a:lstStyle/>
          <a:p>
            <a:fld id="{E89374AA-95DB-4499-A26F-CB2D3D9BCEA5}" type="datetimeFigureOut">
              <a:rPr lang="en-US" smtClean="0"/>
              <a:t>5/20/2024</a:t>
            </a:fld>
            <a:endParaRPr lang="en-US"/>
          </a:p>
        </p:txBody>
      </p:sp>
      <p:sp>
        <p:nvSpPr>
          <p:cNvPr id="5" name="Footer Placeholder 4">
            <a:extLst>
              <a:ext uri="{FF2B5EF4-FFF2-40B4-BE49-F238E27FC236}">
                <a16:creationId xmlns:a16="http://schemas.microsoft.com/office/drawing/2014/main" id="{E649C49A-FE69-7628-13A8-A4F191A995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A8E4FE-49B6-C228-7983-2F715F0C3A4E}"/>
              </a:ext>
            </a:extLst>
          </p:cNvPr>
          <p:cNvSpPr>
            <a:spLocks noGrp="1"/>
          </p:cNvSpPr>
          <p:nvPr>
            <p:ph type="sldNum" sz="quarter" idx="12"/>
          </p:nvPr>
        </p:nvSpPr>
        <p:spPr/>
        <p:txBody>
          <a:bodyPr/>
          <a:lstStyle/>
          <a:p>
            <a:fld id="{AE92DFE3-9FE0-44FC-A5C6-6500C3D90C6E}" type="slidenum">
              <a:rPr lang="en-US" smtClean="0"/>
              <a:t>‹#›</a:t>
            </a:fld>
            <a:endParaRPr lang="en-US"/>
          </a:p>
        </p:txBody>
      </p:sp>
    </p:spTree>
    <p:extLst>
      <p:ext uri="{BB962C8B-B14F-4D97-AF65-F5344CB8AC3E}">
        <p14:creationId xmlns:p14="http://schemas.microsoft.com/office/powerpoint/2010/main" val="2518483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25CC5-845B-2EC7-156B-9244A064B0C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C9F5416-90AB-F26A-072A-2693B8A902E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4B9BD56-67FB-2B11-59BC-B4658B444B01}"/>
              </a:ext>
            </a:extLst>
          </p:cNvPr>
          <p:cNvSpPr>
            <a:spLocks noGrp="1"/>
          </p:cNvSpPr>
          <p:nvPr>
            <p:ph type="dt" sz="half" idx="10"/>
          </p:nvPr>
        </p:nvSpPr>
        <p:spPr/>
        <p:txBody>
          <a:bodyPr/>
          <a:lstStyle/>
          <a:p>
            <a:fld id="{E89374AA-95DB-4499-A26F-CB2D3D9BCEA5}" type="datetimeFigureOut">
              <a:rPr lang="en-US" smtClean="0"/>
              <a:t>5/20/2024</a:t>
            </a:fld>
            <a:endParaRPr lang="en-US"/>
          </a:p>
        </p:txBody>
      </p:sp>
      <p:sp>
        <p:nvSpPr>
          <p:cNvPr id="5" name="Footer Placeholder 4">
            <a:extLst>
              <a:ext uri="{FF2B5EF4-FFF2-40B4-BE49-F238E27FC236}">
                <a16:creationId xmlns:a16="http://schemas.microsoft.com/office/drawing/2014/main" id="{91EB69C0-F573-63F9-72BA-412A65ED6D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B264AC-6B9B-A6AC-436A-F9761EDC87F2}"/>
              </a:ext>
            </a:extLst>
          </p:cNvPr>
          <p:cNvSpPr>
            <a:spLocks noGrp="1"/>
          </p:cNvSpPr>
          <p:nvPr>
            <p:ph type="sldNum" sz="quarter" idx="12"/>
          </p:nvPr>
        </p:nvSpPr>
        <p:spPr/>
        <p:txBody>
          <a:bodyPr/>
          <a:lstStyle/>
          <a:p>
            <a:fld id="{AE92DFE3-9FE0-44FC-A5C6-6500C3D90C6E}" type="slidenum">
              <a:rPr lang="en-US" smtClean="0"/>
              <a:t>‹#›</a:t>
            </a:fld>
            <a:endParaRPr lang="en-US"/>
          </a:p>
        </p:txBody>
      </p:sp>
    </p:spTree>
    <p:extLst>
      <p:ext uri="{BB962C8B-B14F-4D97-AF65-F5344CB8AC3E}">
        <p14:creationId xmlns:p14="http://schemas.microsoft.com/office/powerpoint/2010/main" val="8574364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D4399-AECE-AB85-3D58-E7092E7DC4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E825958-CB09-D17B-D6E9-CED504422A5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55EC9AD-5625-4D1E-0980-015242419AD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46B055A-FFA6-80D0-D5CB-A2909D8BF752}"/>
              </a:ext>
            </a:extLst>
          </p:cNvPr>
          <p:cNvSpPr>
            <a:spLocks noGrp="1"/>
          </p:cNvSpPr>
          <p:nvPr>
            <p:ph type="dt" sz="half" idx="10"/>
          </p:nvPr>
        </p:nvSpPr>
        <p:spPr/>
        <p:txBody>
          <a:bodyPr/>
          <a:lstStyle/>
          <a:p>
            <a:fld id="{E89374AA-95DB-4499-A26F-CB2D3D9BCEA5}" type="datetimeFigureOut">
              <a:rPr lang="en-US" smtClean="0"/>
              <a:t>5/20/2024</a:t>
            </a:fld>
            <a:endParaRPr lang="en-US"/>
          </a:p>
        </p:txBody>
      </p:sp>
      <p:sp>
        <p:nvSpPr>
          <p:cNvPr id="6" name="Footer Placeholder 5">
            <a:extLst>
              <a:ext uri="{FF2B5EF4-FFF2-40B4-BE49-F238E27FC236}">
                <a16:creationId xmlns:a16="http://schemas.microsoft.com/office/drawing/2014/main" id="{39BE7F11-853C-4C68-DC92-3867F46DB82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B37E65-F9E8-91D1-149A-8C1AD067E7E6}"/>
              </a:ext>
            </a:extLst>
          </p:cNvPr>
          <p:cNvSpPr>
            <a:spLocks noGrp="1"/>
          </p:cNvSpPr>
          <p:nvPr>
            <p:ph type="sldNum" sz="quarter" idx="12"/>
          </p:nvPr>
        </p:nvSpPr>
        <p:spPr/>
        <p:txBody>
          <a:bodyPr/>
          <a:lstStyle/>
          <a:p>
            <a:fld id="{AE92DFE3-9FE0-44FC-A5C6-6500C3D90C6E}" type="slidenum">
              <a:rPr lang="en-US" smtClean="0"/>
              <a:t>‹#›</a:t>
            </a:fld>
            <a:endParaRPr lang="en-US"/>
          </a:p>
        </p:txBody>
      </p:sp>
    </p:spTree>
    <p:extLst>
      <p:ext uri="{BB962C8B-B14F-4D97-AF65-F5344CB8AC3E}">
        <p14:creationId xmlns:p14="http://schemas.microsoft.com/office/powerpoint/2010/main" val="8466968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32AEB-F470-9C38-68C5-BEE8B6CE694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1776052-7A24-E7C6-F064-BF00C38B585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96069C6-0E7C-F810-D0E5-D5CE7D5F560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8F1DAD9-CEA2-3AF5-93AE-F796F5F1C99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6E70E9E-5BE9-4EA5-9478-96F71975750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7FB8643-763F-8673-AC45-906ABBEF9D51}"/>
              </a:ext>
            </a:extLst>
          </p:cNvPr>
          <p:cNvSpPr>
            <a:spLocks noGrp="1"/>
          </p:cNvSpPr>
          <p:nvPr>
            <p:ph type="dt" sz="half" idx="10"/>
          </p:nvPr>
        </p:nvSpPr>
        <p:spPr/>
        <p:txBody>
          <a:bodyPr/>
          <a:lstStyle/>
          <a:p>
            <a:fld id="{E89374AA-95DB-4499-A26F-CB2D3D9BCEA5}" type="datetimeFigureOut">
              <a:rPr lang="en-US" smtClean="0"/>
              <a:t>5/20/2024</a:t>
            </a:fld>
            <a:endParaRPr lang="en-US"/>
          </a:p>
        </p:txBody>
      </p:sp>
      <p:sp>
        <p:nvSpPr>
          <p:cNvPr id="8" name="Footer Placeholder 7">
            <a:extLst>
              <a:ext uri="{FF2B5EF4-FFF2-40B4-BE49-F238E27FC236}">
                <a16:creationId xmlns:a16="http://schemas.microsoft.com/office/drawing/2014/main" id="{0421AB91-4DF6-C2A8-A018-1611F7FA59D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A00180A-E74D-FB84-5ED7-38CB04DD3AD0}"/>
              </a:ext>
            </a:extLst>
          </p:cNvPr>
          <p:cNvSpPr>
            <a:spLocks noGrp="1"/>
          </p:cNvSpPr>
          <p:nvPr>
            <p:ph type="sldNum" sz="quarter" idx="12"/>
          </p:nvPr>
        </p:nvSpPr>
        <p:spPr/>
        <p:txBody>
          <a:bodyPr/>
          <a:lstStyle/>
          <a:p>
            <a:fld id="{AE92DFE3-9FE0-44FC-A5C6-6500C3D90C6E}" type="slidenum">
              <a:rPr lang="en-US" smtClean="0"/>
              <a:t>‹#›</a:t>
            </a:fld>
            <a:endParaRPr lang="en-US"/>
          </a:p>
        </p:txBody>
      </p:sp>
    </p:spTree>
    <p:extLst>
      <p:ext uri="{BB962C8B-B14F-4D97-AF65-F5344CB8AC3E}">
        <p14:creationId xmlns:p14="http://schemas.microsoft.com/office/powerpoint/2010/main" val="3306831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9C038-1D34-BE8F-EDA9-C830313BF72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972B503-98B1-1FBE-33A0-22F5D41A619A}"/>
              </a:ext>
            </a:extLst>
          </p:cNvPr>
          <p:cNvSpPr>
            <a:spLocks noGrp="1"/>
          </p:cNvSpPr>
          <p:nvPr>
            <p:ph type="dt" sz="half" idx="10"/>
          </p:nvPr>
        </p:nvSpPr>
        <p:spPr/>
        <p:txBody>
          <a:bodyPr/>
          <a:lstStyle/>
          <a:p>
            <a:fld id="{E89374AA-95DB-4499-A26F-CB2D3D9BCEA5}" type="datetimeFigureOut">
              <a:rPr lang="en-US" smtClean="0"/>
              <a:t>5/20/2024</a:t>
            </a:fld>
            <a:endParaRPr lang="en-US"/>
          </a:p>
        </p:txBody>
      </p:sp>
      <p:sp>
        <p:nvSpPr>
          <p:cNvPr id="4" name="Footer Placeholder 3">
            <a:extLst>
              <a:ext uri="{FF2B5EF4-FFF2-40B4-BE49-F238E27FC236}">
                <a16:creationId xmlns:a16="http://schemas.microsoft.com/office/drawing/2014/main" id="{E44773A3-0BF0-AA07-4F2F-43DBD06F1C9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ACAD755-D8FD-8C60-BE4F-0DD3430C2916}"/>
              </a:ext>
            </a:extLst>
          </p:cNvPr>
          <p:cNvSpPr>
            <a:spLocks noGrp="1"/>
          </p:cNvSpPr>
          <p:nvPr>
            <p:ph type="sldNum" sz="quarter" idx="12"/>
          </p:nvPr>
        </p:nvSpPr>
        <p:spPr/>
        <p:txBody>
          <a:bodyPr/>
          <a:lstStyle/>
          <a:p>
            <a:fld id="{AE92DFE3-9FE0-44FC-A5C6-6500C3D90C6E}" type="slidenum">
              <a:rPr lang="en-US" smtClean="0"/>
              <a:t>‹#›</a:t>
            </a:fld>
            <a:endParaRPr lang="en-US"/>
          </a:p>
        </p:txBody>
      </p:sp>
    </p:spTree>
    <p:extLst>
      <p:ext uri="{BB962C8B-B14F-4D97-AF65-F5344CB8AC3E}">
        <p14:creationId xmlns:p14="http://schemas.microsoft.com/office/powerpoint/2010/main" val="39923044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C59C285-19DB-86B7-F212-743D619FF3D6}"/>
              </a:ext>
            </a:extLst>
          </p:cNvPr>
          <p:cNvSpPr>
            <a:spLocks noGrp="1"/>
          </p:cNvSpPr>
          <p:nvPr>
            <p:ph type="dt" sz="half" idx="10"/>
          </p:nvPr>
        </p:nvSpPr>
        <p:spPr/>
        <p:txBody>
          <a:bodyPr/>
          <a:lstStyle/>
          <a:p>
            <a:fld id="{E89374AA-95DB-4499-A26F-CB2D3D9BCEA5}" type="datetimeFigureOut">
              <a:rPr lang="en-US" smtClean="0"/>
              <a:t>5/20/2024</a:t>
            </a:fld>
            <a:endParaRPr lang="en-US"/>
          </a:p>
        </p:txBody>
      </p:sp>
      <p:sp>
        <p:nvSpPr>
          <p:cNvPr id="3" name="Footer Placeholder 2">
            <a:extLst>
              <a:ext uri="{FF2B5EF4-FFF2-40B4-BE49-F238E27FC236}">
                <a16:creationId xmlns:a16="http://schemas.microsoft.com/office/drawing/2014/main" id="{1C0A4678-12DA-3AC4-0EF3-105E7076F37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66588D8-D186-D6FD-74BC-A6145341849E}"/>
              </a:ext>
            </a:extLst>
          </p:cNvPr>
          <p:cNvSpPr>
            <a:spLocks noGrp="1"/>
          </p:cNvSpPr>
          <p:nvPr>
            <p:ph type="sldNum" sz="quarter" idx="12"/>
          </p:nvPr>
        </p:nvSpPr>
        <p:spPr/>
        <p:txBody>
          <a:bodyPr/>
          <a:lstStyle/>
          <a:p>
            <a:fld id="{AE92DFE3-9FE0-44FC-A5C6-6500C3D90C6E}" type="slidenum">
              <a:rPr lang="en-US" smtClean="0"/>
              <a:t>‹#›</a:t>
            </a:fld>
            <a:endParaRPr lang="en-US"/>
          </a:p>
        </p:txBody>
      </p:sp>
    </p:spTree>
    <p:extLst>
      <p:ext uri="{BB962C8B-B14F-4D97-AF65-F5344CB8AC3E}">
        <p14:creationId xmlns:p14="http://schemas.microsoft.com/office/powerpoint/2010/main" val="39656751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7AB25-F1C7-78EF-8F82-8ED0D1293C6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ED243F4-4751-5577-DBE7-C430EEF4E95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F02B3AC-813D-C2D5-2147-B5139FFF88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7FDCD02-A8B0-300D-1CCC-4F75CF3C8A01}"/>
              </a:ext>
            </a:extLst>
          </p:cNvPr>
          <p:cNvSpPr>
            <a:spLocks noGrp="1"/>
          </p:cNvSpPr>
          <p:nvPr>
            <p:ph type="dt" sz="half" idx="10"/>
          </p:nvPr>
        </p:nvSpPr>
        <p:spPr/>
        <p:txBody>
          <a:bodyPr/>
          <a:lstStyle/>
          <a:p>
            <a:fld id="{E89374AA-95DB-4499-A26F-CB2D3D9BCEA5}" type="datetimeFigureOut">
              <a:rPr lang="en-US" smtClean="0"/>
              <a:t>5/20/2024</a:t>
            </a:fld>
            <a:endParaRPr lang="en-US"/>
          </a:p>
        </p:txBody>
      </p:sp>
      <p:sp>
        <p:nvSpPr>
          <p:cNvPr id="6" name="Footer Placeholder 5">
            <a:extLst>
              <a:ext uri="{FF2B5EF4-FFF2-40B4-BE49-F238E27FC236}">
                <a16:creationId xmlns:a16="http://schemas.microsoft.com/office/drawing/2014/main" id="{97DCE0E1-5D2D-F8E5-9DE9-478CF246B6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AB925E-C814-CDCF-F45F-8BAAA3DAB70E}"/>
              </a:ext>
            </a:extLst>
          </p:cNvPr>
          <p:cNvSpPr>
            <a:spLocks noGrp="1"/>
          </p:cNvSpPr>
          <p:nvPr>
            <p:ph type="sldNum" sz="quarter" idx="12"/>
          </p:nvPr>
        </p:nvSpPr>
        <p:spPr/>
        <p:txBody>
          <a:bodyPr/>
          <a:lstStyle/>
          <a:p>
            <a:fld id="{AE92DFE3-9FE0-44FC-A5C6-6500C3D90C6E}" type="slidenum">
              <a:rPr lang="en-US" smtClean="0"/>
              <a:t>‹#›</a:t>
            </a:fld>
            <a:endParaRPr lang="en-US"/>
          </a:p>
        </p:txBody>
      </p:sp>
    </p:spTree>
    <p:extLst>
      <p:ext uri="{BB962C8B-B14F-4D97-AF65-F5344CB8AC3E}">
        <p14:creationId xmlns:p14="http://schemas.microsoft.com/office/powerpoint/2010/main" val="1624517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DBCD7-45B1-BAAD-5425-84B9456EF4F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08296D8-A455-57AA-27F7-5778B0266C5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53D19A9-95A7-BB53-9A9A-25B08E962F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CE51E49-7115-4363-8F20-47042948DF7A}"/>
              </a:ext>
            </a:extLst>
          </p:cNvPr>
          <p:cNvSpPr>
            <a:spLocks noGrp="1"/>
          </p:cNvSpPr>
          <p:nvPr>
            <p:ph type="dt" sz="half" idx="10"/>
          </p:nvPr>
        </p:nvSpPr>
        <p:spPr/>
        <p:txBody>
          <a:bodyPr/>
          <a:lstStyle/>
          <a:p>
            <a:fld id="{E89374AA-95DB-4499-A26F-CB2D3D9BCEA5}" type="datetimeFigureOut">
              <a:rPr lang="en-US" smtClean="0"/>
              <a:t>5/20/2024</a:t>
            </a:fld>
            <a:endParaRPr lang="en-US"/>
          </a:p>
        </p:txBody>
      </p:sp>
      <p:sp>
        <p:nvSpPr>
          <p:cNvPr id="6" name="Footer Placeholder 5">
            <a:extLst>
              <a:ext uri="{FF2B5EF4-FFF2-40B4-BE49-F238E27FC236}">
                <a16:creationId xmlns:a16="http://schemas.microsoft.com/office/drawing/2014/main" id="{B5363F99-4575-847D-8AA8-B4CD0F42E5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5BC2937-B14C-F586-222C-661969EA9DB1}"/>
              </a:ext>
            </a:extLst>
          </p:cNvPr>
          <p:cNvSpPr>
            <a:spLocks noGrp="1"/>
          </p:cNvSpPr>
          <p:nvPr>
            <p:ph type="sldNum" sz="quarter" idx="12"/>
          </p:nvPr>
        </p:nvSpPr>
        <p:spPr/>
        <p:txBody>
          <a:bodyPr/>
          <a:lstStyle/>
          <a:p>
            <a:fld id="{AE92DFE3-9FE0-44FC-A5C6-6500C3D90C6E}" type="slidenum">
              <a:rPr lang="en-US" smtClean="0"/>
              <a:t>‹#›</a:t>
            </a:fld>
            <a:endParaRPr lang="en-US"/>
          </a:p>
        </p:txBody>
      </p:sp>
    </p:spTree>
    <p:extLst>
      <p:ext uri="{BB962C8B-B14F-4D97-AF65-F5344CB8AC3E}">
        <p14:creationId xmlns:p14="http://schemas.microsoft.com/office/powerpoint/2010/main" val="8586752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2A98DD-23BE-6241-EAF6-97407AAA75C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0967194-EE00-B4C2-9143-C3B07ADADB3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6E6333-8472-EC19-E501-5C4E439865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9374AA-95DB-4499-A26F-CB2D3D9BCEA5}" type="datetimeFigureOut">
              <a:rPr lang="en-US" smtClean="0"/>
              <a:t>5/20/2024</a:t>
            </a:fld>
            <a:endParaRPr lang="en-US"/>
          </a:p>
        </p:txBody>
      </p:sp>
      <p:sp>
        <p:nvSpPr>
          <p:cNvPr id="5" name="Footer Placeholder 4">
            <a:extLst>
              <a:ext uri="{FF2B5EF4-FFF2-40B4-BE49-F238E27FC236}">
                <a16:creationId xmlns:a16="http://schemas.microsoft.com/office/drawing/2014/main" id="{D2177C82-6440-75DE-6E56-B710380464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8BF4875-A55C-2B36-2B6E-4F26F730AB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92DFE3-9FE0-44FC-A5C6-6500C3D90C6E}" type="slidenum">
              <a:rPr lang="en-US" smtClean="0"/>
              <a:t>‹#›</a:t>
            </a:fld>
            <a:endParaRPr lang="en-US"/>
          </a:p>
        </p:txBody>
      </p:sp>
    </p:spTree>
    <p:extLst>
      <p:ext uri="{BB962C8B-B14F-4D97-AF65-F5344CB8AC3E}">
        <p14:creationId xmlns:p14="http://schemas.microsoft.com/office/powerpoint/2010/main" val="479551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academy.hsoub.com/devops/servers/databases/postgresql/%D9%85%D8%B2%D8%A7%D9%8A%D8%A7-%D9%85%D8%AA%D9%82%D8%AF%D9%85%D8%A9-%D9%81%D9%8A-postgres-r475/" TargetMode="External"/><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publicdomainpictures.net/view-image.php?image=177715&amp;picture=man-with-a-megaphone" TargetMode="External"/><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flickr.com/photos/mad_african78/3318772866/" TargetMode="External"/><Relationship Id="rId2" Type="http://schemas.openxmlformats.org/officeDocument/2006/relationships/image" Target="../media/image12.jpg"/><Relationship Id="rId1" Type="http://schemas.openxmlformats.org/officeDocument/2006/relationships/slideLayout" Target="../slideLayouts/slideLayout2.xml"/><Relationship Id="rId4" Type="http://schemas.openxmlformats.org/officeDocument/2006/relationships/hyperlink" Target="https://creativecommons.org/licenses/by-nc/3.0/"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pixabay.com/de/stempel-save-the-date-rot-3047232/"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pixabay.com/ko/%EC%8B%9C%EC%9E%91-%EB%B2%84%ED%8A%BC-%EC%95%84%EC%9D%B4%EC%BD%98-%EB%92%A4%EB%A1%9C-%EC%9B%B9-%EC%9D%B8%ED%84%B0%EB%84%B7-%EC%A0%9C%EC%96%B4-%ED%83%90%EC%83%89-%EA%B8%B0%ED%98%B8-1426743/"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ahfa.com/" TargetMode="Externa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2.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creative-calendars.com/advent-calendars/" TargetMode="External"/><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29.xml"/><Relationship Id="rId2" Type="http://schemas.openxmlformats.org/officeDocument/2006/relationships/diagramData" Target="../diagrams/data29.xml"/><Relationship Id="rId1" Type="http://schemas.openxmlformats.org/officeDocument/2006/relationships/slideLayout" Target="../slideLayouts/slideLayout2.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6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diagramLayout" Target="../diagrams/layout30.xml"/><Relationship Id="rId2" Type="http://schemas.openxmlformats.org/officeDocument/2006/relationships/diagramData" Target="../diagrams/data30.xml"/><Relationship Id="rId1" Type="http://schemas.openxmlformats.org/officeDocument/2006/relationships/slideLayout" Target="../slideLayouts/slideLayout2.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64.xml.rels><?xml version="1.0" encoding="UTF-8" standalone="yes"?>
<Relationships xmlns="http://schemas.openxmlformats.org/package/2006/relationships"><Relationship Id="rId3" Type="http://schemas.openxmlformats.org/officeDocument/2006/relationships/diagramLayout" Target="../diagrams/layout31.xml"/><Relationship Id="rId2" Type="http://schemas.openxmlformats.org/officeDocument/2006/relationships/diagramData" Target="../diagrams/data31.xml"/><Relationship Id="rId1" Type="http://schemas.openxmlformats.org/officeDocument/2006/relationships/slideLayout" Target="../slideLayouts/slideLayout2.xml"/><Relationship Id="rId6" Type="http://schemas.microsoft.com/office/2007/relationships/diagramDrawing" Target="../diagrams/drawing31.xml"/><Relationship Id="rId5" Type="http://schemas.openxmlformats.org/officeDocument/2006/relationships/diagramColors" Target="../diagrams/colors31.xml"/><Relationship Id="rId4" Type="http://schemas.openxmlformats.org/officeDocument/2006/relationships/diagramQuickStyle" Target="../diagrams/quickStyle31.xml"/></Relationships>
</file>

<file path=ppt/slides/_rels/slide65.xml.rels><?xml version="1.0" encoding="UTF-8" standalone="yes"?>
<Relationships xmlns="http://schemas.openxmlformats.org/package/2006/relationships"><Relationship Id="rId3" Type="http://schemas.openxmlformats.org/officeDocument/2006/relationships/diagramLayout" Target="../diagrams/layout32.xml"/><Relationship Id="rId2" Type="http://schemas.openxmlformats.org/officeDocument/2006/relationships/diagramData" Target="../diagrams/data32.xml"/><Relationship Id="rId1" Type="http://schemas.openxmlformats.org/officeDocument/2006/relationships/slideLayout" Target="../slideLayouts/slideLayout2.xml"/><Relationship Id="rId6" Type="http://schemas.microsoft.com/office/2007/relationships/diagramDrawing" Target="../diagrams/drawing32.xml"/><Relationship Id="rId5" Type="http://schemas.openxmlformats.org/officeDocument/2006/relationships/diagramColors" Target="../diagrams/colors32.xml"/><Relationship Id="rId4" Type="http://schemas.openxmlformats.org/officeDocument/2006/relationships/diagramQuickStyle" Target="../diagrams/quickStyle3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diagramLayout" Target="../diagrams/layout33.xml"/><Relationship Id="rId2" Type="http://schemas.openxmlformats.org/officeDocument/2006/relationships/diagramData" Target="../diagrams/data33.xml"/><Relationship Id="rId1" Type="http://schemas.openxmlformats.org/officeDocument/2006/relationships/slideLayout" Target="../slideLayouts/slideLayout2.xml"/><Relationship Id="rId6" Type="http://schemas.microsoft.com/office/2007/relationships/diagramDrawing" Target="../diagrams/drawing33.xml"/><Relationship Id="rId5" Type="http://schemas.openxmlformats.org/officeDocument/2006/relationships/diagramColors" Target="../diagrams/colors33.xml"/><Relationship Id="rId4" Type="http://schemas.openxmlformats.org/officeDocument/2006/relationships/diagramQuickStyle" Target="../diagrams/quickStyle3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thegreatrollcall.blogspot.com/2011/07/just-say-no-to-politicians-who-sign_06.html" TargetMode="External"/><Relationship Id="rId2" Type="http://schemas.openxmlformats.org/officeDocument/2006/relationships/image" Target="../media/image7.gif"/><Relationship Id="rId1" Type="http://schemas.openxmlformats.org/officeDocument/2006/relationships/slideLayout" Target="../slideLayouts/slideLayout2.xml"/><Relationship Id="rId4" Type="http://schemas.openxmlformats.org/officeDocument/2006/relationships/hyperlink" Target="https://creativecommons.org/licenses/by-nc/3.0/" TargetMode="Externa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diagramLayout" Target="../diagrams/layout34.xml"/><Relationship Id="rId2" Type="http://schemas.openxmlformats.org/officeDocument/2006/relationships/diagramData" Target="../diagrams/data34.xml"/><Relationship Id="rId1" Type="http://schemas.openxmlformats.org/officeDocument/2006/relationships/slideLayout" Target="../slideLayouts/slideLayout2.xml"/><Relationship Id="rId6" Type="http://schemas.microsoft.com/office/2007/relationships/diagramDrawing" Target="../diagrams/drawing34.xml"/><Relationship Id="rId5" Type="http://schemas.openxmlformats.org/officeDocument/2006/relationships/diagramColors" Target="../diagrams/colors34.xml"/><Relationship Id="rId4" Type="http://schemas.openxmlformats.org/officeDocument/2006/relationships/diagramQuickStyle" Target="../diagrams/quickStyle34.xml"/></Relationships>
</file>

<file path=ppt/slides/_rels/slide8.xml.rels><?xml version="1.0" encoding="UTF-8" standalone="yes"?>
<Relationships xmlns="http://schemas.openxmlformats.org/package/2006/relationships"><Relationship Id="rId3" Type="http://schemas.openxmlformats.org/officeDocument/2006/relationships/hyperlink" Target="https://abhirockzz.wordpress.com/2019/09/24/basics-of-kubernetes-volumes-part-1/" TargetMode="External"/><Relationship Id="rId2" Type="http://schemas.openxmlformats.org/officeDocument/2006/relationships/image" Target="../media/image8.gif"/><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researchleap.com/job-satisfaction-self-employed-workers-empirical-evidence-cameroon-data/" TargetMode="External"/><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Stacks of gold coins">
            <a:extLst>
              <a:ext uri="{FF2B5EF4-FFF2-40B4-BE49-F238E27FC236}">
                <a16:creationId xmlns:a16="http://schemas.microsoft.com/office/drawing/2014/main" id="{92F33B3D-FEB4-8CE2-20C8-7DAFB772946A}"/>
              </a:ext>
            </a:extLst>
          </p:cNvPr>
          <p:cNvPicPr>
            <a:picLocks noChangeAspect="1"/>
          </p:cNvPicPr>
          <p:nvPr/>
        </p:nvPicPr>
        <p:blipFill rotWithShape="1">
          <a:blip r:embed="rId2">
            <a:extLst>
              <a:ext uri="{28A0092B-C50C-407E-A947-70E740481C1C}">
                <a14:useLocalDpi xmlns:a14="http://schemas.microsoft.com/office/drawing/2010/main" val="0"/>
              </a:ext>
            </a:extLst>
          </a:blip>
          <a:srcRect l="6322" t="23391" r="2769"/>
          <a:stretch/>
        </p:blipFill>
        <p:spPr>
          <a:xfrm>
            <a:off x="20" y="10"/>
            <a:ext cx="12191981" cy="6857990"/>
          </a:xfrm>
          <a:prstGeom prst="rect">
            <a:avLst/>
          </a:prstGeom>
        </p:spPr>
      </p:pic>
      <p:sp>
        <p:nvSpPr>
          <p:cNvPr id="16" name="Rectangle 15">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5" y="-1524511"/>
            <a:ext cx="4592270" cy="12192001"/>
          </a:xfrm>
          <a:prstGeom prst="rect">
            <a:avLst/>
          </a:prstGeom>
          <a:gradFill>
            <a:gsLst>
              <a:gs pos="35000">
                <a:schemeClr val="tx1">
                  <a:alpha val="46000"/>
                </a:schemeClr>
              </a:gs>
              <a:gs pos="21000">
                <a:schemeClr val="tx1">
                  <a:alpha val="30000"/>
                </a:schemeClr>
              </a:gs>
              <a:gs pos="0">
                <a:schemeClr val="tx1">
                  <a:alpha val="0"/>
                </a:schemeClr>
              </a:gs>
              <a:gs pos="100000">
                <a:schemeClr val="tx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4C4D10C-5EEA-53EA-10EB-BAC3573FCDE1}"/>
              </a:ext>
            </a:extLst>
          </p:cNvPr>
          <p:cNvSpPr>
            <a:spLocks noGrp="1"/>
          </p:cNvSpPr>
          <p:nvPr>
            <p:ph type="ctrTitle"/>
          </p:nvPr>
        </p:nvSpPr>
        <p:spPr>
          <a:xfrm>
            <a:off x="404553" y="3091928"/>
            <a:ext cx="9078562" cy="2387600"/>
          </a:xfrm>
        </p:spPr>
        <p:txBody>
          <a:bodyPr>
            <a:normAutofit/>
          </a:bodyPr>
          <a:lstStyle/>
          <a:p>
            <a:pPr algn="l"/>
            <a:r>
              <a:rPr lang="en-US" sz="6600">
                <a:solidFill>
                  <a:schemeClr val="bg1"/>
                </a:solidFill>
              </a:rPr>
              <a:t>HOTMA</a:t>
            </a:r>
          </a:p>
        </p:txBody>
      </p:sp>
      <p:sp>
        <p:nvSpPr>
          <p:cNvPr id="14" name="Rectangle: Rounded Corners 13">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021FB3BD-9E24-854C-6EF3-2E74E7EB6BD6}"/>
              </a:ext>
            </a:extLst>
          </p:cNvPr>
          <p:cNvSpPr>
            <a:spLocks noGrp="1"/>
          </p:cNvSpPr>
          <p:nvPr>
            <p:ph type="subTitle" idx="1"/>
          </p:nvPr>
        </p:nvSpPr>
        <p:spPr>
          <a:xfrm>
            <a:off x="404553" y="5624945"/>
            <a:ext cx="9078562" cy="592975"/>
          </a:xfrm>
        </p:spPr>
        <p:txBody>
          <a:bodyPr anchor="ctr">
            <a:normAutofit/>
          </a:bodyPr>
          <a:lstStyle/>
          <a:p>
            <a:pPr algn="l"/>
            <a:endParaRPr lang="en-US">
              <a:solidFill>
                <a:schemeClr val="bg1"/>
              </a:solidFill>
            </a:endParaRPr>
          </a:p>
        </p:txBody>
      </p:sp>
    </p:spTree>
    <p:extLst>
      <p:ext uri="{BB962C8B-B14F-4D97-AF65-F5344CB8AC3E}">
        <p14:creationId xmlns:p14="http://schemas.microsoft.com/office/powerpoint/2010/main" val="26333824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19E2601-31D4-B7D0-DDED-42699D3B07DB}"/>
              </a:ext>
            </a:extLst>
          </p:cNvPr>
          <p:cNvSpPr>
            <a:spLocks noGrp="1"/>
          </p:cNvSpPr>
          <p:nvPr>
            <p:ph type="title"/>
          </p:nvPr>
        </p:nvSpPr>
        <p:spPr>
          <a:xfrm>
            <a:off x="630936" y="640080"/>
            <a:ext cx="4818888" cy="1481328"/>
          </a:xfrm>
        </p:spPr>
        <p:txBody>
          <a:bodyPr anchor="b">
            <a:normAutofit/>
          </a:bodyPr>
          <a:lstStyle/>
          <a:p>
            <a:r>
              <a:rPr lang="en-US" sz="5000" dirty="0"/>
              <a:t>Income Hierarchy</a:t>
            </a:r>
          </a:p>
        </p:txBody>
      </p:sp>
      <p:sp>
        <p:nvSpPr>
          <p:cNvPr id="16"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B2CB90C-78F1-5F31-D8A7-F36D1099251A}"/>
              </a:ext>
            </a:extLst>
          </p:cNvPr>
          <p:cNvSpPr>
            <a:spLocks noGrp="1"/>
          </p:cNvSpPr>
          <p:nvPr>
            <p:ph idx="1"/>
          </p:nvPr>
        </p:nvSpPr>
        <p:spPr>
          <a:xfrm>
            <a:off x="630936" y="2660904"/>
            <a:ext cx="4818888" cy="3547872"/>
          </a:xfrm>
        </p:spPr>
        <p:txBody>
          <a:bodyPr anchor="t">
            <a:normAutofit/>
          </a:bodyPr>
          <a:lstStyle/>
          <a:p>
            <a:pPr marL="0" indent="0">
              <a:buNone/>
            </a:pPr>
            <a:r>
              <a:rPr lang="en-US" sz="2200" dirty="0"/>
              <a:t>#3</a:t>
            </a:r>
          </a:p>
          <a:p>
            <a:r>
              <a:rPr lang="en-US" sz="2200" dirty="0"/>
              <a:t>Written, 3</a:t>
            </a:r>
            <a:r>
              <a:rPr lang="en-US" sz="2200" baseline="30000" dirty="0"/>
              <a:t>rd</a:t>
            </a:r>
            <a:r>
              <a:rPr lang="en-US" sz="2200" dirty="0"/>
              <a:t> Party Verification Form</a:t>
            </a:r>
          </a:p>
          <a:p>
            <a:endParaRPr lang="en-US" sz="2200" dirty="0"/>
          </a:p>
        </p:txBody>
      </p:sp>
      <p:pic>
        <p:nvPicPr>
          <p:cNvPr id="8" name="Picture 7" descr="A table with numbers and text&#10;&#10;Description automatically generated">
            <a:extLst>
              <a:ext uri="{FF2B5EF4-FFF2-40B4-BE49-F238E27FC236}">
                <a16:creationId xmlns:a16="http://schemas.microsoft.com/office/drawing/2014/main" id="{1C9B2770-0561-0F8B-2335-19B1A0CD93D6}"/>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099048" y="1484243"/>
            <a:ext cx="5458968" cy="3889514"/>
          </a:xfrm>
          <a:prstGeom prst="rect">
            <a:avLst/>
          </a:prstGeom>
        </p:spPr>
      </p:pic>
      <p:sp>
        <p:nvSpPr>
          <p:cNvPr id="9" name="TextBox 8">
            <a:extLst>
              <a:ext uri="{FF2B5EF4-FFF2-40B4-BE49-F238E27FC236}">
                <a16:creationId xmlns:a16="http://schemas.microsoft.com/office/drawing/2014/main" id="{C0A283FA-7F06-D4ED-85C1-E98CADBE7B6A}"/>
              </a:ext>
            </a:extLst>
          </p:cNvPr>
          <p:cNvSpPr txBox="1"/>
          <p:nvPr/>
        </p:nvSpPr>
        <p:spPr>
          <a:xfrm>
            <a:off x="9117925" y="5173702"/>
            <a:ext cx="2440091"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academy.hsoub.com/devops/servers/databases/postgresql/%D9%85%D8%B2%D8%A7%D9%8A%D8%A7-%D9%85%D8%AA%D9%82%D8%AF%D9%85%D8%A9-%D9%81%D9%8A-postgres-r475/">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nc-sa/3.0/">
                  <a:extLst>
                    <a:ext uri="{A12FA001-AC4F-418D-AE19-62706E023703}">
                      <ahyp:hlinkClr xmlns:ahyp="http://schemas.microsoft.com/office/drawing/2018/hyperlinkcolor" val="tx"/>
                    </a:ext>
                  </a:extLst>
                </a:hlinkClick>
              </a:rPr>
              <a:t>CC BY-SA-NC</a:t>
            </a:r>
            <a:endParaRPr lang="en-US" sz="700">
              <a:solidFill>
                <a:srgbClr val="FFFFFF"/>
              </a:solidFill>
            </a:endParaRPr>
          </a:p>
        </p:txBody>
      </p:sp>
    </p:spTree>
    <p:extLst>
      <p:ext uri="{BB962C8B-B14F-4D97-AF65-F5344CB8AC3E}">
        <p14:creationId xmlns:p14="http://schemas.microsoft.com/office/powerpoint/2010/main" val="6756712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BE15D73-FE74-64D6-0D07-9FB6B2CDAE9D}"/>
              </a:ext>
            </a:extLst>
          </p:cNvPr>
          <p:cNvSpPr>
            <a:spLocks noGrp="1"/>
          </p:cNvSpPr>
          <p:nvPr>
            <p:ph type="title"/>
          </p:nvPr>
        </p:nvSpPr>
        <p:spPr>
          <a:xfrm>
            <a:off x="630936" y="640080"/>
            <a:ext cx="4818888" cy="1481328"/>
          </a:xfrm>
        </p:spPr>
        <p:txBody>
          <a:bodyPr anchor="b">
            <a:normAutofit/>
          </a:bodyPr>
          <a:lstStyle/>
          <a:p>
            <a:r>
              <a:rPr lang="en-US" sz="5000" dirty="0"/>
              <a:t>Income Hierarchy</a:t>
            </a:r>
          </a:p>
        </p:txBody>
      </p:sp>
      <p:sp>
        <p:nvSpPr>
          <p:cNvPr id="12"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1A76171-E460-0280-CE2B-454B77457750}"/>
              </a:ext>
            </a:extLst>
          </p:cNvPr>
          <p:cNvSpPr>
            <a:spLocks noGrp="1"/>
          </p:cNvSpPr>
          <p:nvPr>
            <p:ph idx="1"/>
          </p:nvPr>
        </p:nvSpPr>
        <p:spPr>
          <a:xfrm>
            <a:off x="630936" y="2660904"/>
            <a:ext cx="4818888" cy="3547872"/>
          </a:xfrm>
        </p:spPr>
        <p:txBody>
          <a:bodyPr anchor="t">
            <a:normAutofit/>
          </a:bodyPr>
          <a:lstStyle/>
          <a:p>
            <a:pPr marL="0" indent="0">
              <a:buNone/>
            </a:pPr>
            <a:r>
              <a:rPr lang="en-US" sz="2200" dirty="0"/>
              <a:t>#2</a:t>
            </a:r>
          </a:p>
          <a:p>
            <a:r>
              <a:rPr lang="en-US" sz="2200" dirty="0"/>
              <a:t>Oral 3</a:t>
            </a:r>
            <a:r>
              <a:rPr lang="en-US" sz="2200" baseline="30000" dirty="0"/>
              <a:t>rd</a:t>
            </a:r>
            <a:r>
              <a:rPr lang="en-US" sz="2200" dirty="0"/>
              <a:t> Party Verification</a:t>
            </a:r>
          </a:p>
          <a:p>
            <a:r>
              <a:rPr lang="en-US" sz="2200" dirty="0"/>
              <a:t>Contacting the Income Source via telephone or in-person</a:t>
            </a:r>
          </a:p>
          <a:p>
            <a:r>
              <a:rPr lang="en-US" sz="2200" dirty="0"/>
              <a:t>This type must be documented in the file with the following:</a:t>
            </a:r>
          </a:p>
          <a:p>
            <a:pPr lvl="1"/>
            <a:r>
              <a:rPr lang="en-US" sz="1800" dirty="0"/>
              <a:t>Date and Time of the call or visit</a:t>
            </a:r>
          </a:p>
          <a:p>
            <a:pPr lvl="1"/>
            <a:r>
              <a:rPr lang="en-US" sz="1800" dirty="0"/>
              <a:t>Name of Contact Person and their telephone #</a:t>
            </a:r>
          </a:p>
          <a:p>
            <a:pPr lvl="1"/>
            <a:r>
              <a:rPr lang="en-US" sz="1800" dirty="0"/>
              <a:t>Confirmed Information</a:t>
            </a:r>
          </a:p>
        </p:txBody>
      </p:sp>
      <p:pic>
        <p:nvPicPr>
          <p:cNvPr id="5" name="Picture 4" descr="A person yelling into a megaphone&#10;&#10;Description automatically generated">
            <a:extLst>
              <a:ext uri="{FF2B5EF4-FFF2-40B4-BE49-F238E27FC236}">
                <a16:creationId xmlns:a16="http://schemas.microsoft.com/office/drawing/2014/main" id="{093B3C03-560E-E61F-5AC9-19BC2A682409}"/>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099048" y="1607069"/>
            <a:ext cx="5458968" cy="3643861"/>
          </a:xfrm>
          <a:prstGeom prst="rect">
            <a:avLst/>
          </a:prstGeom>
        </p:spPr>
      </p:pic>
    </p:spTree>
    <p:extLst>
      <p:ext uri="{BB962C8B-B14F-4D97-AF65-F5344CB8AC3E}">
        <p14:creationId xmlns:p14="http://schemas.microsoft.com/office/powerpoint/2010/main" val="22333735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0423C3D-2C3B-69BC-B570-148670C041A3}"/>
              </a:ext>
            </a:extLst>
          </p:cNvPr>
          <p:cNvSpPr>
            <a:spLocks noGrp="1"/>
          </p:cNvSpPr>
          <p:nvPr>
            <p:ph type="title"/>
          </p:nvPr>
        </p:nvSpPr>
        <p:spPr>
          <a:xfrm>
            <a:off x="572493" y="238539"/>
            <a:ext cx="11018520" cy="1434415"/>
          </a:xfrm>
        </p:spPr>
        <p:txBody>
          <a:bodyPr anchor="b">
            <a:normAutofit/>
          </a:bodyPr>
          <a:lstStyle/>
          <a:p>
            <a:r>
              <a:rPr lang="en-US" sz="5400"/>
              <a:t>Income Hierarchy</a:t>
            </a:r>
          </a:p>
        </p:txBody>
      </p:sp>
      <p:sp>
        <p:nvSpPr>
          <p:cNvPr id="1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766BF7B-6AA7-18A0-731F-A58D465F5D9E}"/>
              </a:ext>
            </a:extLst>
          </p:cNvPr>
          <p:cNvSpPr>
            <a:spLocks noGrp="1"/>
          </p:cNvSpPr>
          <p:nvPr>
            <p:ph idx="1"/>
          </p:nvPr>
        </p:nvSpPr>
        <p:spPr>
          <a:xfrm>
            <a:off x="572493" y="2071316"/>
            <a:ext cx="6713552" cy="4119172"/>
          </a:xfrm>
        </p:spPr>
        <p:txBody>
          <a:bodyPr anchor="t">
            <a:normAutofit/>
          </a:bodyPr>
          <a:lstStyle/>
          <a:p>
            <a:pPr marL="0" indent="0">
              <a:buNone/>
            </a:pPr>
            <a:r>
              <a:rPr lang="en-US" sz="2200" dirty="0"/>
              <a:t>#1</a:t>
            </a:r>
          </a:p>
          <a:p>
            <a:r>
              <a:rPr lang="en-US" sz="2200" dirty="0"/>
              <a:t>Self-Certification (not a 3</a:t>
            </a:r>
            <a:r>
              <a:rPr lang="en-US" sz="2200" baseline="30000" dirty="0"/>
              <a:t>rd</a:t>
            </a:r>
            <a:r>
              <a:rPr lang="en-US" sz="2200" dirty="0"/>
              <a:t> party verification)</a:t>
            </a:r>
          </a:p>
          <a:p>
            <a:r>
              <a:rPr lang="en-US" sz="2200" dirty="0"/>
              <a:t>Use as a last resort when unable to obtain any type of 3</a:t>
            </a:r>
            <a:r>
              <a:rPr lang="en-US" sz="2200" baseline="30000" dirty="0"/>
              <a:t>rd</a:t>
            </a:r>
            <a:r>
              <a:rPr lang="en-US" sz="2200" dirty="0"/>
              <a:t> party verification</a:t>
            </a:r>
          </a:p>
          <a:p>
            <a:r>
              <a:rPr lang="en-US" sz="2200" dirty="0"/>
              <a:t>Must Document the File with the following:</a:t>
            </a:r>
          </a:p>
          <a:p>
            <a:pPr lvl="1"/>
            <a:r>
              <a:rPr lang="en-US" sz="1800" dirty="0"/>
              <a:t>Why 3</a:t>
            </a:r>
            <a:r>
              <a:rPr lang="en-US" sz="1800" baseline="30000" dirty="0"/>
              <a:t>rd</a:t>
            </a:r>
            <a:r>
              <a:rPr lang="en-US" sz="1800" dirty="0"/>
              <a:t> party verification was not available</a:t>
            </a:r>
          </a:p>
          <a:p>
            <a:r>
              <a:rPr lang="en-US" sz="2200" dirty="0"/>
              <a:t>Not required to be notarized, but it is recommended to use language to ensure the individual knows the consequences of knowingly providing false information</a:t>
            </a:r>
          </a:p>
          <a:p>
            <a:pPr lvl="1"/>
            <a:endParaRPr lang="en-US" sz="2200" dirty="0"/>
          </a:p>
          <a:p>
            <a:endParaRPr lang="en-US" sz="2200" dirty="0"/>
          </a:p>
          <a:p>
            <a:pPr marL="0" indent="0">
              <a:buNone/>
            </a:pPr>
            <a:endParaRPr lang="en-US" sz="2200" dirty="0"/>
          </a:p>
        </p:txBody>
      </p:sp>
      <p:pic>
        <p:nvPicPr>
          <p:cNvPr id="5" name="Picture 4" descr="A cookie in a plastic container&#10;&#10;Description automatically generated">
            <a:extLst>
              <a:ext uri="{FF2B5EF4-FFF2-40B4-BE49-F238E27FC236}">
                <a16:creationId xmlns:a16="http://schemas.microsoft.com/office/drawing/2014/main" id="{493CC606-6FAF-5B17-B3BA-7F76FC859CFB}"/>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1129" r="24655" b="2"/>
          <a:stretch/>
        </p:blipFill>
        <p:spPr>
          <a:xfrm>
            <a:off x="7675658" y="2093976"/>
            <a:ext cx="3941064" cy="4096512"/>
          </a:xfrm>
          <a:prstGeom prst="rect">
            <a:avLst/>
          </a:prstGeom>
        </p:spPr>
      </p:pic>
      <p:sp>
        <p:nvSpPr>
          <p:cNvPr id="6" name="TextBox 5">
            <a:extLst>
              <a:ext uri="{FF2B5EF4-FFF2-40B4-BE49-F238E27FC236}">
                <a16:creationId xmlns:a16="http://schemas.microsoft.com/office/drawing/2014/main" id="{92C8EB3D-2EC6-F97C-EE24-63778FFB2736}"/>
              </a:ext>
            </a:extLst>
          </p:cNvPr>
          <p:cNvSpPr txBox="1"/>
          <p:nvPr/>
        </p:nvSpPr>
        <p:spPr>
          <a:xfrm>
            <a:off x="9296856" y="5990433"/>
            <a:ext cx="2319866"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www.flickr.com/photos/mad_african78/3318772866/">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nc/3.0/">
                  <a:extLst>
                    <a:ext uri="{A12FA001-AC4F-418D-AE19-62706E023703}">
                      <ahyp:hlinkClr xmlns:ahyp="http://schemas.microsoft.com/office/drawing/2018/hyperlinkcolor" val="tx"/>
                    </a:ext>
                  </a:extLst>
                </a:hlinkClick>
              </a:rPr>
              <a:t>CC BY-NC</a:t>
            </a:r>
            <a:endParaRPr lang="en-US" sz="700">
              <a:solidFill>
                <a:srgbClr val="FFFFFF"/>
              </a:solidFill>
            </a:endParaRPr>
          </a:p>
        </p:txBody>
      </p:sp>
    </p:spTree>
    <p:extLst>
      <p:ext uri="{BB962C8B-B14F-4D97-AF65-F5344CB8AC3E}">
        <p14:creationId xmlns:p14="http://schemas.microsoft.com/office/powerpoint/2010/main" val="31733632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BC6F71-54C9-552B-4BBF-A0B36B6AAA24}"/>
              </a:ext>
            </a:extLst>
          </p:cNvPr>
          <p:cNvSpPr>
            <a:spLocks noGrp="1"/>
          </p:cNvSpPr>
          <p:nvPr>
            <p:ph type="title"/>
          </p:nvPr>
        </p:nvSpPr>
        <p:spPr>
          <a:xfrm>
            <a:off x="686834" y="1153572"/>
            <a:ext cx="3200400" cy="4461163"/>
          </a:xfrm>
        </p:spPr>
        <p:txBody>
          <a:bodyPr>
            <a:normAutofit/>
          </a:bodyPr>
          <a:lstStyle/>
          <a:p>
            <a:r>
              <a:rPr lang="en-US">
                <a:solidFill>
                  <a:srgbClr val="FFFFFF"/>
                </a:solidFill>
              </a:rPr>
              <a:t>Net Family Assets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6F42BD63-8730-D035-CB5A-C2B06A1577E9}"/>
              </a:ext>
            </a:extLst>
          </p:cNvPr>
          <p:cNvSpPr>
            <a:spLocks noGrp="1"/>
          </p:cNvSpPr>
          <p:nvPr>
            <p:ph idx="1"/>
          </p:nvPr>
        </p:nvSpPr>
        <p:spPr>
          <a:xfrm>
            <a:off x="4447308" y="591344"/>
            <a:ext cx="6906491" cy="5585619"/>
          </a:xfrm>
        </p:spPr>
        <p:txBody>
          <a:bodyPr anchor="ctr">
            <a:normAutofit/>
          </a:bodyPr>
          <a:lstStyle/>
          <a:p>
            <a:pPr marL="0" indent="0">
              <a:buNone/>
            </a:pPr>
            <a:r>
              <a:rPr lang="en-US" b="0" i="0" u="none" strike="noStrike" baseline="0">
                <a:latin typeface="Times New Roman" panose="02020603050405020304" pitchFamily="18" charset="0"/>
              </a:rPr>
              <a:t>Net family assets are defined as the net cash value of </a:t>
            </a:r>
            <a:r>
              <a:rPr lang="en-US" b="1" i="0" u="none" strike="noStrike" baseline="0">
                <a:latin typeface="Times New Roman" panose="02020603050405020304" pitchFamily="18" charset="0"/>
              </a:rPr>
              <a:t>all assets owned by the family</a:t>
            </a:r>
            <a:r>
              <a:rPr lang="en-US" b="0" i="0" u="none" strike="noStrike" baseline="0">
                <a:latin typeface="Times New Roman" panose="02020603050405020304" pitchFamily="18" charset="0"/>
              </a:rPr>
              <a:t>, after deducting reasonable costs that would be incurred in disposing of real property, savings, stocks, bonds, and other forms of investment, except as excluded. </a:t>
            </a:r>
            <a:endParaRPr lang="en-US"/>
          </a:p>
        </p:txBody>
      </p:sp>
    </p:spTree>
    <p:extLst>
      <p:ext uri="{BB962C8B-B14F-4D97-AF65-F5344CB8AC3E}">
        <p14:creationId xmlns:p14="http://schemas.microsoft.com/office/powerpoint/2010/main" val="29932290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0A14DC8C-F34A-C88A-867A-7FE51564A704}"/>
              </a:ext>
            </a:extLst>
          </p:cNvPr>
          <p:cNvSpPr>
            <a:spLocks noGrp="1"/>
          </p:cNvSpPr>
          <p:nvPr>
            <p:ph type="title"/>
          </p:nvPr>
        </p:nvSpPr>
        <p:spPr>
          <a:xfrm>
            <a:off x="838200" y="365125"/>
            <a:ext cx="10515600" cy="1325563"/>
          </a:xfrm>
        </p:spPr>
        <p:txBody>
          <a:bodyPr>
            <a:normAutofit/>
          </a:bodyPr>
          <a:lstStyle/>
          <a:p>
            <a:r>
              <a:rPr lang="en-US" dirty="0"/>
              <a:t>Exclusions from Net Family Assets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5" name="Content Placeholder 2">
            <a:extLst>
              <a:ext uri="{FF2B5EF4-FFF2-40B4-BE49-F238E27FC236}">
                <a16:creationId xmlns:a16="http://schemas.microsoft.com/office/drawing/2014/main" id="{10CD10E4-DEFB-769D-3560-3B615573D6C1}"/>
              </a:ext>
            </a:extLst>
          </p:cNvPr>
          <p:cNvSpPr>
            <a:spLocks noGrp="1"/>
          </p:cNvSpPr>
          <p:nvPr>
            <p:ph idx="1"/>
          </p:nvPr>
        </p:nvSpPr>
        <p:spPr>
          <a:xfrm>
            <a:off x="838200" y="1825625"/>
            <a:ext cx="10515600" cy="4351338"/>
          </a:xfrm>
        </p:spPr>
        <p:txBody>
          <a:bodyPr>
            <a:normAutofit/>
          </a:bodyPr>
          <a:lstStyle/>
          <a:p>
            <a:pPr marL="0" indent="0">
              <a:buNone/>
            </a:pPr>
            <a:r>
              <a:rPr lang="en-US" sz="1800" b="0" i="0" u="none" strike="noStrike" baseline="0" dirty="0">
                <a:latin typeface="Times New Roman" panose="02020603050405020304" pitchFamily="18" charset="0"/>
              </a:rPr>
              <a:t>Required exclusions from net family assets include the following: </a:t>
            </a:r>
          </a:p>
          <a:p>
            <a:r>
              <a:rPr lang="en-US" sz="1800" b="0" i="0" u="none" strike="noStrike" baseline="0" dirty="0">
                <a:latin typeface="Times New Roman" panose="02020603050405020304" pitchFamily="18" charset="0"/>
              </a:rPr>
              <a:t>The value of necessary items of personal property. </a:t>
            </a:r>
          </a:p>
          <a:p>
            <a:r>
              <a:rPr lang="en-US" sz="1800" b="0" i="0" u="none" strike="noStrike" baseline="0" dirty="0">
                <a:latin typeface="Times New Roman" panose="02020603050405020304" pitchFamily="18" charset="0"/>
              </a:rPr>
              <a:t>The value of all non-necessary items of personal property with a total combined value of $50,000 or less, annually adjusted for inflation. </a:t>
            </a:r>
          </a:p>
          <a:p>
            <a:r>
              <a:rPr lang="en-US" sz="1800" b="0" i="0" u="none" strike="noStrike" baseline="0" dirty="0">
                <a:latin typeface="Times New Roman" panose="02020603050405020304" pitchFamily="18" charset="0"/>
              </a:rPr>
              <a:t>The value of any account under a retirement plan recognized as such by the Internal Revenue Service, including Individual Retirement Accounts (IRAs), employer retirement plans (e.g., 401(k), 403(b)), and retirement plans for self-employed individuals. </a:t>
            </a:r>
          </a:p>
          <a:p>
            <a:r>
              <a:rPr lang="en-US" sz="1800" b="0" i="0" u="none" strike="noStrike" baseline="0" dirty="0">
                <a:latin typeface="Times New Roman" panose="02020603050405020304" pitchFamily="18" charset="0"/>
              </a:rPr>
              <a:t>The value of real property that the family does not have the effective legal authority to sell in the jurisdiction in which the property is located. Examples of this include but are not limited to: co-ownership situations (including situations where one owner is a victim of domestic violence), where one party cannot unilaterally sell the real property; property that is tied up in litigation; inherited property in dispute. </a:t>
            </a:r>
          </a:p>
          <a:p>
            <a:endParaRPr lang="en-US" sz="1800" dirty="0"/>
          </a:p>
        </p:txBody>
      </p:sp>
    </p:spTree>
    <p:extLst>
      <p:ext uri="{BB962C8B-B14F-4D97-AF65-F5344CB8AC3E}">
        <p14:creationId xmlns:p14="http://schemas.microsoft.com/office/powerpoint/2010/main" val="21407546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1CD12E8-B860-0000-000D-7C1C8309F8C3}"/>
              </a:ext>
            </a:extLst>
          </p:cNvPr>
          <p:cNvSpPr>
            <a:spLocks noGrp="1"/>
          </p:cNvSpPr>
          <p:nvPr>
            <p:ph type="title"/>
          </p:nvPr>
        </p:nvSpPr>
        <p:spPr>
          <a:xfrm>
            <a:off x="838200" y="365125"/>
            <a:ext cx="10515600" cy="1325563"/>
          </a:xfrm>
        </p:spPr>
        <p:txBody>
          <a:bodyPr>
            <a:normAutofit/>
          </a:bodyPr>
          <a:lstStyle/>
          <a:p>
            <a:r>
              <a:rPr lang="en-US" sz="5400"/>
              <a:t>Exclusions from Net Family Assets</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28C7A4A-8D66-D9E2-0E97-06AE947E28F9}"/>
              </a:ext>
            </a:extLst>
          </p:cNvPr>
          <p:cNvSpPr>
            <a:spLocks noGrp="1"/>
          </p:cNvSpPr>
          <p:nvPr>
            <p:ph idx="1"/>
          </p:nvPr>
        </p:nvSpPr>
        <p:spPr>
          <a:xfrm>
            <a:off x="838200" y="1929384"/>
            <a:ext cx="10515600" cy="4251960"/>
          </a:xfrm>
        </p:spPr>
        <p:txBody>
          <a:bodyPr>
            <a:normAutofit/>
          </a:bodyPr>
          <a:lstStyle/>
          <a:p>
            <a:endParaRPr lang="en-US" sz="2200" b="0" i="0" u="none" strike="noStrike" baseline="0">
              <a:latin typeface="Times New Roman" panose="02020603050405020304" pitchFamily="18" charset="0"/>
            </a:endParaRPr>
          </a:p>
          <a:p>
            <a:r>
              <a:rPr lang="en-US" sz="2200" b="0" i="0" u="none" strike="noStrike" baseline="0">
                <a:latin typeface="Times New Roman" panose="02020603050405020304" pitchFamily="18" charset="0"/>
              </a:rPr>
              <a:t>Any amounts recovered in any civil action or settlement based on a claim of malpractice, negligence, or other breach of duty owed to a family member arising out of law that resulted in a member of the family being a person with disabilities. </a:t>
            </a:r>
          </a:p>
          <a:p>
            <a:r>
              <a:rPr lang="en-US" sz="2200" b="0" i="0" u="none" strike="noStrike" baseline="0">
                <a:latin typeface="Times New Roman" panose="02020603050405020304" pitchFamily="18" charset="0"/>
              </a:rPr>
              <a:t>The value of any Coverdell education savings account under section 530 of the Internal Revenue Code of 1986; the value of any qualified tuition program under section 529 of such Code; and the amounts in, contributions to, and distributions from any Achieving a Better Life Experience (ABLE) account authorized under section 529A of such code. </a:t>
            </a:r>
          </a:p>
          <a:p>
            <a:r>
              <a:rPr lang="en-US" sz="2200" b="0" i="0" u="none" strike="noStrike" baseline="0">
                <a:latin typeface="Times New Roman" panose="02020603050405020304" pitchFamily="18" charset="0"/>
              </a:rPr>
              <a:t>The value of any “baby bond” account created, authorized, or funded by the federal, state, or local government (money held in trust by the government for children until they are adults). </a:t>
            </a:r>
          </a:p>
          <a:p>
            <a:r>
              <a:rPr lang="en-US" sz="2200" b="0" i="0" u="none" strike="noStrike" baseline="0">
                <a:latin typeface="Times New Roman" panose="02020603050405020304" pitchFamily="18" charset="0"/>
              </a:rPr>
              <a:t>Interests in Indian trust land. </a:t>
            </a:r>
          </a:p>
          <a:p>
            <a:endParaRPr lang="en-US" sz="2200"/>
          </a:p>
        </p:txBody>
      </p:sp>
    </p:spTree>
    <p:extLst>
      <p:ext uri="{BB962C8B-B14F-4D97-AF65-F5344CB8AC3E}">
        <p14:creationId xmlns:p14="http://schemas.microsoft.com/office/powerpoint/2010/main" val="41875646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B5DD0CC-0EFC-2014-26A4-7BA21BE2B8AB}"/>
              </a:ext>
            </a:extLst>
          </p:cNvPr>
          <p:cNvSpPr>
            <a:spLocks noGrp="1"/>
          </p:cNvSpPr>
          <p:nvPr>
            <p:ph type="title"/>
          </p:nvPr>
        </p:nvSpPr>
        <p:spPr>
          <a:xfrm>
            <a:off x="686834" y="1153572"/>
            <a:ext cx="3200400" cy="4461163"/>
          </a:xfrm>
        </p:spPr>
        <p:txBody>
          <a:bodyPr>
            <a:normAutofit/>
          </a:bodyPr>
          <a:lstStyle/>
          <a:p>
            <a:r>
              <a:rPr lang="en-US">
                <a:solidFill>
                  <a:srgbClr val="FFFFFF"/>
                </a:solidFill>
              </a:rPr>
              <a:t>Exclusions from Net Family Assets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A0EAD050-2A27-6CF2-FD8C-F753C0408EE1}"/>
              </a:ext>
            </a:extLst>
          </p:cNvPr>
          <p:cNvSpPr>
            <a:spLocks noGrp="1"/>
          </p:cNvSpPr>
          <p:nvPr>
            <p:ph idx="1"/>
          </p:nvPr>
        </p:nvSpPr>
        <p:spPr>
          <a:xfrm>
            <a:off x="4447308" y="591344"/>
            <a:ext cx="6906491" cy="5585619"/>
          </a:xfrm>
        </p:spPr>
        <p:txBody>
          <a:bodyPr anchor="ctr">
            <a:normAutofit/>
          </a:bodyPr>
          <a:lstStyle/>
          <a:p>
            <a:endParaRPr lang="en-US" sz="2400" b="0" i="0" u="none" strike="noStrike" baseline="0">
              <a:latin typeface="Times New Roman" panose="02020603050405020304" pitchFamily="18" charset="0"/>
            </a:endParaRPr>
          </a:p>
          <a:p>
            <a:r>
              <a:rPr lang="en-US" sz="2400" b="0" i="0" u="none" strike="noStrike" baseline="0">
                <a:latin typeface="Times New Roman" panose="02020603050405020304" pitchFamily="18" charset="0"/>
              </a:rPr>
              <a:t>Equity in a manufactured home where the family receives assistance under 24 CFR Part 982. </a:t>
            </a:r>
          </a:p>
          <a:p>
            <a:r>
              <a:rPr lang="en-US" sz="2400" b="0" i="0" u="none" strike="noStrike" baseline="0">
                <a:latin typeface="Times New Roman" panose="02020603050405020304" pitchFamily="18" charset="0"/>
              </a:rPr>
              <a:t>Equity in property under the Homeownership Option for which a family receives assistance under 24 CFR Part 982. </a:t>
            </a:r>
          </a:p>
          <a:p>
            <a:r>
              <a:rPr lang="en-US" sz="2400" b="0" i="0" u="none" strike="noStrike" baseline="0">
                <a:latin typeface="Times New Roman" panose="02020603050405020304" pitchFamily="18" charset="0"/>
              </a:rPr>
              <a:t>Family Self-Sufficiency accounts. </a:t>
            </a:r>
          </a:p>
          <a:p>
            <a:r>
              <a:rPr lang="en-US" sz="2400" b="0" i="0" u="none" strike="noStrike" baseline="0">
                <a:latin typeface="Times New Roman" panose="02020603050405020304" pitchFamily="18" charset="0"/>
              </a:rPr>
              <a:t>Federal tax refunds or refundable tax credits for a period of 12 months after receipt by the family. </a:t>
            </a:r>
          </a:p>
          <a:p>
            <a:r>
              <a:rPr lang="en-US" sz="2400" b="0" i="0" u="none" strike="noStrike" baseline="0">
                <a:latin typeface="Times New Roman" panose="02020603050405020304" pitchFamily="18" charset="0"/>
              </a:rPr>
              <a:t>The full amount of assets held in an irrevocable trust. </a:t>
            </a:r>
          </a:p>
          <a:p>
            <a:r>
              <a:rPr lang="en-US" sz="2400" b="0" i="0" u="none" strike="noStrike" baseline="0">
                <a:latin typeface="Times New Roman" panose="02020603050405020304" pitchFamily="18" charset="0"/>
              </a:rPr>
              <a:t>The full amount of assets held in a revocable trust where a member of the family is the beneficiary, but the grantor/owner and trustee of the trust is not a member of the participant family or household. </a:t>
            </a:r>
          </a:p>
          <a:p>
            <a:endParaRPr lang="en-US" sz="2400"/>
          </a:p>
        </p:txBody>
      </p:sp>
    </p:spTree>
    <p:extLst>
      <p:ext uri="{BB962C8B-B14F-4D97-AF65-F5344CB8AC3E}">
        <p14:creationId xmlns:p14="http://schemas.microsoft.com/office/powerpoint/2010/main" val="29912430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DAEC8C-679B-1011-8949-78C8B86F75BD}"/>
              </a:ext>
            </a:extLst>
          </p:cNvPr>
          <p:cNvSpPr>
            <a:spLocks noGrp="1"/>
          </p:cNvSpPr>
          <p:nvPr>
            <p:ph type="title"/>
          </p:nvPr>
        </p:nvSpPr>
        <p:spPr>
          <a:xfrm>
            <a:off x="686834" y="1153572"/>
            <a:ext cx="3200400" cy="4461163"/>
          </a:xfrm>
        </p:spPr>
        <p:txBody>
          <a:bodyPr>
            <a:normAutofit/>
          </a:bodyPr>
          <a:lstStyle/>
          <a:p>
            <a:r>
              <a:rPr lang="en-US" dirty="0">
                <a:solidFill>
                  <a:srgbClr val="FFFFFF"/>
                </a:solidFill>
              </a:rPr>
              <a:t>Example: Necessary Personal Property </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79BCE160-A48E-6C84-ECD2-B942AC509444}"/>
              </a:ext>
            </a:extLst>
          </p:cNvPr>
          <p:cNvSpPr>
            <a:spLocks noGrp="1"/>
          </p:cNvSpPr>
          <p:nvPr>
            <p:ph idx="1"/>
          </p:nvPr>
        </p:nvSpPr>
        <p:spPr>
          <a:xfrm>
            <a:off x="4447308" y="591344"/>
            <a:ext cx="6906491" cy="5585619"/>
          </a:xfrm>
        </p:spPr>
        <p:txBody>
          <a:bodyPr anchor="ctr">
            <a:normAutofit/>
          </a:bodyPr>
          <a:lstStyle/>
          <a:p>
            <a:endParaRPr lang="en-US" sz="1100" b="0" i="0" u="none" strike="noStrike" baseline="0" dirty="0">
              <a:latin typeface="Arial" panose="020B0604020202020204" pitchFamily="34" charset="0"/>
            </a:endParaRPr>
          </a:p>
          <a:p>
            <a:pPr marL="0" indent="0">
              <a:buNone/>
            </a:pPr>
            <a:r>
              <a:rPr lang="en-US" sz="1100" b="1" i="0" u="none" strike="noStrike" baseline="0" dirty="0">
                <a:latin typeface="Arial" panose="020B0604020202020204" pitchFamily="34" charset="0"/>
              </a:rPr>
              <a:t>This is not an Exhaustive List.</a:t>
            </a:r>
          </a:p>
          <a:p>
            <a:r>
              <a:rPr lang="en-US" sz="1100" b="0" i="0" u="none" strike="noStrike" baseline="0" dirty="0">
                <a:latin typeface="Arial" panose="020B0604020202020204" pitchFamily="34" charset="0"/>
              </a:rPr>
              <a:t>Car(s)/vehicle(s) that a family relies on for transportation for personal or business use (e.g., bike, motorcycle, skateboard, scooter) </a:t>
            </a:r>
          </a:p>
          <a:p>
            <a:r>
              <a:rPr lang="en-US" sz="1100" b="0" i="0" u="none" strike="noStrike" baseline="0" dirty="0">
                <a:latin typeface="Arial" panose="020B0604020202020204" pitchFamily="34" charset="0"/>
              </a:rPr>
              <a:t>Furniture, carpets, linens, kitchenware </a:t>
            </a:r>
          </a:p>
          <a:p>
            <a:r>
              <a:rPr lang="en-US" sz="1100" b="0" i="0" u="none" strike="noStrike" baseline="0" dirty="0">
                <a:latin typeface="Arial" panose="020B0604020202020204" pitchFamily="34" charset="0"/>
              </a:rPr>
              <a:t>Common appliances </a:t>
            </a:r>
          </a:p>
          <a:p>
            <a:r>
              <a:rPr lang="en-US" sz="1100" b="0" i="0" u="none" strike="noStrike" baseline="0" dirty="0">
                <a:latin typeface="Arial" panose="020B0604020202020204" pitchFamily="34" charset="0"/>
              </a:rPr>
              <a:t>Common electronics (e.g., radio, television, DVD player, gaming system) </a:t>
            </a:r>
          </a:p>
          <a:p>
            <a:r>
              <a:rPr lang="en-US" sz="1100" b="0" i="0" u="none" strike="noStrike" baseline="0" dirty="0">
                <a:latin typeface="Arial" panose="020B0604020202020204" pitchFamily="34" charset="0"/>
              </a:rPr>
              <a:t>Clothing </a:t>
            </a:r>
          </a:p>
          <a:p>
            <a:r>
              <a:rPr lang="en-US" sz="1100" b="0" i="0" u="none" strike="noStrike" baseline="0" dirty="0">
                <a:latin typeface="Arial" panose="020B0604020202020204" pitchFamily="34" charset="0"/>
              </a:rPr>
              <a:t>Personal effects that are not luxury items (e.g., toys, books) </a:t>
            </a:r>
          </a:p>
          <a:p>
            <a:r>
              <a:rPr lang="en-US" sz="1100" b="0" i="0" u="none" strike="noStrike" baseline="0" dirty="0">
                <a:latin typeface="Arial" panose="020B0604020202020204" pitchFamily="34" charset="0"/>
              </a:rPr>
              <a:t>Wedding and engagement rings </a:t>
            </a:r>
          </a:p>
          <a:p>
            <a:r>
              <a:rPr lang="en-US" sz="1100" b="0" i="0" u="none" strike="noStrike" baseline="0" dirty="0">
                <a:latin typeface="Arial" panose="020B0604020202020204" pitchFamily="34" charset="0"/>
              </a:rPr>
              <a:t>Jewelry used in religious/cultural celebrations and ceremonies </a:t>
            </a:r>
          </a:p>
          <a:p>
            <a:r>
              <a:rPr lang="en-US" sz="1100" b="0" i="0" u="none" strike="noStrike" baseline="0" dirty="0">
                <a:latin typeface="Arial" panose="020B0604020202020204" pitchFamily="34" charset="0"/>
              </a:rPr>
              <a:t>Religious and cultural items </a:t>
            </a:r>
          </a:p>
          <a:p>
            <a:r>
              <a:rPr lang="en-US" sz="1100" b="0" i="0" u="none" strike="noStrike" baseline="0" dirty="0">
                <a:latin typeface="Arial" panose="020B0604020202020204" pitchFamily="34" charset="0"/>
              </a:rPr>
              <a:t>Medical equipment and supplies </a:t>
            </a:r>
          </a:p>
          <a:p>
            <a:r>
              <a:rPr lang="en-US" sz="1100" b="0" i="0" u="none" strike="noStrike" baseline="0" dirty="0">
                <a:latin typeface="Arial" panose="020B0604020202020204" pitchFamily="34" charset="0"/>
              </a:rPr>
              <a:t>Health care–related supplies </a:t>
            </a:r>
          </a:p>
          <a:p>
            <a:r>
              <a:rPr lang="en-US" sz="1100" b="0" i="0" u="none" strike="noStrike" baseline="0" dirty="0">
                <a:latin typeface="Arial" panose="020B0604020202020204" pitchFamily="34" charset="0"/>
              </a:rPr>
              <a:t>Musical instruments used by the family </a:t>
            </a:r>
          </a:p>
          <a:p>
            <a:r>
              <a:rPr lang="en-US" sz="1100" b="0" i="0" u="none" strike="noStrike" baseline="0" dirty="0">
                <a:latin typeface="Arial" panose="020B0604020202020204" pitchFamily="34" charset="0"/>
              </a:rPr>
              <a:t>Personal computers, phones, tablets, and related equipment </a:t>
            </a:r>
          </a:p>
          <a:p>
            <a:r>
              <a:rPr lang="en-US" sz="1100" b="0" i="0" u="none" strike="noStrike" baseline="0" dirty="0">
                <a:latin typeface="Arial" panose="020B0604020202020204" pitchFamily="34" charset="0"/>
              </a:rPr>
              <a:t>Professional tools of trade of the family, for example professional books </a:t>
            </a:r>
          </a:p>
          <a:p>
            <a:r>
              <a:rPr lang="en-US" sz="1100" b="0" i="0" u="none" strike="noStrike" baseline="0" dirty="0">
                <a:latin typeface="Arial" panose="020B0604020202020204" pitchFamily="34" charset="0"/>
              </a:rPr>
              <a:t>Educational materials and equipment used by the family, including equipment to accommodate persons with disabilities </a:t>
            </a:r>
          </a:p>
          <a:p>
            <a:r>
              <a:rPr lang="en-US" sz="1100" b="0" i="0" u="none" strike="noStrike" baseline="0" dirty="0">
                <a:latin typeface="Arial" panose="020B0604020202020204" pitchFamily="34" charset="0"/>
              </a:rPr>
              <a:t>Equipment used for exercising (e.g., treadmill, stationary bike, kayak, paddleboard, ski equipment) </a:t>
            </a:r>
          </a:p>
        </p:txBody>
      </p:sp>
    </p:spTree>
    <p:extLst>
      <p:ext uri="{BB962C8B-B14F-4D97-AF65-F5344CB8AC3E}">
        <p14:creationId xmlns:p14="http://schemas.microsoft.com/office/powerpoint/2010/main" val="25080798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3E4E30-37A3-A57E-92CE-BB839C5BC25D}"/>
              </a:ext>
            </a:extLst>
          </p:cNvPr>
          <p:cNvSpPr>
            <a:spLocks noGrp="1"/>
          </p:cNvSpPr>
          <p:nvPr>
            <p:ph type="title"/>
          </p:nvPr>
        </p:nvSpPr>
        <p:spPr>
          <a:xfrm>
            <a:off x="686834" y="1153572"/>
            <a:ext cx="3200400" cy="4461163"/>
          </a:xfrm>
        </p:spPr>
        <p:txBody>
          <a:bodyPr>
            <a:normAutofit/>
          </a:bodyPr>
          <a:lstStyle/>
          <a:p>
            <a:r>
              <a:rPr lang="en-US" dirty="0">
                <a:solidFill>
                  <a:srgbClr val="FFFFFF"/>
                </a:solidFill>
              </a:rPr>
              <a:t>Example: Non-Necessary Personal Property</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64234CE6-68DF-FFA6-F17B-4709A02B0A98}"/>
              </a:ext>
            </a:extLst>
          </p:cNvPr>
          <p:cNvSpPr>
            <a:spLocks noGrp="1"/>
          </p:cNvSpPr>
          <p:nvPr>
            <p:ph idx="1"/>
          </p:nvPr>
        </p:nvSpPr>
        <p:spPr>
          <a:xfrm>
            <a:off x="4447308" y="591344"/>
            <a:ext cx="6906491" cy="5585619"/>
          </a:xfrm>
        </p:spPr>
        <p:txBody>
          <a:bodyPr anchor="ctr">
            <a:normAutofit lnSpcReduction="10000"/>
          </a:bodyPr>
          <a:lstStyle/>
          <a:p>
            <a:endParaRPr lang="en-US" sz="2200" b="0" i="0" u="none" strike="noStrike" baseline="0" dirty="0">
              <a:latin typeface="Arial" panose="020B0604020202020204" pitchFamily="34" charset="0"/>
            </a:endParaRPr>
          </a:p>
          <a:p>
            <a:pPr marL="0" indent="0">
              <a:buNone/>
            </a:pPr>
            <a:r>
              <a:rPr lang="en-US" sz="2200" b="1" i="0" u="none" strike="noStrike" baseline="0" dirty="0">
                <a:latin typeface="Arial" panose="020B0604020202020204" pitchFamily="34" charset="0"/>
              </a:rPr>
              <a:t>This is not an Exhaustive List.</a:t>
            </a:r>
          </a:p>
          <a:p>
            <a:r>
              <a:rPr lang="en-US" sz="2200" b="0" i="0" u="none" strike="noStrike" baseline="0" dirty="0">
                <a:latin typeface="Arial" panose="020B0604020202020204" pitchFamily="34" charset="0"/>
              </a:rPr>
              <a:t>Recreational car/vehicle not needed for day-to-day transportation (campers, motorhomes, travel trailers, all-terrain vehicles (ATVs)) </a:t>
            </a:r>
          </a:p>
          <a:p>
            <a:r>
              <a:rPr lang="en-US" sz="2200" b="0" i="0" u="none" strike="noStrike" baseline="0" dirty="0">
                <a:latin typeface="Arial" panose="020B0604020202020204" pitchFamily="34" charset="0"/>
              </a:rPr>
              <a:t>Bank accounts or other financial investments (e.g., checking account, savings account, stocks/bonds) </a:t>
            </a:r>
          </a:p>
          <a:p>
            <a:r>
              <a:rPr lang="en-US" sz="2200" b="0" i="0" u="none" strike="noStrike" baseline="0" dirty="0">
                <a:latin typeface="Arial" panose="020B0604020202020204" pitchFamily="34" charset="0"/>
              </a:rPr>
              <a:t>Recreational boat/watercraft </a:t>
            </a:r>
          </a:p>
          <a:p>
            <a:r>
              <a:rPr lang="en-US" sz="2200" b="0" i="0" u="none" strike="noStrike" baseline="0" dirty="0">
                <a:latin typeface="Arial" panose="020B0604020202020204" pitchFamily="34" charset="0"/>
              </a:rPr>
              <a:t>Expensive jewelry without religious or cultural value, or which does not hold family significance </a:t>
            </a:r>
          </a:p>
          <a:p>
            <a:r>
              <a:rPr lang="fr-FR" sz="2200" b="0" i="0" u="none" strike="noStrike" baseline="0" dirty="0" err="1">
                <a:latin typeface="Arial" panose="020B0604020202020204" pitchFamily="34" charset="0"/>
              </a:rPr>
              <a:t>Collectibles</a:t>
            </a:r>
            <a:r>
              <a:rPr lang="fr-FR" sz="2200" b="0" i="0" u="none" strike="noStrike" baseline="0" dirty="0">
                <a:latin typeface="Arial" panose="020B0604020202020204" pitchFamily="34" charset="0"/>
              </a:rPr>
              <a:t> (e.g., coins/</a:t>
            </a:r>
            <a:r>
              <a:rPr lang="fr-FR" sz="2200" b="0" i="0" u="none" strike="noStrike" baseline="0" dirty="0" err="1">
                <a:latin typeface="Arial" panose="020B0604020202020204" pitchFamily="34" charset="0"/>
              </a:rPr>
              <a:t>stamps</a:t>
            </a:r>
            <a:r>
              <a:rPr lang="fr-FR" sz="2200" b="0" i="0" u="none" strike="noStrike" baseline="0" dirty="0">
                <a:latin typeface="Arial" panose="020B0604020202020204" pitchFamily="34" charset="0"/>
              </a:rPr>
              <a:t>) </a:t>
            </a:r>
          </a:p>
          <a:p>
            <a:r>
              <a:rPr lang="en-US" sz="2200" b="0" i="0" u="none" strike="noStrike" baseline="0" dirty="0">
                <a:latin typeface="Arial" panose="020B0604020202020204" pitchFamily="34" charset="0"/>
              </a:rPr>
              <a:t>Equipment/machinery that is not used to generate income for a business </a:t>
            </a:r>
          </a:p>
          <a:p>
            <a:r>
              <a:rPr lang="en-US" sz="2200" b="0" i="0" u="none" strike="noStrike" baseline="0" dirty="0">
                <a:latin typeface="Arial" panose="020B0604020202020204" pitchFamily="34" charset="0"/>
              </a:rPr>
              <a:t>Items such as gems/precious metals, antique cars, artwork, etc. </a:t>
            </a:r>
          </a:p>
          <a:p>
            <a:pPr marL="0" indent="0">
              <a:buNone/>
            </a:pPr>
            <a:endParaRPr lang="en-US" sz="2200" b="0" i="0" u="none" strike="noStrike" baseline="0" dirty="0">
              <a:latin typeface="Arial" panose="020B0604020202020204" pitchFamily="34" charset="0"/>
            </a:endParaRPr>
          </a:p>
        </p:txBody>
      </p:sp>
    </p:spTree>
    <p:extLst>
      <p:ext uri="{BB962C8B-B14F-4D97-AF65-F5344CB8AC3E}">
        <p14:creationId xmlns:p14="http://schemas.microsoft.com/office/powerpoint/2010/main" val="22881091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D16F07-DAD9-1F27-A146-0C17D1E35C46}"/>
              </a:ext>
            </a:extLst>
          </p:cNvPr>
          <p:cNvSpPr>
            <a:spLocks noGrp="1"/>
          </p:cNvSpPr>
          <p:nvPr>
            <p:ph type="title"/>
          </p:nvPr>
        </p:nvSpPr>
        <p:spPr>
          <a:xfrm>
            <a:off x="686834" y="1153572"/>
            <a:ext cx="3200400" cy="4461163"/>
          </a:xfrm>
        </p:spPr>
        <p:txBody>
          <a:bodyPr>
            <a:normAutofit/>
          </a:bodyPr>
          <a:lstStyle/>
          <a:p>
            <a:r>
              <a:rPr lang="en-US">
                <a:solidFill>
                  <a:srgbClr val="FFFFFF"/>
                </a:solidFill>
              </a:rPr>
              <a:t>Income Inclusions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0D5EA098-1C66-D084-9CEC-8242BC36A89B}"/>
              </a:ext>
            </a:extLst>
          </p:cNvPr>
          <p:cNvSpPr>
            <a:spLocks noGrp="1"/>
          </p:cNvSpPr>
          <p:nvPr>
            <p:ph idx="1"/>
          </p:nvPr>
        </p:nvSpPr>
        <p:spPr>
          <a:xfrm>
            <a:off x="4447308" y="591344"/>
            <a:ext cx="6906491" cy="5585619"/>
          </a:xfrm>
        </p:spPr>
        <p:txBody>
          <a:bodyPr anchor="ctr">
            <a:normAutofit/>
          </a:bodyPr>
          <a:lstStyle/>
          <a:p>
            <a:pPr marL="0" indent="0">
              <a:buNone/>
            </a:pPr>
            <a:r>
              <a:rPr lang="en-US">
                <a:effectLst/>
                <a:latin typeface="Calibri" panose="020F0502020204030204" pitchFamily="34" charset="0"/>
                <a:ea typeface="Aptos" panose="020B0004020202020204" pitchFamily="34" charset="0"/>
              </a:rPr>
              <a:t>Income exclusions can be found at 24 CFR Section 5.609(b) and AHFA’s compliance manual.  Ex. Nonrecurring Income</a:t>
            </a:r>
            <a:endParaRPr lang="en-US" dirty="0"/>
          </a:p>
        </p:txBody>
      </p:sp>
    </p:spTree>
    <p:extLst>
      <p:ext uri="{BB962C8B-B14F-4D97-AF65-F5344CB8AC3E}">
        <p14:creationId xmlns:p14="http://schemas.microsoft.com/office/powerpoint/2010/main" val="22059200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59C8238-631E-8DA2-B63B-FDC9D28FDBEE}"/>
              </a:ext>
            </a:extLst>
          </p:cNvPr>
          <p:cNvSpPr>
            <a:spLocks noGrp="1"/>
          </p:cNvSpPr>
          <p:nvPr>
            <p:ph type="title"/>
          </p:nvPr>
        </p:nvSpPr>
        <p:spPr>
          <a:xfrm>
            <a:off x="630936" y="639520"/>
            <a:ext cx="3429000" cy="1719072"/>
          </a:xfrm>
        </p:spPr>
        <p:txBody>
          <a:bodyPr anchor="b">
            <a:normAutofit/>
          </a:bodyPr>
          <a:lstStyle/>
          <a:p>
            <a:r>
              <a:rPr lang="en-US" sz="5400" dirty="0"/>
              <a:t>HOTMA</a:t>
            </a:r>
          </a:p>
        </p:txBody>
      </p:sp>
      <p:sp>
        <p:nvSpPr>
          <p:cNvPr id="12"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CF5C7A8-2BBC-73FB-5648-34C96BB92CE5}"/>
              </a:ext>
            </a:extLst>
          </p:cNvPr>
          <p:cNvSpPr>
            <a:spLocks noGrp="1"/>
          </p:cNvSpPr>
          <p:nvPr>
            <p:ph idx="1"/>
          </p:nvPr>
        </p:nvSpPr>
        <p:spPr>
          <a:xfrm>
            <a:off x="630936" y="2807208"/>
            <a:ext cx="3429000" cy="3410712"/>
          </a:xfrm>
        </p:spPr>
        <p:txBody>
          <a:bodyPr anchor="t">
            <a:normAutofit/>
          </a:bodyPr>
          <a:lstStyle/>
          <a:p>
            <a:r>
              <a:rPr lang="en-US" sz="2200" dirty="0"/>
              <a:t>January 1, 2025</a:t>
            </a:r>
          </a:p>
          <a:p>
            <a:endParaRPr lang="en-US" sz="2200" dirty="0"/>
          </a:p>
          <a:p>
            <a:r>
              <a:rPr lang="en-US" sz="2200" dirty="0"/>
              <a:t>Everyone must use HOTMA</a:t>
            </a:r>
          </a:p>
          <a:p>
            <a:pPr marL="0" indent="0">
              <a:buNone/>
            </a:pPr>
            <a:endParaRPr lang="en-US" sz="2200" dirty="0"/>
          </a:p>
        </p:txBody>
      </p:sp>
      <p:pic>
        <p:nvPicPr>
          <p:cNvPr id="5" name="Picture 4" descr="A red circle with text&#10;&#10;Description automatically generated">
            <a:extLst>
              <a:ext uri="{FF2B5EF4-FFF2-40B4-BE49-F238E27FC236}">
                <a16:creationId xmlns:a16="http://schemas.microsoft.com/office/drawing/2014/main" id="{8A350B0A-4E2B-9702-0E8C-C96D78D33047}"/>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317236" y="640080"/>
            <a:ext cx="5577840" cy="5577840"/>
          </a:xfrm>
          <a:prstGeom prst="rect">
            <a:avLst/>
          </a:prstGeom>
        </p:spPr>
      </p:pic>
    </p:spTree>
    <p:extLst>
      <p:ext uri="{BB962C8B-B14F-4D97-AF65-F5344CB8AC3E}">
        <p14:creationId xmlns:p14="http://schemas.microsoft.com/office/powerpoint/2010/main" val="28669957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26307FF-35D9-A7C2-F811-B1C551EF2DA0}"/>
              </a:ext>
            </a:extLst>
          </p:cNvPr>
          <p:cNvSpPr>
            <a:spLocks noGrp="1"/>
          </p:cNvSpPr>
          <p:nvPr>
            <p:ph type="title"/>
          </p:nvPr>
        </p:nvSpPr>
        <p:spPr>
          <a:xfrm>
            <a:off x="838200" y="365125"/>
            <a:ext cx="10515600" cy="1325563"/>
          </a:xfrm>
        </p:spPr>
        <p:txBody>
          <a:bodyPr>
            <a:normAutofit/>
          </a:bodyPr>
          <a:lstStyle/>
          <a:p>
            <a:r>
              <a:rPr lang="en-US" sz="5400" dirty="0"/>
              <a:t>Non-Recurring Income</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99B6F5B-DD81-A9AB-A7AD-527A5B7317D7}"/>
              </a:ext>
            </a:extLst>
          </p:cNvPr>
          <p:cNvSpPr>
            <a:spLocks noGrp="1"/>
          </p:cNvSpPr>
          <p:nvPr>
            <p:ph idx="1"/>
          </p:nvPr>
        </p:nvSpPr>
        <p:spPr>
          <a:xfrm>
            <a:off x="838200" y="1929384"/>
            <a:ext cx="10515600" cy="4251960"/>
          </a:xfrm>
        </p:spPr>
        <p:txBody>
          <a:bodyPr>
            <a:normAutofit/>
          </a:bodyPr>
          <a:lstStyle/>
          <a:p>
            <a:r>
              <a:rPr lang="en-US" sz="2200" b="0" i="0" u="none" strike="noStrike" baseline="0" dirty="0">
                <a:latin typeface="Times New Roman" panose="02020603050405020304" pitchFamily="18" charset="0"/>
              </a:rPr>
              <a:t>The nonrecurring income exclusion replaces the former exclusion for temporary, nonrecurring, and sporadic income (including gifts), but it provides a narrower definition of excluded income in contrast to the former broad exclusion of temporary, nonrecurring, or sporadic income. </a:t>
            </a:r>
          </a:p>
          <a:p>
            <a:r>
              <a:rPr lang="en-US" sz="2200" b="0" i="0" u="none" strike="noStrike" baseline="0" dirty="0">
                <a:latin typeface="Times New Roman" panose="02020603050405020304" pitchFamily="18" charset="0"/>
              </a:rPr>
              <a:t>Income that will not be repeated beyond the coming year (i.e., the 12 months following the effective date of the certification), based on information provided by the family, is considered nonrecurring income and is excluded from annual income. </a:t>
            </a:r>
          </a:p>
          <a:p>
            <a:r>
              <a:rPr lang="en-US" sz="2200" b="0" i="0" u="none" strike="noStrike" baseline="0" dirty="0">
                <a:latin typeface="Times New Roman" panose="02020603050405020304" pitchFamily="18" charset="0"/>
              </a:rPr>
              <a:t>However, income received as an independent contractor, day laborer, or seasonal worker is not excluded from income under § 5.609(b)(24), even if the source, date, or amount of the income varies. </a:t>
            </a:r>
          </a:p>
        </p:txBody>
      </p:sp>
    </p:spTree>
    <p:extLst>
      <p:ext uri="{BB962C8B-B14F-4D97-AF65-F5344CB8AC3E}">
        <p14:creationId xmlns:p14="http://schemas.microsoft.com/office/powerpoint/2010/main" val="18359579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close-up of a blue wave&#10;&#10;Description automatically generated">
            <a:extLst>
              <a:ext uri="{FF2B5EF4-FFF2-40B4-BE49-F238E27FC236}">
                <a16:creationId xmlns:a16="http://schemas.microsoft.com/office/drawing/2014/main" id="{CF74A4F7-A994-0BBF-663B-ED61CB6EC32C}"/>
              </a:ext>
            </a:extLst>
          </p:cNvPr>
          <p:cNvPicPr>
            <a:picLocks noChangeAspect="1"/>
          </p:cNvPicPr>
          <p:nvPr/>
        </p:nvPicPr>
        <p:blipFill rotWithShape="1">
          <a:blip r:embed="rId2">
            <a:duotone>
              <a:schemeClr val="bg2">
                <a:shade val="45000"/>
                <a:satMod val="135000"/>
              </a:schemeClr>
              <a:prstClr val="white"/>
            </a:duotone>
          </a:blip>
          <a:srcRect t="25000"/>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4C3B391-B10A-5A56-9294-1D32F8EC8062}"/>
              </a:ext>
            </a:extLst>
          </p:cNvPr>
          <p:cNvSpPr>
            <a:spLocks noGrp="1"/>
          </p:cNvSpPr>
          <p:nvPr>
            <p:ph type="title"/>
          </p:nvPr>
        </p:nvSpPr>
        <p:spPr>
          <a:xfrm>
            <a:off x="838200" y="365125"/>
            <a:ext cx="10515600" cy="1325563"/>
          </a:xfrm>
        </p:spPr>
        <p:txBody>
          <a:bodyPr>
            <a:normAutofit/>
          </a:bodyPr>
          <a:lstStyle/>
          <a:p>
            <a:r>
              <a:rPr lang="en-US" dirty="0"/>
              <a:t>Non-Recurring Income</a:t>
            </a:r>
          </a:p>
        </p:txBody>
      </p:sp>
      <p:graphicFrame>
        <p:nvGraphicFramePr>
          <p:cNvPr id="5" name="Content Placeholder 2">
            <a:extLst>
              <a:ext uri="{FF2B5EF4-FFF2-40B4-BE49-F238E27FC236}">
                <a16:creationId xmlns:a16="http://schemas.microsoft.com/office/drawing/2014/main" id="{28A61E75-42A2-CB3E-3BBC-C1141C55040A}"/>
              </a:ext>
            </a:extLst>
          </p:cNvPr>
          <p:cNvGraphicFramePr>
            <a:graphicFrameLocks noGrp="1"/>
          </p:cNvGraphicFramePr>
          <p:nvPr>
            <p:ph idx="1"/>
            <p:extLst>
              <p:ext uri="{D42A27DB-BD31-4B8C-83A1-F6EECF244321}">
                <p14:modId xmlns:p14="http://schemas.microsoft.com/office/powerpoint/2010/main" val="2520261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892348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fill">
            <a:extLst>
              <a:ext uri="{FF2B5EF4-FFF2-40B4-BE49-F238E27FC236}">
                <a16:creationId xmlns:a16="http://schemas.microsoft.com/office/drawing/2014/main" id="{CB49665F-0298-4449-8D2D-209989CB9E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lor 2">
            <a:extLst>
              <a:ext uri="{FF2B5EF4-FFF2-40B4-BE49-F238E27FC236}">
                <a16:creationId xmlns:a16="http://schemas.microsoft.com/office/drawing/2014/main" id="{A71EEC14-174A-46FA-B046-474750457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EEB6CB95-E653-4C6C-AE51-62FD848E8D5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89" y="-2"/>
            <a:ext cx="3468234" cy="6858000"/>
            <a:chOff x="651279" y="598259"/>
            <a:chExt cx="10889442" cy="5680742"/>
          </a:xfrm>
        </p:grpSpPr>
        <p:sp>
          <p:nvSpPr>
            <p:cNvPr id="14" name="Color">
              <a:extLst>
                <a:ext uri="{FF2B5EF4-FFF2-40B4-BE49-F238E27FC236}">
                  <a16:creationId xmlns:a16="http://schemas.microsoft.com/office/drawing/2014/main" id="{BDD3CB8E-ABA7-4F37-BB2C-64FFD19813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lor">
              <a:extLst>
                <a:ext uri="{FF2B5EF4-FFF2-40B4-BE49-F238E27FC236}">
                  <a16:creationId xmlns:a16="http://schemas.microsoft.com/office/drawing/2014/main" id="{C2CA788A-B2FD-494C-BED0-83E31F6DF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8" name="Freeform: Shape 17">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037578C0-2323-E777-FDD2-2C29AE6A0550}"/>
              </a:ext>
            </a:extLst>
          </p:cNvPr>
          <p:cNvSpPr>
            <a:spLocks noGrp="1"/>
          </p:cNvSpPr>
          <p:nvPr>
            <p:ph type="title"/>
          </p:nvPr>
        </p:nvSpPr>
        <p:spPr>
          <a:xfrm rot="16200000">
            <a:off x="-1325880" y="1947672"/>
            <a:ext cx="5961888" cy="2788920"/>
          </a:xfrm>
        </p:spPr>
        <p:txBody>
          <a:bodyPr anchor="ctr">
            <a:normAutofit/>
          </a:bodyPr>
          <a:lstStyle/>
          <a:p>
            <a:r>
              <a:rPr lang="en-US" sz="4800">
                <a:solidFill>
                  <a:schemeClr val="bg1"/>
                </a:solidFill>
              </a:rPr>
              <a:t>Non-Recurring Income</a:t>
            </a:r>
          </a:p>
        </p:txBody>
      </p:sp>
      <p:graphicFrame>
        <p:nvGraphicFramePr>
          <p:cNvPr id="5" name="Content Placeholder 2">
            <a:extLst>
              <a:ext uri="{FF2B5EF4-FFF2-40B4-BE49-F238E27FC236}">
                <a16:creationId xmlns:a16="http://schemas.microsoft.com/office/drawing/2014/main" id="{2512D14E-A522-42E1-4889-498BA69F89DE}"/>
              </a:ext>
            </a:extLst>
          </p:cNvPr>
          <p:cNvGraphicFramePr>
            <a:graphicFrameLocks noGrp="1"/>
          </p:cNvGraphicFramePr>
          <p:nvPr>
            <p:ph idx="1"/>
            <p:extLst>
              <p:ext uri="{D42A27DB-BD31-4B8C-83A1-F6EECF244321}">
                <p14:modId xmlns:p14="http://schemas.microsoft.com/office/powerpoint/2010/main" val="3397994883"/>
              </p:ext>
            </p:extLst>
          </p:nvPr>
        </p:nvGraphicFramePr>
        <p:xfrm>
          <a:off x="3794296" y="288758"/>
          <a:ext cx="7559504" cy="62852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752711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fill">
            <a:extLst>
              <a:ext uri="{FF2B5EF4-FFF2-40B4-BE49-F238E27FC236}">
                <a16:creationId xmlns:a16="http://schemas.microsoft.com/office/drawing/2014/main" id="{CB49665F-0298-4449-8D2D-209989CB9E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lor 2">
            <a:extLst>
              <a:ext uri="{FF2B5EF4-FFF2-40B4-BE49-F238E27FC236}">
                <a16:creationId xmlns:a16="http://schemas.microsoft.com/office/drawing/2014/main" id="{A71EEC14-174A-46FA-B046-474750457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EEB6CB95-E653-4C6C-AE51-62FD848E8D5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89" y="-2"/>
            <a:ext cx="3468234" cy="6858000"/>
            <a:chOff x="651279" y="598259"/>
            <a:chExt cx="10889442" cy="5680742"/>
          </a:xfrm>
        </p:grpSpPr>
        <p:sp>
          <p:nvSpPr>
            <p:cNvPr id="14" name="Color">
              <a:extLst>
                <a:ext uri="{FF2B5EF4-FFF2-40B4-BE49-F238E27FC236}">
                  <a16:creationId xmlns:a16="http://schemas.microsoft.com/office/drawing/2014/main" id="{BDD3CB8E-ABA7-4F37-BB2C-64FFD19813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lor">
              <a:extLst>
                <a:ext uri="{FF2B5EF4-FFF2-40B4-BE49-F238E27FC236}">
                  <a16:creationId xmlns:a16="http://schemas.microsoft.com/office/drawing/2014/main" id="{C2CA788A-B2FD-494C-BED0-83E31F6DF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8" name="Freeform: Shape 17">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69698EB3-03AA-75A4-A3F8-EC2988E22AF9}"/>
              </a:ext>
            </a:extLst>
          </p:cNvPr>
          <p:cNvSpPr>
            <a:spLocks noGrp="1"/>
          </p:cNvSpPr>
          <p:nvPr>
            <p:ph type="title"/>
          </p:nvPr>
        </p:nvSpPr>
        <p:spPr>
          <a:xfrm rot="16200000">
            <a:off x="-1325880" y="1947672"/>
            <a:ext cx="5961888" cy="2788920"/>
          </a:xfrm>
        </p:spPr>
        <p:txBody>
          <a:bodyPr anchor="ctr">
            <a:normAutofit/>
          </a:bodyPr>
          <a:lstStyle/>
          <a:p>
            <a:r>
              <a:rPr lang="en-US" sz="4800">
                <a:solidFill>
                  <a:schemeClr val="bg1"/>
                </a:solidFill>
              </a:rPr>
              <a:t>Example</a:t>
            </a:r>
          </a:p>
        </p:txBody>
      </p:sp>
      <p:graphicFrame>
        <p:nvGraphicFramePr>
          <p:cNvPr id="5" name="Content Placeholder 2">
            <a:extLst>
              <a:ext uri="{FF2B5EF4-FFF2-40B4-BE49-F238E27FC236}">
                <a16:creationId xmlns:a16="http://schemas.microsoft.com/office/drawing/2014/main" id="{D7DD8DFC-B61C-1D4E-E110-9079DE807378}"/>
              </a:ext>
            </a:extLst>
          </p:cNvPr>
          <p:cNvGraphicFramePr>
            <a:graphicFrameLocks noGrp="1"/>
          </p:cNvGraphicFramePr>
          <p:nvPr>
            <p:ph idx="1"/>
            <p:extLst>
              <p:ext uri="{D42A27DB-BD31-4B8C-83A1-F6EECF244321}">
                <p14:modId xmlns:p14="http://schemas.microsoft.com/office/powerpoint/2010/main" val="1952101529"/>
              </p:ext>
            </p:extLst>
          </p:nvPr>
        </p:nvGraphicFramePr>
        <p:xfrm>
          <a:off x="3794296" y="288758"/>
          <a:ext cx="7559504" cy="62852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508233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fill">
            <a:extLst>
              <a:ext uri="{FF2B5EF4-FFF2-40B4-BE49-F238E27FC236}">
                <a16:creationId xmlns:a16="http://schemas.microsoft.com/office/drawing/2014/main" id="{CB49665F-0298-4449-8D2D-209989CB9E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lor 2">
            <a:extLst>
              <a:ext uri="{FF2B5EF4-FFF2-40B4-BE49-F238E27FC236}">
                <a16:creationId xmlns:a16="http://schemas.microsoft.com/office/drawing/2014/main" id="{A71EEC14-174A-46FA-B046-474750457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EEB6CB95-E653-4C6C-AE51-62FD848E8D5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89" y="-2"/>
            <a:ext cx="3468234" cy="6858000"/>
            <a:chOff x="651279" y="598259"/>
            <a:chExt cx="10889442" cy="5680742"/>
          </a:xfrm>
        </p:grpSpPr>
        <p:sp>
          <p:nvSpPr>
            <p:cNvPr id="14" name="Color">
              <a:extLst>
                <a:ext uri="{FF2B5EF4-FFF2-40B4-BE49-F238E27FC236}">
                  <a16:creationId xmlns:a16="http://schemas.microsoft.com/office/drawing/2014/main" id="{BDD3CB8E-ABA7-4F37-BB2C-64FFD19813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lor">
              <a:extLst>
                <a:ext uri="{FF2B5EF4-FFF2-40B4-BE49-F238E27FC236}">
                  <a16:creationId xmlns:a16="http://schemas.microsoft.com/office/drawing/2014/main" id="{C2CA788A-B2FD-494C-BED0-83E31F6DF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8" name="Freeform: Shape 17">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5B806D60-222A-B21B-A14D-4CADFF28B9F8}"/>
              </a:ext>
            </a:extLst>
          </p:cNvPr>
          <p:cNvSpPr>
            <a:spLocks noGrp="1"/>
          </p:cNvSpPr>
          <p:nvPr>
            <p:ph type="title"/>
          </p:nvPr>
        </p:nvSpPr>
        <p:spPr>
          <a:xfrm rot="16200000">
            <a:off x="-1325880" y="1947672"/>
            <a:ext cx="5961888" cy="2788920"/>
          </a:xfrm>
        </p:spPr>
        <p:txBody>
          <a:bodyPr anchor="ctr">
            <a:normAutofit/>
          </a:bodyPr>
          <a:lstStyle/>
          <a:p>
            <a:r>
              <a:rPr lang="en-US" sz="4800">
                <a:solidFill>
                  <a:schemeClr val="bg1"/>
                </a:solidFill>
              </a:rPr>
              <a:t>Example</a:t>
            </a:r>
          </a:p>
        </p:txBody>
      </p:sp>
      <p:graphicFrame>
        <p:nvGraphicFramePr>
          <p:cNvPr id="5" name="Content Placeholder 2">
            <a:extLst>
              <a:ext uri="{FF2B5EF4-FFF2-40B4-BE49-F238E27FC236}">
                <a16:creationId xmlns:a16="http://schemas.microsoft.com/office/drawing/2014/main" id="{7EC5AD90-028C-57EB-D832-D1C0394C8AE0}"/>
              </a:ext>
            </a:extLst>
          </p:cNvPr>
          <p:cNvGraphicFramePr>
            <a:graphicFrameLocks noGrp="1"/>
          </p:cNvGraphicFramePr>
          <p:nvPr>
            <p:ph idx="1"/>
            <p:extLst>
              <p:ext uri="{D42A27DB-BD31-4B8C-83A1-F6EECF244321}">
                <p14:modId xmlns:p14="http://schemas.microsoft.com/office/powerpoint/2010/main" val="3690854957"/>
              </p:ext>
            </p:extLst>
          </p:nvPr>
        </p:nvGraphicFramePr>
        <p:xfrm>
          <a:off x="3794296" y="288758"/>
          <a:ext cx="7559504" cy="62852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289276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fill">
            <a:extLst>
              <a:ext uri="{FF2B5EF4-FFF2-40B4-BE49-F238E27FC236}">
                <a16:creationId xmlns:a16="http://schemas.microsoft.com/office/drawing/2014/main" id="{CB49665F-0298-4449-8D2D-209989CB9E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lor 2">
            <a:extLst>
              <a:ext uri="{FF2B5EF4-FFF2-40B4-BE49-F238E27FC236}">
                <a16:creationId xmlns:a16="http://schemas.microsoft.com/office/drawing/2014/main" id="{A71EEC14-174A-46FA-B046-474750457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EEB6CB95-E653-4C6C-AE51-62FD848E8D5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89" y="-2"/>
            <a:ext cx="3468234" cy="6858000"/>
            <a:chOff x="651279" y="598259"/>
            <a:chExt cx="10889442" cy="5680742"/>
          </a:xfrm>
        </p:grpSpPr>
        <p:sp>
          <p:nvSpPr>
            <p:cNvPr id="14" name="Color">
              <a:extLst>
                <a:ext uri="{FF2B5EF4-FFF2-40B4-BE49-F238E27FC236}">
                  <a16:creationId xmlns:a16="http://schemas.microsoft.com/office/drawing/2014/main" id="{BDD3CB8E-ABA7-4F37-BB2C-64FFD19813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lor">
              <a:extLst>
                <a:ext uri="{FF2B5EF4-FFF2-40B4-BE49-F238E27FC236}">
                  <a16:creationId xmlns:a16="http://schemas.microsoft.com/office/drawing/2014/main" id="{C2CA788A-B2FD-494C-BED0-83E31F6DF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8" name="Freeform: Shape 17">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A46A338B-46D5-7FF4-4085-F9DDAC751561}"/>
              </a:ext>
            </a:extLst>
          </p:cNvPr>
          <p:cNvSpPr>
            <a:spLocks noGrp="1"/>
          </p:cNvSpPr>
          <p:nvPr>
            <p:ph type="title"/>
          </p:nvPr>
        </p:nvSpPr>
        <p:spPr>
          <a:xfrm rot="16200000">
            <a:off x="-1325880" y="1947672"/>
            <a:ext cx="5961888" cy="2788920"/>
          </a:xfrm>
        </p:spPr>
        <p:txBody>
          <a:bodyPr anchor="ctr">
            <a:normAutofit/>
          </a:bodyPr>
          <a:lstStyle/>
          <a:p>
            <a:r>
              <a:rPr lang="en-US" sz="4800">
                <a:solidFill>
                  <a:schemeClr val="bg1"/>
                </a:solidFill>
              </a:rPr>
              <a:t>Example</a:t>
            </a:r>
          </a:p>
        </p:txBody>
      </p:sp>
      <p:graphicFrame>
        <p:nvGraphicFramePr>
          <p:cNvPr id="5" name="Content Placeholder 2">
            <a:extLst>
              <a:ext uri="{FF2B5EF4-FFF2-40B4-BE49-F238E27FC236}">
                <a16:creationId xmlns:a16="http://schemas.microsoft.com/office/drawing/2014/main" id="{E24CC944-360D-D4F4-0EEF-13E7E6054458}"/>
              </a:ext>
            </a:extLst>
          </p:cNvPr>
          <p:cNvGraphicFramePr>
            <a:graphicFrameLocks noGrp="1"/>
          </p:cNvGraphicFramePr>
          <p:nvPr>
            <p:ph idx="1"/>
            <p:extLst>
              <p:ext uri="{D42A27DB-BD31-4B8C-83A1-F6EECF244321}">
                <p14:modId xmlns:p14="http://schemas.microsoft.com/office/powerpoint/2010/main" val="4008503713"/>
              </p:ext>
            </p:extLst>
          </p:nvPr>
        </p:nvGraphicFramePr>
        <p:xfrm>
          <a:off x="3794296" y="288758"/>
          <a:ext cx="7559504" cy="62852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638291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0498E87-54B5-B162-08E3-D7B275478395}"/>
              </a:ext>
            </a:extLst>
          </p:cNvPr>
          <p:cNvSpPr>
            <a:spLocks noGrp="1"/>
          </p:cNvSpPr>
          <p:nvPr>
            <p:ph type="title"/>
          </p:nvPr>
        </p:nvSpPr>
        <p:spPr>
          <a:xfrm>
            <a:off x="686834" y="1153572"/>
            <a:ext cx="3200400" cy="4461163"/>
          </a:xfrm>
        </p:spPr>
        <p:txBody>
          <a:bodyPr>
            <a:normAutofit/>
          </a:bodyPr>
          <a:lstStyle/>
          <a:p>
            <a:r>
              <a:rPr lang="en-US">
                <a:solidFill>
                  <a:srgbClr val="FFFFFF"/>
                </a:solidFill>
              </a:rPr>
              <a:t>Student Assistance</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7DF8B546-D64D-FD09-6018-7D2BD1D06F9B}"/>
              </a:ext>
            </a:extLst>
          </p:cNvPr>
          <p:cNvSpPr>
            <a:spLocks noGrp="1"/>
          </p:cNvSpPr>
          <p:nvPr>
            <p:ph idx="1"/>
          </p:nvPr>
        </p:nvSpPr>
        <p:spPr>
          <a:xfrm>
            <a:off x="4447308" y="591344"/>
            <a:ext cx="6906491" cy="5585619"/>
          </a:xfrm>
        </p:spPr>
        <p:txBody>
          <a:bodyPr anchor="ctr">
            <a:normAutofit/>
          </a:bodyPr>
          <a:lstStyle/>
          <a:p>
            <a:r>
              <a:rPr lang="en-US" dirty="0"/>
              <a:t>Higher Education Act (HEA) of 1965</a:t>
            </a:r>
          </a:p>
          <a:p>
            <a:endParaRPr lang="en-US">
              <a:latin typeface="Times New Roman" panose="02020603050405020304" pitchFamily="18" charset="0"/>
            </a:endParaRPr>
          </a:p>
          <a:p>
            <a:pPr marL="0" indent="0">
              <a:buNone/>
            </a:pPr>
            <a:r>
              <a:rPr lang="en-US">
                <a:latin typeface="Times New Roman" panose="02020603050405020304" pitchFamily="18" charset="0"/>
              </a:rPr>
              <a:t>C</a:t>
            </a:r>
            <a:r>
              <a:rPr lang="en-US" b="0" i="0" u="none" strike="noStrike" baseline="0">
                <a:latin typeface="Times New Roman" panose="02020603050405020304" pitchFamily="18" charset="0"/>
              </a:rPr>
              <a:t>ertain types of student financial assistance are to be excluded in determining eligibility for benefits made available through federal, state, or local programs financed with federal funds. The types of financial assistance listed below are considered 479B student financial assistance programs; however, this list is not exhaustive, and 479B will be updated as of July 1, 2024. </a:t>
            </a:r>
          </a:p>
        </p:txBody>
      </p:sp>
    </p:spTree>
    <p:extLst>
      <p:ext uri="{BB962C8B-B14F-4D97-AF65-F5344CB8AC3E}">
        <p14:creationId xmlns:p14="http://schemas.microsoft.com/office/powerpoint/2010/main" val="31913290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14F7642-493D-E512-87DC-CA04B2CC0EAE}"/>
              </a:ext>
            </a:extLst>
          </p:cNvPr>
          <p:cNvSpPr>
            <a:spLocks noGrp="1"/>
          </p:cNvSpPr>
          <p:nvPr>
            <p:ph type="title"/>
          </p:nvPr>
        </p:nvSpPr>
        <p:spPr>
          <a:xfrm>
            <a:off x="686834" y="591344"/>
            <a:ext cx="3200400" cy="5585619"/>
          </a:xfrm>
        </p:spPr>
        <p:txBody>
          <a:bodyPr>
            <a:normAutofit/>
          </a:bodyPr>
          <a:lstStyle/>
          <a:p>
            <a:r>
              <a:rPr lang="en-US" dirty="0">
                <a:solidFill>
                  <a:srgbClr val="FFFFFF"/>
                </a:solidFill>
              </a:rPr>
              <a:t>Student Assistance</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B29D7587-EEC4-4153-211D-C575DBD7C7DA}"/>
              </a:ext>
            </a:extLst>
          </p:cNvPr>
          <p:cNvSpPr>
            <a:spLocks noGrp="1"/>
          </p:cNvSpPr>
          <p:nvPr>
            <p:ph idx="1"/>
          </p:nvPr>
        </p:nvSpPr>
        <p:spPr>
          <a:xfrm>
            <a:off x="4447308" y="591344"/>
            <a:ext cx="6906491" cy="5585619"/>
          </a:xfrm>
        </p:spPr>
        <p:txBody>
          <a:bodyPr anchor="ctr">
            <a:normAutofit/>
          </a:bodyPr>
          <a:lstStyle/>
          <a:p>
            <a:pPr marL="0" indent="0">
              <a:buNone/>
            </a:pPr>
            <a:r>
              <a:rPr lang="en-US" sz="2400" dirty="0"/>
              <a:t>This list is not exhaustive and will be updated:</a:t>
            </a:r>
          </a:p>
          <a:p>
            <a:r>
              <a:rPr lang="en-US" sz="2400" dirty="0"/>
              <a:t>Federal Pell Grants</a:t>
            </a:r>
          </a:p>
          <a:p>
            <a:r>
              <a:rPr lang="en-US" sz="2400" dirty="0"/>
              <a:t>Teach Grants</a:t>
            </a:r>
          </a:p>
          <a:p>
            <a:r>
              <a:rPr lang="en-US" sz="2400" dirty="0"/>
              <a:t>Federal Work Study Programs</a:t>
            </a:r>
          </a:p>
          <a:p>
            <a:r>
              <a:rPr lang="en-US" sz="2400" dirty="0"/>
              <a:t>Federal Perkins Loans</a:t>
            </a:r>
          </a:p>
          <a:p>
            <a:r>
              <a:rPr lang="en-US" sz="2400" dirty="0"/>
              <a:t>Student </a:t>
            </a:r>
            <a:r>
              <a:rPr lang="en-US" sz="2400" b="0" i="0" u="none" strike="noStrike" baseline="0" dirty="0">
                <a:latin typeface="Calibri" panose="020F0502020204030204" pitchFamily="34" charset="0"/>
                <a:ea typeface="Calibri" panose="020F0502020204030204" pitchFamily="34" charset="0"/>
                <a:cs typeface="Calibri" panose="020F0502020204030204" pitchFamily="34" charset="0"/>
              </a:rPr>
              <a:t>financial assistance received under the Bureau of Indian Education </a:t>
            </a:r>
            <a:endParaRPr lang="en-US" sz="2400" b="0" i="0" u="none" strike="noStrike" baseline="0" dirty="0">
              <a:latin typeface="Times New Roman" panose="02020603050405020304" pitchFamily="18" charset="0"/>
            </a:endParaRPr>
          </a:p>
          <a:p>
            <a:r>
              <a:rPr lang="en-US" sz="2400" b="0" i="0" u="none" strike="noStrike" baseline="0" dirty="0">
                <a:latin typeface="Calibri" panose="020F0502020204030204" pitchFamily="34" charset="0"/>
                <a:ea typeface="Calibri" panose="020F0502020204030204" pitchFamily="34" charset="0"/>
                <a:cs typeface="Calibri" panose="020F0502020204030204" pitchFamily="34" charset="0"/>
              </a:rPr>
              <a:t>Higher Education Tribal Grant; </a:t>
            </a:r>
          </a:p>
          <a:p>
            <a:r>
              <a:rPr lang="en-US" sz="2400" b="0" i="0" u="none" strike="noStrike" baseline="0" dirty="0">
                <a:latin typeface="Calibri" panose="020F0502020204030204" pitchFamily="34" charset="0"/>
                <a:ea typeface="Calibri" panose="020F0502020204030204" pitchFamily="34" charset="0"/>
                <a:cs typeface="Calibri" panose="020F0502020204030204" pitchFamily="34" charset="0"/>
              </a:rPr>
              <a:t>Tribally Controlled Colleges or Universities Grant Program; </a:t>
            </a:r>
          </a:p>
          <a:p>
            <a:r>
              <a:rPr lang="en-US" sz="2400" b="0" i="0" u="none" strike="noStrike" baseline="0" dirty="0">
                <a:latin typeface="Calibri" panose="020F0502020204030204" pitchFamily="34" charset="0"/>
                <a:ea typeface="Calibri" panose="020F0502020204030204" pitchFamily="34" charset="0"/>
                <a:cs typeface="Calibri" panose="020F0502020204030204" pitchFamily="34" charset="0"/>
              </a:rPr>
              <a:t>Employment training program under section 134 of the Workforce Innovation and Opportunity Act (WIOA) </a:t>
            </a:r>
          </a:p>
          <a:p>
            <a:endParaRPr lang="en-US" sz="2400" dirty="0"/>
          </a:p>
        </p:txBody>
      </p:sp>
    </p:spTree>
    <p:extLst>
      <p:ext uri="{BB962C8B-B14F-4D97-AF65-F5344CB8AC3E}">
        <p14:creationId xmlns:p14="http://schemas.microsoft.com/office/powerpoint/2010/main" val="31076801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20D03B4-6C89-3BA0-C53F-3A1C4E572CC8}"/>
              </a:ext>
            </a:extLst>
          </p:cNvPr>
          <p:cNvSpPr>
            <a:spLocks noGrp="1"/>
          </p:cNvSpPr>
          <p:nvPr>
            <p:ph type="title"/>
          </p:nvPr>
        </p:nvSpPr>
        <p:spPr>
          <a:xfrm>
            <a:off x="841248" y="548640"/>
            <a:ext cx="3600860" cy="5431536"/>
          </a:xfrm>
        </p:spPr>
        <p:txBody>
          <a:bodyPr>
            <a:normAutofit/>
          </a:bodyPr>
          <a:lstStyle/>
          <a:p>
            <a:r>
              <a:rPr lang="en-US" sz="5400" dirty="0"/>
              <a:t>Student Assistance</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56784D6-18CA-B3B1-EB6C-1CD3922D5FEE}"/>
              </a:ext>
            </a:extLst>
          </p:cNvPr>
          <p:cNvSpPr>
            <a:spLocks noGrp="1"/>
          </p:cNvSpPr>
          <p:nvPr>
            <p:ph idx="1"/>
          </p:nvPr>
        </p:nvSpPr>
        <p:spPr>
          <a:xfrm>
            <a:off x="5126418" y="552091"/>
            <a:ext cx="6224335" cy="5431536"/>
          </a:xfrm>
        </p:spPr>
        <p:txBody>
          <a:bodyPr anchor="ctr">
            <a:normAutofit/>
          </a:bodyPr>
          <a:lstStyle/>
          <a:p>
            <a:pPr marL="0" indent="0">
              <a:buNone/>
            </a:pPr>
            <a:r>
              <a:rPr lang="en-US" sz="2200" b="1" i="0" u="none" strike="noStrike" baseline="0">
                <a:cs typeface="Times New Roman" panose="02020603050405020304" pitchFamily="18" charset="0"/>
              </a:rPr>
              <a:t>Other Student Financial Assistance </a:t>
            </a:r>
          </a:p>
          <a:p>
            <a:pPr marL="0" indent="0">
              <a:buNone/>
            </a:pPr>
            <a:r>
              <a:rPr lang="en-US" sz="2200" b="0" i="0" u="none" strike="noStrike" baseline="0">
                <a:cs typeface="Times New Roman" panose="02020603050405020304" pitchFamily="18" charset="0"/>
              </a:rPr>
              <a:t>Other student financial assistance includes grants or scholarships received from the following sources: </a:t>
            </a:r>
            <a:endParaRPr lang="en-US" sz="2200" b="0" i="0" u="none" strike="noStrike" baseline="0">
              <a:latin typeface="Times New Roman" panose="02020603050405020304" pitchFamily="18" charset="0"/>
            </a:endParaRPr>
          </a:p>
          <a:p>
            <a:r>
              <a:rPr lang="en-US" sz="2200" b="0" i="0" u="none" strike="noStrike" baseline="0">
                <a:cs typeface="Times New Roman" panose="02020603050405020304" pitchFamily="18" charset="0"/>
              </a:rPr>
              <a:t>The Federal government; </a:t>
            </a:r>
          </a:p>
          <a:p>
            <a:r>
              <a:rPr lang="en-US" sz="2200" b="0" i="0" u="none" strike="noStrike" baseline="0">
                <a:cs typeface="Times New Roman" panose="02020603050405020304" pitchFamily="18" charset="0"/>
              </a:rPr>
              <a:t>A state (including U.S. territories), Tribe, or local government; </a:t>
            </a:r>
          </a:p>
          <a:p>
            <a:r>
              <a:rPr lang="en-US" sz="2200" b="0" i="0" u="none" strike="noStrike" baseline="0">
                <a:cs typeface="Times New Roman" panose="02020603050405020304" pitchFamily="18" charset="0"/>
              </a:rPr>
              <a:t>A private foundation registered as a nonprofit under 26 U.S.C. 501(c)(3); </a:t>
            </a:r>
          </a:p>
          <a:p>
            <a:r>
              <a:rPr lang="en-US" sz="2200" b="0" i="0" u="none" strike="noStrike" baseline="0">
                <a:cs typeface="Times New Roman" panose="02020603050405020304" pitchFamily="18" charset="0"/>
              </a:rPr>
              <a:t>A business entity (such as a corporation, general partnership, limited liability company, limited partnership, joint venture, business trust, public benefit corporation, or nonprofit entity); or </a:t>
            </a:r>
          </a:p>
          <a:p>
            <a:r>
              <a:rPr lang="en-US" sz="2200" b="0" i="0" u="none" strike="noStrike" baseline="0">
                <a:cs typeface="Times New Roman" panose="02020603050405020304" pitchFamily="18" charset="0"/>
              </a:rPr>
              <a:t>An institution of higher education. </a:t>
            </a:r>
          </a:p>
          <a:p>
            <a:pPr marL="0" indent="0">
              <a:buNone/>
            </a:pPr>
            <a:endParaRPr lang="en-US" sz="2200">
              <a:cs typeface="Times New Roman" panose="02020603050405020304" pitchFamily="18" charset="0"/>
            </a:endParaRPr>
          </a:p>
        </p:txBody>
      </p:sp>
    </p:spTree>
    <p:extLst>
      <p:ext uri="{BB962C8B-B14F-4D97-AF65-F5344CB8AC3E}">
        <p14:creationId xmlns:p14="http://schemas.microsoft.com/office/powerpoint/2010/main" val="15954929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477B3E-9432-3FC8-FDE0-C7BA315A5216}"/>
              </a:ext>
            </a:extLst>
          </p:cNvPr>
          <p:cNvSpPr>
            <a:spLocks noGrp="1"/>
          </p:cNvSpPr>
          <p:nvPr>
            <p:ph type="title"/>
          </p:nvPr>
        </p:nvSpPr>
        <p:spPr>
          <a:xfrm>
            <a:off x="686834" y="591344"/>
            <a:ext cx="3200400" cy="5585619"/>
          </a:xfrm>
        </p:spPr>
        <p:txBody>
          <a:bodyPr>
            <a:normAutofit/>
          </a:bodyPr>
          <a:lstStyle/>
          <a:p>
            <a:r>
              <a:rPr lang="en-US" dirty="0">
                <a:solidFill>
                  <a:srgbClr val="FFFFFF"/>
                </a:solidFill>
              </a:rPr>
              <a:t>Student Assistance – Non-Section 8 Programs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BA712FE3-A9EA-674B-160D-7ED8469B4EF6}"/>
              </a:ext>
            </a:extLst>
          </p:cNvPr>
          <p:cNvSpPr>
            <a:spLocks noGrp="1"/>
          </p:cNvSpPr>
          <p:nvPr>
            <p:ph idx="1"/>
          </p:nvPr>
        </p:nvSpPr>
        <p:spPr>
          <a:xfrm>
            <a:off x="4447308" y="591344"/>
            <a:ext cx="6906491" cy="5585619"/>
          </a:xfrm>
        </p:spPr>
        <p:txBody>
          <a:bodyPr anchor="ctr">
            <a:normAutofit/>
          </a:bodyPr>
          <a:lstStyle/>
          <a:p>
            <a:pPr marL="0" indent="0">
              <a:buNone/>
            </a:pPr>
            <a:r>
              <a:rPr lang="en-US" b="0" i="0" u="none" strike="noStrike" baseline="0" dirty="0"/>
              <a:t>All assistance received under 479B of the HEA by students participating in the Public Housing or non–Section 8 programs </a:t>
            </a:r>
            <a:r>
              <a:rPr lang="en-US" b="1" i="0" u="sng" strike="noStrike" baseline="0" dirty="0"/>
              <a:t>is</a:t>
            </a:r>
            <a:r>
              <a:rPr lang="en-US" b="0" i="0" u="none" strike="noStrike" baseline="0" dirty="0"/>
              <a:t> excluded from income. </a:t>
            </a:r>
          </a:p>
          <a:p>
            <a:pPr marL="0" indent="0">
              <a:buNone/>
            </a:pPr>
            <a:r>
              <a:rPr lang="en-US" b="0" i="0" u="none" strike="noStrike" baseline="0" dirty="0"/>
              <a:t>Other student financial assistance received by the student that, either by itself or in combination with HEA assistance, exceeds the actual covered costs is </a:t>
            </a:r>
            <a:r>
              <a:rPr lang="en-US" b="1" i="0" u="sng" strike="noStrike" baseline="0" dirty="0"/>
              <a:t>not</a:t>
            </a:r>
            <a:r>
              <a:rPr lang="en-US" b="0" i="0" u="none" strike="noStrike" baseline="0" dirty="0"/>
              <a:t> excluded from income. </a:t>
            </a:r>
            <a:endParaRPr lang="en-US" dirty="0"/>
          </a:p>
        </p:txBody>
      </p:sp>
    </p:spTree>
    <p:extLst>
      <p:ext uri="{BB962C8B-B14F-4D97-AF65-F5344CB8AC3E}">
        <p14:creationId xmlns:p14="http://schemas.microsoft.com/office/powerpoint/2010/main" val="13070648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EDCFAF-2707-13DC-0BA5-E27646D102E1}"/>
              </a:ext>
            </a:extLst>
          </p:cNvPr>
          <p:cNvSpPr>
            <a:spLocks noGrp="1"/>
          </p:cNvSpPr>
          <p:nvPr>
            <p:ph type="title"/>
          </p:nvPr>
        </p:nvSpPr>
        <p:spPr>
          <a:xfrm>
            <a:off x="640080" y="325369"/>
            <a:ext cx="4368602" cy="1956841"/>
          </a:xfrm>
        </p:spPr>
        <p:txBody>
          <a:bodyPr anchor="b">
            <a:normAutofit/>
          </a:bodyPr>
          <a:lstStyle/>
          <a:p>
            <a:r>
              <a:rPr lang="en-US" sz="5400" dirty="0"/>
              <a:t>HOTMA</a:t>
            </a:r>
          </a:p>
        </p:txBody>
      </p:sp>
      <p:sp>
        <p:nvSpPr>
          <p:cNvPr id="1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C3AEDDF-3E27-F963-538C-8239AFA162FC}"/>
              </a:ext>
            </a:extLst>
          </p:cNvPr>
          <p:cNvSpPr>
            <a:spLocks noGrp="1"/>
          </p:cNvSpPr>
          <p:nvPr>
            <p:ph idx="1"/>
          </p:nvPr>
        </p:nvSpPr>
        <p:spPr>
          <a:xfrm>
            <a:off x="640080" y="2872899"/>
            <a:ext cx="4243589" cy="3320668"/>
          </a:xfrm>
        </p:spPr>
        <p:txBody>
          <a:bodyPr>
            <a:normAutofit/>
          </a:bodyPr>
          <a:lstStyle/>
          <a:p>
            <a:r>
              <a:rPr lang="en-US" sz="2200" dirty="0"/>
              <a:t>January 1, 2024</a:t>
            </a:r>
          </a:p>
          <a:p>
            <a:endParaRPr lang="en-US" sz="2200" dirty="0"/>
          </a:p>
          <a:p>
            <a:r>
              <a:rPr lang="en-US" sz="2200" dirty="0"/>
              <a:t>Once AHFA is ready, which we are, you can begin to use HOTMA</a:t>
            </a:r>
          </a:p>
          <a:p>
            <a:endParaRPr lang="en-US" sz="2200" dirty="0"/>
          </a:p>
        </p:txBody>
      </p:sp>
      <p:pic>
        <p:nvPicPr>
          <p:cNvPr id="5" name="Picture 4" descr="A black circle with red text&#10;&#10;Description automatically generated">
            <a:extLst>
              <a:ext uri="{FF2B5EF4-FFF2-40B4-BE49-F238E27FC236}">
                <a16:creationId xmlns:a16="http://schemas.microsoft.com/office/drawing/2014/main" id="{7FE24B18-1453-964A-F987-0154E6CD493C}"/>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2" b="3793"/>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2033656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B1D43F-CE8D-CD5D-9925-D442E97E3475}"/>
              </a:ext>
            </a:extLst>
          </p:cNvPr>
          <p:cNvSpPr>
            <a:spLocks noGrp="1"/>
          </p:cNvSpPr>
          <p:nvPr>
            <p:ph type="title"/>
          </p:nvPr>
        </p:nvSpPr>
        <p:spPr>
          <a:xfrm>
            <a:off x="803503" y="776087"/>
            <a:ext cx="10173010" cy="1554480"/>
          </a:xfrm>
        </p:spPr>
        <p:txBody>
          <a:bodyPr anchor="ctr">
            <a:normAutofit/>
          </a:bodyPr>
          <a:lstStyle/>
          <a:p>
            <a:r>
              <a:rPr lang="en-US" sz="4800" dirty="0"/>
              <a:t>Student Assistance – Non-Section 8 Programs</a:t>
            </a:r>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EFA86151-01AA-CC53-2EFC-7D058E49F2E0}"/>
              </a:ext>
            </a:extLst>
          </p:cNvPr>
          <p:cNvGraphicFramePr>
            <a:graphicFrameLocks noGrp="1"/>
          </p:cNvGraphicFramePr>
          <p:nvPr>
            <p:ph idx="1"/>
            <p:extLst>
              <p:ext uri="{D42A27DB-BD31-4B8C-83A1-F6EECF244321}">
                <p14:modId xmlns:p14="http://schemas.microsoft.com/office/powerpoint/2010/main" val="3611748399"/>
              </p:ext>
            </p:extLst>
          </p:nvPr>
        </p:nvGraphicFramePr>
        <p:xfrm>
          <a:off x="904602" y="3017519"/>
          <a:ext cx="10378440" cy="3209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120121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F6683EF-AD4D-BCA4-D87F-42AA84674EAB}"/>
              </a:ext>
            </a:extLst>
          </p:cNvPr>
          <p:cNvSpPr>
            <a:spLocks noGrp="1"/>
          </p:cNvSpPr>
          <p:nvPr>
            <p:ph type="title"/>
          </p:nvPr>
        </p:nvSpPr>
        <p:spPr>
          <a:xfrm>
            <a:off x="1171074" y="1396686"/>
            <a:ext cx="3240506" cy="4064628"/>
          </a:xfrm>
        </p:spPr>
        <p:txBody>
          <a:bodyPr>
            <a:normAutofit/>
          </a:bodyPr>
          <a:lstStyle/>
          <a:p>
            <a:r>
              <a:rPr lang="en-US">
                <a:solidFill>
                  <a:srgbClr val="FFFFFF"/>
                </a:solidFill>
              </a:rPr>
              <a:t>Student Assistance – Non-Section 8 Programs</a:t>
            </a: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49D30664-9930-E1F1-158A-F41E81CF02C8}"/>
              </a:ext>
            </a:extLst>
          </p:cNvPr>
          <p:cNvSpPr>
            <a:spLocks noGrp="1"/>
          </p:cNvSpPr>
          <p:nvPr>
            <p:ph idx="1"/>
          </p:nvPr>
        </p:nvSpPr>
        <p:spPr>
          <a:xfrm>
            <a:off x="5370153" y="1526033"/>
            <a:ext cx="5536397" cy="3935281"/>
          </a:xfrm>
        </p:spPr>
        <p:txBody>
          <a:bodyPr>
            <a:normAutofit/>
          </a:bodyPr>
          <a:lstStyle/>
          <a:p>
            <a:pPr marL="0" indent="0">
              <a:buNone/>
            </a:pPr>
            <a:r>
              <a:rPr lang="en-US" b="0" i="0" u="none" strike="noStrike" baseline="0" dirty="0">
                <a:cs typeface="Times New Roman" panose="02020603050405020304" pitchFamily="18" charset="0"/>
              </a:rPr>
              <a:t>The formula for calculating the amount of other student financial assistance that is excluded from income always begins with deducting the assistance received under 479B of the HEA from the total actual covered costs, because the 479B assistance is intended to pay the student’s actual covered costs. </a:t>
            </a:r>
          </a:p>
          <a:p>
            <a:pPr marL="0" indent="0">
              <a:buNone/>
            </a:pPr>
            <a:endParaRPr lang="en-US" dirty="0">
              <a:cs typeface="Times New Roman" panose="02020603050405020304" pitchFamily="18" charset="0"/>
            </a:endParaRPr>
          </a:p>
        </p:txBody>
      </p:sp>
    </p:spTree>
    <p:extLst>
      <p:ext uri="{BB962C8B-B14F-4D97-AF65-F5344CB8AC3E}">
        <p14:creationId xmlns:p14="http://schemas.microsoft.com/office/powerpoint/2010/main" val="28962078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45A9F99-D9B1-4094-A2E2-B90AC1DB7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7FAF607-473A-4A43-A23D-BBFF5C4117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D0850F-A1C5-57CD-97F4-F83F287DF928}"/>
              </a:ext>
            </a:extLst>
          </p:cNvPr>
          <p:cNvSpPr>
            <a:spLocks noGrp="1"/>
          </p:cNvSpPr>
          <p:nvPr>
            <p:ph type="title"/>
          </p:nvPr>
        </p:nvSpPr>
        <p:spPr>
          <a:xfrm>
            <a:off x="6094105" y="802955"/>
            <a:ext cx="4977976" cy="1454051"/>
          </a:xfrm>
        </p:spPr>
        <p:txBody>
          <a:bodyPr>
            <a:normAutofit/>
          </a:bodyPr>
          <a:lstStyle/>
          <a:p>
            <a:r>
              <a:rPr lang="en-US" sz="3600" dirty="0">
                <a:solidFill>
                  <a:schemeClr val="tx2"/>
                </a:solidFill>
              </a:rPr>
              <a:t>Student Assistance – Non-Section 8 Programs</a:t>
            </a:r>
          </a:p>
        </p:txBody>
      </p:sp>
      <p:pic>
        <p:nvPicPr>
          <p:cNvPr id="7" name="Graphic 6" descr="Calculator">
            <a:extLst>
              <a:ext uri="{FF2B5EF4-FFF2-40B4-BE49-F238E27FC236}">
                <a16:creationId xmlns:a16="http://schemas.microsoft.com/office/drawing/2014/main" id="{27A54775-C740-BBC5-EB09-1DB3F66B154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6951" y="1793846"/>
            <a:ext cx="3620021" cy="3620021"/>
          </a:xfrm>
          <a:prstGeom prst="rect">
            <a:avLst/>
          </a:prstGeom>
        </p:spPr>
      </p:pic>
      <p:sp>
        <p:nvSpPr>
          <p:cNvPr id="3" name="Content Placeholder 2">
            <a:extLst>
              <a:ext uri="{FF2B5EF4-FFF2-40B4-BE49-F238E27FC236}">
                <a16:creationId xmlns:a16="http://schemas.microsoft.com/office/drawing/2014/main" id="{603B8BD9-09FD-C96B-31AD-2BB45D4E94BF}"/>
              </a:ext>
            </a:extLst>
          </p:cNvPr>
          <p:cNvSpPr>
            <a:spLocks noGrp="1"/>
          </p:cNvSpPr>
          <p:nvPr>
            <p:ph idx="1"/>
          </p:nvPr>
        </p:nvSpPr>
        <p:spPr>
          <a:xfrm>
            <a:off x="6090574" y="2421682"/>
            <a:ext cx="4977578" cy="3639289"/>
          </a:xfrm>
        </p:spPr>
        <p:txBody>
          <a:bodyPr anchor="ctr">
            <a:normAutofit/>
          </a:bodyPr>
          <a:lstStyle/>
          <a:p>
            <a:pPr marL="0" indent="0">
              <a:buNone/>
            </a:pPr>
            <a:r>
              <a:rPr lang="en-US" sz="1800" b="1" i="0" u="none" strike="noStrike" baseline="0" dirty="0">
                <a:solidFill>
                  <a:schemeClr val="tx2"/>
                </a:solidFill>
                <a:cs typeface="Arial" panose="020B0604020202020204" pitchFamily="34" charset="0"/>
              </a:rPr>
              <a:t>Steps in Calculating Amount of Other Student Financial Assistance </a:t>
            </a:r>
          </a:p>
          <a:p>
            <a:pPr marL="0" indent="0">
              <a:buNone/>
            </a:pPr>
            <a:endParaRPr lang="en-US" sz="1800" b="1" dirty="0">
              <a:solidFill>
                <a:schemeClr val="tx2"/>
              </a:solidFill>
              <a:cs typeface="Arial" panose="020B0604020202020204" pitchFamily="34" charset="0"/>
            </a:endParaRPr>
          </a:p>
          <a:p>
            <a:pPr marL="0" indent="0">
              <a:buNone/>
            </a:pPr>
            <a:r>
              <a:rPr lang="en-US" sz="1800" b="1" i="0" u="none" strike="noStrike" baseline="0" dirty="0">
                <a:solidFill>
                  <a:schemeClr val="tx2"/>
                </a:solidFill>
                <a:cs typeface="Arial" panose="020B0604020202020204" pitchFamily="34" charset="0"/>
              </a:rPr>
              <a:t>Step 1: </a:t>
            </a:r>
            <a:r>
              <a:rPr lang="en-US" sz="1800" b="0" i="0" u="none" strike="noStrike" baseline="0" dirty="0">
                <a:solidFill>
                  <a:schemeClr val="tx2"/>
                </a:solidFill>
                <a:cs typeface="Arial" panose="020B0604020202020204" pitchFamily="34" charset="0"/>
              </a:rPr>
              <a:t>Subtract the </a:t>
            </a:r>
            <a:r>
              <a:rPr lang="en-US" sz="1800" b="1" i="0" u="none" strike="noStrike" baseline="0" dirty="0">
                <a:solidFill>
                  <a:schemeClr val="tx2"/>
                </a:solidFill>
                <a:cs typeface="Arial" panose="020B0604020202020204" pitchFamily="34" charset="0"/>
              </a:rPr>
              <a:t>amount received under section 479B of the HEA </a:t>
            </a:r>
            <a:r>
              <a:rPr lang="en-US" sz="1800" b="0" i="0" u="none" strike="noStrike" baseline="0" dirty="0">
                <a:solidFill>
                  <a:schemeClr val="tx2"/>
                </a:solidFill>
                <a:cs typeface="Arial" panose="020B0604020202020204" pitchFamily="34" charset="0"/>
              </a:rPr>
              <a:t>from the </a:t>
            </a:r>
            <a:r>
              <a:rPr lang="en-US" sz="1800" b="1" i="0" u="none" strike="noStrike" baseline="0" dirty="0">
                <a:solidFill>
                  <a:schemeClr val="tx2"/>
                </a:solidFill>
                <a:cs typeface="Arial" panose="020B0604020202020204" pitchFamily="34" charset="0"/>
              </a:rPr>
              <a:t>actual covered costs </a:t>
            </a:r>
            <a:r>
              <a:rPr lang="en-US" sz="1800" b="0" i="0" u="none" strike="noStrike" baseline="0" dirty="0">
                <a:solidFill>
                  <a:schemeClr val="tx2"/>
                </a:solidFill>
                <a:cs typeface="Arial" panose="020B0604020202020204" pitchFamily="34" charset="0"/>
              </a:rPr>
              <a:t>to arrive at the </a:t>
            </a:r>
            <a:r>
              <a:rPr lang="en-US" sz="1800" b="1" i="0" u="none" strike="noStrike" baseline="0" dirty="0">
                <a:solidFill>
                  <a:schemeClr val="tx2"/>
                </a:solidFill>
                <a:cs typeface="Arial" panose="020B0604020202020204" pitchFamily="34" charset="0"/>
              </a:rPr>
              <a:t>amount of actual covered costs exceeding section 479B assistance</a:t>
            </a:r>
            <a:r>
              <a:rPr lang="en-US" sz="1800" b="0" i="0" u="none" strike="noStrike" baseline="0" dirty="0">
                <a:solidFill>
                  <a:schemeClr val="tx2"/>
                </a:solidFill>
                <a:cs typeface="Arial" panose="020B0604020202020204" pitchFamily="34" charset="0"/>
              </a:rPr>
              <a:t>. 	</a:t>
            </a:r>
          </a:p>
          <a:p>
            <a:pPr marL="0" indent="0">
              <a:buNone/>
            </a:pPr>
            <a:r>
              <a:rPr lang="en-US" sz="1800" b="1" i="0" u="none" strike="noStrike" baseline="0" dirty="0">
                <a:solidFill>
                  <a:schemeClr val="tx2"/>
                </a:solidFill>
                <a:cs typeface="Arial" panose="020B0604020202020204" pitchFamily="34" charset="0"/>
              </a:rPr>
              <a:t>Step 2: </a:t>
            </a:r>
            <a:r>
              <a:rPr lang="en-US" sz="1800" b="0" i="0" u="none" strike="noStrike" baseline="0" dirty="0">
                <a:solidFill>
                  <a:schemeClr val="tx2"/>
                </a:solidFill>
                <a:cs typeface="Arial" panose="020B0604020202020204" pitchFamily="34" charset="0"/>
              </a:rPr>
              <a:t>Subtract the </a:t>
            </a:r>
            <a:r>
              <a:rPr lang="en-US" sz="1800" b="1" i="0" u="none" strike="noStrike" baseline="0" dirty="0">
                <a:solidFill>
                  <a:schemeClr val="tx2"/>
                </a:solidFill>
                <a:cs typeface="Arial" panose="020B0604020202020204" pitchFamily="34" charset="0"/>
              </a:rPr>
              <a:t>actual covered costs exceeding section 479B assistance </a:t>
            </a:r>
            <a:r>
              <a:rPr lang="en-US" sz="1800" b="0" i="0" u="none" strike="noStrike" baseline="0" dirty="0">
                <a:solidFill>
                  <a:schemeClr val="tx2"/>
                </a:solidFill>
                <a:cs typeface="Arial" panose="020B0604020202020204" pitchFamily="34" charset="0"/>
              </a:rPr>
              <a:t>from the amount of </a:t>
            </a:r>
            <a:r>
              <a:rPr lang="en-US" sz="1800" b="1" i="0" u="none" strike="noStrike" baseline="0" dirty="0">
                <a:solidFill>
                  <a:schemeClr val="tx2"/>
                </a:solidFill>
                <a:cs typeface="Arial" panose="020B0604020202020204" pitchFamily="34" charset="0"/>
              </a:rPr>
              <a:t>other student financial assistance </a:t>
            </a:r>
            <a:r>
              <a:rPr lang="en-US" sz="1800" b="0" i="0" u="none" strike="noStrike" baseline="0" dirty="0">
                <a:solidFill>
                  <a:schemeClr val="tx2"/>
                </a:solidFill>
                <a:cs typeface="Arial" panose="020B0604020202020204" pitchFamily="34" charset="0"/>
              </a:rPr>
              <a:t>to arrive at the amount of </a:t>
            </a:r>
            <a:r>
              <a:rPr lang="en-US" sz="1800" b="1" i="0" u="none" strike="noStrike" baseline="0" dirty="0">
                <a:solidFill>
                  <a:schemeClr val="tx2"/>
                </a:solidFill>
                <a:cs typeface="Arial" panose="020B0604020202020204" pitchFamily="34" charset="0"/>
              </a:rPr>
              <a:t>student financial assistance included in income</a:t>
            </a:r>
            <a:r>
              <a:rPr lang="en-US" sz="1800" b="0" i="0" u="none" strike="noStrike" baseline="0" dirty="0">
                <a:solidFill>
                  <a:schemeClr val="tx2"/>
                </a:solidFill>
                <a:cs typeface="Arial" panose="020B0604020202020204" pitchFamily="34" charset="0"/>
              </a:rPr>
              <a:t>. 	</a:t>
            </a:r>
          </a:p>
          <a:p>
            <a:pPr marL="0" indent="0">
              <a:buNone/>
            </a:pPr>
            <a:endParaRPr lang="en-US" sz="1800" dirty="0">
              <a:solidFill>
                <a:schemeClr val="tx2"/>
              </a:solidFill>
              <a:cs typeface="Arial" panose="020B0604020202020204" pitchFamily="34" charset="0"/>
            </a:endParaRPr>
          </a:p>
        </p:txBody>
      </p:sp>
      <p:grpSp>
        <p:nvGrpSpPr>
          <p:cNvPr id="14" name="Group 13">
            <a:extLst>
              <a:ext uri="{FF2B5EF4-FFF2-40B4-BE49-F238E27FC236}">
                <a16:creationId xmlns:a16="http://schemas.microsoft.com/office/drawing/2014/main" id="{C5F6476F-D303-44D3-B30F-1BA348F0F6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2635" y="52996"/>
            <a:ext cx="5928607" cy="6805005"/>
            <a:chOff x="6095999" y="52996"/>
            <a:chExt cx="6093363" cy="6805005"/>
          </a:xfrm>
          <a:solidFill>
            <a:schemeClr val="accent5">
              <a:alpha val="10000"/>
            </a:schemeClr>
          </a:solidFill>
        </p:grpSpPr>
        <p:sp>
          <p:nvSpPr>
            <p:cNvPr id="15" name="Freeform: Shape 14">
              <a:extLst>
                <a:ext uri="{FF2B5EF4-FFF2-40B4-BE49-F238E27FC236}">
                  <a16:creationId xmlns:a16="http://schemas.microsoft.com/office/drawing/2014/main" id="{C972EB4B-0539-4430-9340-8117B9D7C3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52996"/>
              <a:ext cx="6093361" cy="6805003"/>
            </a:xfrm>
            <a:custGeom>
              <a:avLst/>
              <a:gdLst>
                <a:gd name="connsiteX0" fmla="*/ 3391253 w 5890489"/>
                <a:gd name="connsiteY0" fmla="*/ 0 h 6578438"/>
                <a:gd name="connsiteX1" fmla="*/ 3434974 w 5890489"/>
                <a:gd name="connsiteY1" fmla="*/ 646 h 6578438"/>
                <a:gd name="connsiteX2" fmla="*/ 3522419 w 5890489"/>
                <a:gd name="connsiteY2" fmla="*/ 2712 h 6578438"/>
                <a:gd name="connsiteX3" fmla="*/ 3610261 w 5890489"/>
                <a:gd name="connsiteY3" fmla="*/ 6458 h 6578438"/>
                <a:gd name="connsiteX4" fmla="*/ 3786872 w 5890489"/>
                <a:gd name="connsiteY4" fmla="*/ 20667 h 6578438"/>
                <a:gd name="connsiteX5" fmla="*/ 3962291 w 5890489"/>
                <a:gd name="connsiteY5" fmla="*/ 43530 h 6578438"/>
                <a:gd name="connsiteX6" fmla="*/ 4135855 w 5890489"/>
                <a:gd name="connsiteY6" fmla="*/ 75176 h 6578438"/>
                <a:gd name="connsiteX7" fmla="*/ 4307299 w 5890489"/>
                <a:gd name="connsiteY7" fmla="*/ 114315 h 6578438"/>
                <a:gd name="connsiteX8" fmla="*/ 4476358 w 5890489"/>
                <a:gd name="connsiteY8" fmla="*/ 160816 h 6578438"/>
                <a:gd name="connsiteX9" fmla="*/ 4559829 w 5890489"/>
                <a:gd name="connsiteY9" fmla="*/ 186779 h 6578438"/>
                <a:gd name="connsiteX10" fmla="*/ 4642901 w 5890489"/>
                <a:gd name="connsiteY10" fmla="*/ 213648 h 6578438"/>
                <a:gd name="connsiteX11" fmla="*/ 5280847 w 5890489"/>
                <a:gd name="connsiteY11" fmla="*/ 485936 h 6578438"/>
                <a:gd name="connsiteX12" fmla="*/ 5865400 w 5890489"/>
                <a:gd name="connsiteY12" fmla="*/ 851099 h 6578438"/>
                <a:gd name="connsiteX13" fmla="*/ 5890489 w 5890489"/>
                <a:gd name="connsiteY13" fmla="*/ 870950 h 6578438"/>
                <a:gd name="connsiteX14" fmla="*/ 5890489 w 5890489"/>
                <a:gd name="connsiteY14" fmla="*/ 1321814 h 6578438"/>
                <a:gd name="connsiteX15" fmla="*/ 5887395 w 5890489"/>
                <a:gd name="connsiteY15" fmla="*/ 1318952 h 6578438"/>
                <a:gd name="connsiteX16" fmla="*/ 5830291 w 5890489"/>
                <a:gd name="connsiteY16" fmla="*/ 1265992 h 6578438"/>
                <a:gd name="connsiteX17" fmla="*/ 5815981 w 5890489"/>
                <a:gd name="connsiteY17" fmla="*/ 1252687 h 6578438"/>
                <a:gd name="connsiteX18" fmla="*/ 5801142 w 5890489"/>
                <a:gd name="connsiteY18" fmla="*/ 1240158 h 6578438"/>
                <a:gd name="connsiteX19" fmla="*/ 5771464 w 5890489"/>
                <a:gd name="connsiteY19" fmla="*/ 1214969 h 6578438"/>
                <a:gd name="connsiteX20" fmla="*/ 5651030 w 5890489"/>
                <a:gd name="connsiteY20" fmla="*/ 1115767 h 6578438"/>
                <a:gd name="connsiteX21" fmla="*/ 5123183 w 5890489"/>
                <a:gd name="connsiteY21" fmla="*/ 780443 h 6578438"/>
                <a:gd name="connsiteX22" fmla="*/ 4533860 w 5890489"/>
                <a:gd name="connsiteY22" fmla="*/ 567701 h 6578438"/>
                <a:gd name="connsiteX23" fmla="*/ 4457281 w 5890489"/>
                <a:gd name="connsiteY23" fmla="*/ 550780 h 6578438"/>
                <a:gd name="connsiteX24" fmla="*/ 4380568 w 5890489"/>
                <a:gd name="connsiteY24" fmla="*/ 535279 h 6578438"/>
                <a:gd name="connsiteX25" fmla="*/ 4303325 w 5890489"/>
                <a:gd name="connsiteY25" fmla="*/ 522879 h 6578438"/>
                <a:gd name="connsiteX26" fmla="*/ 4264769 w 5890489"/>
                <a:gd name="connsiteY26" fmla="*/ 516679 h 6578438"/>
                <a:gd name="connsiteX27" fmla="*/ 4226082 w 5890489"/>
                <a:gd name="connsiteY27" fmla="*/ 511253 h 6578438"/>
                <a:gd name="connsiteX28" fmla="*/ 4070934 w 5890489"/>
                <a:gd name="connsiteY28" fmla="*/ 494848 h 6578438"/>
                <a:gd name="connsiteX29" fmla="*/ 3915521 w 5890489"/>
                <a:gd name="connsiteY29" fmla="*/ 486065 h 6578438"/>
                <a:gd name="connsiteX30" fmla="*/ 3760241 w 5890489"/>
                <a:gd name="connsiteY30" fmla="*/ 484257 h 6578438"/>
                <a:gd name="connsiteX31" fmla="*/ 3682734 w 5890489"/>
                <a:gd name="connsiteY31" fmla="*/ 486581 h 6578438"/>
                <a:gd name="connsiteX32" fmla="*/ 3605491 w 5890489"/>
                <a:gd name="connsiteY32" fmla="*/ 488907 h 6578438"/>
                <a:gd name="connsiteX33" fmla="*/ 3527454 w 5890489"/>
                <a:gd name="connsiteY33" fmla="*/ 493169 h 6578438"/>
                <a:gd name="connsiteX34" fmla="*/ 3449151 w 5890489"/>
                <a:gd name="connsiteY34" fmla="*/ 498336 h 6578438"/>
                <a:gd name="connsiteX35" fmla="*/ 3410067 w 5890489"/>
                <a:gd name="connsiteY35" fmla="*/ 500532 h 6578438"/>
                <a:gd name="connsiteX36" fmla="*/ 3371246 w 5890489"/>
                <a:gd name="connsiteY36" fmla="*/ 504279 h 6578438"/>
                <a:gd name="connsiteX37" fmla="*/ 3293739 w 5890489"/>
                <a:gd name="connsiteY37" fmla="*/ 511512 h 6578438"/>
                <a:gd name="connsiteX38" fmla="*/ 2689445 w 5890489"/>
                <a:gd name="connsiteY38" fmla="*/ 610198 h 6578438"/>
                <a:gd name="connsiteX39" fmla="*/ 2117875 w 5890489"/>
                <a:gd name="connsiteY39" fmla="*/ 800335 h 6578438"/>
                <a:gd name="connsiteX40" fmla="*/ 1981276 w 5890489"/>
                <a:gd name="connsiteY40" fmla="*/ 865566 h 6578438"/>
                <a:gd name="connsiteX41" fmla="*/ 1847991 w 5890489"/>
                <a:gd name="connsiteY41" fmla="*/ 938676 h 6578438"/>
                <a:gd name="connsiteX42" fmla="*/ 1783069 w 5890489"/>
                <a:gd name="connsiteY42" fmla="*/ 978718 h 6578438"/>
                <a:gd name="connsiteX43" fmla="*/ 1750609 w 5890489"/>
                <a:gd name="connsiteY43" fmla="*/ 998869 h 6578438"/>
                <a:gd name="connsiteX44" fmla="*/ 1734312 w 5890489"/>
                <a:gd name="connsiteY44" fmla="*/ 1008945 h 6578438"/>
                <a:gd name="connsiteX45" fmla="*/ 1718547 w 5890489"/>
                <a:gd name="connsiteY45" fmla="*/ 1019924 h 6578438"/>
                <a:gd name="connsiteX46" fmla="*/ 1655481 w 5890489"/>
                <a:gd name="connsiteY46" fmla="*/ 1063582 h 6578438"/>
                <a:gd name="connsiteX47" fmla="*/ 1593077 w 5890489"/>
                <a:gd name="connsiteY47" fmla="*/ 1108664 h 6578438"/>
                <a:gd name="connsiteX48" fmla="*/ 1532263 w 5890489"/>
                <a:gd name="connsiteY48" fmla="*/ 1156197 h 6578438"/>
                <a:gd name="connsiteX49" fmla="*/ 1472509 w 5890489"/>
                <a:gd name="connsiteY49" fmla="*/ 1205152 h 6578438"/>
                <a:gd name="connsiteX50" fmla="*/ 1414212 w 5890489"/>
                <a:gd name="connsiteY50" fmla="*/ 1256175 h 6578438"/>
                <a:gd name="connsiteX51" fmla="*/ 1357242 w 5890489"/>
                <a:gd name="connsiteY51" fmla="*/ 1308359 h 6578438"/>
                <a:gd name="connsiteX52" fmla="*/ 1153072 w 5890489"/>
                <a:gd name="connsiteY52" fmla="*/ 1529498 h 6578438"/>
                <a:gd name="connsiteX53" fmla="*/ 1002694 w 5890489"/>
                <a:gd name="connsiteY53" fmla="*/ 1770658 h 6578438"/>
                <a:gd name="connsiteX54" fmla="*/ 974076 w 5890489"/>
                <a:gd name="connsiteY54" fmla="*/ 1835371 h 6578438"/>
                <a:gd name="connsiteX55" fmla="*/ 949564 w 5890489"/>
                <a:gd name="connsiteY55" fmla="*/ 1903573 h 6578438"/>
                <a:gd name="connsiteX56" fmla="*/ 927173 w 5890489"/>
                <a:gd name="connsiteY56" fmla="*/ 1974229 h 6578438"/>
                <a:gd name="connsiteX57" fmla="*/ 906107 w 5890489"/>
                <a:gd name="connsiteY57" fmla="*/ 2046952 h 6578438"/>
                <a:gd name="connsiteX58" fmla="*/ 751092 w 5890489"/>
                <a:gd name="connsiteY58" fmla="*/ 2676266 h 6578438"/>
                <a:gd name="connsiteX59" fmla="*/ 547189 w 5890489"/>
                <a:gd name="connsiteY59" fmla="*/ 3308422 h 6578438"/>
                <a:gd name="connsiteX60" fmla="*/ 441195 w 5890489"/>
                <a:gd name="connsiteY60" fmla="*/ 3866306 h 6578438"/>
                <a:gd name="connsiteX61" fmla="*/ 527182 w 5890489"/>
                <a:gd name="connsiteY61" fmla="*/ 4439174 h 6578438"/>
                <a:gd name="connsiteX62" fmla="*/ 775073 w 5890489"/>
                <a:gd name="connsiteY62" fmla="*/ 4987240 h 6578438"/>
                <a:gd name="connsiteX63" fmla="*/ 943206 w 5890489"/>
                <a:gd name="connsiteY63" fmla="*/ 5244933 h 6578438"/>
                <a:gd name="connsiteX64" fmla="*/ 1133728 w 5890489"/>
                <a:gd name="connsiteY64" fmla="*/ 5490356 h 6578438"/>
                <a:gd name="connsiteX65" fmla="*/ 1359626 w 5890489"/>
                <a:gd name="connsiteY65" fmla="*/ 5709815 h 6578438"/>
                <a:gd name="connsiteX66" fmla="*/ 1481254 w 5890489"/>
                <a:gd name="connsiteY66" fmla="*/ 5809146 h 6578438"/>
                <a:gd name="connsiteX67" fmla="*/ 1543260 w 5890489"/>
                <a:gd name="connsiteY67" fmla="*/ 5856940 h 6578438"/>
                <a:gd name="connsiteX68" fmla="*/ 1607518 w 5890489"/>
                <a:gd name="connsiteY68" fmla="*/ 5901374 h 6578438"/>
                <a:gd name="connsiteX69" fmla="*/ 2145566 w 5890489"/>
                <a:gd name="connsiteY69" fmla="*/ 6193814 h 6578438"/>
                <a:gd name="connsiteX70" fmla="*/ 2214991 w 5890489"/>
                <a:gd name="connsiteY70" fmla="*/ 6221844 h 6578438"/>
                <a:gd name="connsiteX71" fmla="*/ 2249307 w 5890489"/>
                <a:gd name="connsiteY71" fmla="*/ 6236182 h 6578438"/>
                <a:gd name="connsiteX72" fmla="*/ 2284285 w 5890489"/>
                <a:gd name="connsiteY72" fmla="*/ 6248711 h 6578438"/>
                <a:gd name="connsiteX73" fmla="*/ 2354241 w 5890489"/>
                <a:gd name="connsiteY73" fmla="*/ 6273124 h 6578438"/>
                <a:gd name="connsiteX74" fmla="*/ 2371597 w 5890489"/>
                <a:gd name="connsiteY74" fmla="*/ 6279324 h 6578438"/>
                <a:gd name="connsiteX75" fmla="*/ 2387894 w 5890489"/>
                <a:gd name="connsiteY75" fmla="*/ 6287719 h 6578438"/>
                <a:gd name="connsiteX76" fmla="*/ 2421414 w 5890489"/>
                <a:gd name="connsiteY76" fmla="*/ 6302186 h 6578438"/>
                <a:gd name="connsiteX77" fmla="*/ 2489117 w 5890489"/>
                <a:gd name="connsiteY77" fmla="*/ 6329441 h 6578438"/>
                <a:gd name="connsiteX78" fmla="*/ 2522902 w 5890489"/>
                <a:gd name="connsiteY78" fmla="*/ 6343134 h 6578438"/>
                <a:gd name="connsiteX79" fmla="*/ 2556953 w 5890489"/>
                <a:gd name="connsiteY79" fmla="*/ 6356051 h 6578438"/>
                <a:gd name="connsiteX80" fmla="*/ 2695009 w 5890489"/>
                <a:gd name="connsiteY80" fmla="*/ 6401905 h 6578438"/>
                <a:gd name="connsiteX81" fmla="*/ 3268035 w 5890489"/>
                <a:gd name="connsiteY81" fmla="*/ 6501238 h 6578438"/>
                <a:gd name="connsiteX82" fmla="*/ 3341038 w 5890489"/>
                <a:gd name="connsiteY82" fmla="*/ 6506145 h 6578438"/>
                <a:gd name="connsiteX83" fmla="*/ 3414703 w 5890489"/>
                <a:gd name="connsiteY83" fmla="*/ 6507050 h 6578438"/>
                <a:gd name="connsiteX84" fmla="*/ 3488237 w 5890489"/>
                <a:gd name="connsiteY84" fmla="*/ 6508212 h 6578438"/>
                <a:gd name="connsiteX85" fmla="*/ 3524142 w 5890489"/>
                <a:gd name="connsiteY85" fmla="*/ 6507955 h 6578438"/>
                <a:gd name="connsiteX86" fmla="*/ 3559252 w 5890489"/>
                <a:gd name="connsiteY86" fmla="*/ 6506921 h 6578438"/>
                <a:gd name="connsiteX87" fmla="*/ 3629207 w 5890489"/>
                <a:gd name="connsiteY87" fmla="*/ 6503045 h 6578438"/>
                <a:gd name="connsiteX88" fmla="*/ 3698633 w 5890489"/>
                <a:gd name="connsiteY88" fmla="*/ 6496845 h 6578438"/>
                <a:gd name="connsiteX89" fmla="*/ 3733213 w 5890489"/>
                <a:gd name="connsiteY89" fmla="*/ 6493357 h 6578438"/>
                <a:gd name="connsiteX90" fmla="*/ 3767529 w 5890489"/>
                <a:gd name="connsiteY90" fmla="*/ 6488707 h 6578438"/>
                <a:gd name="connsiteX91" fmla="*/ 3801845 w 5890489"/>
                <a:gd name="connsiteY91" fmla="*/ 6484057 h 6578438"/>
                <a:gd name="connsiteX92" fmla="*/ 3835895 w 5890489"/>
                <a:gd name="connsiteY92" fmla="*/ 6478116 h 6578438"/>
                <a:gd name="connsiteX93" fmla="*/ 4364801 w 5890489"/>
                <a:gd name="connsiteY93" fmla="*/ 6308517 h 6578438"/>
                <a:gd name="connsiteX94" fmla="*/ 4861379 w 5890489"/>
                <a:gd name="connsiteY94" fmla="*/ 6000576 h 6578438"/>
                <a:gd name="connsiteX95" fmla="*/ 5341263 w 5890489"/>
                <a:gd name="connsiteY95" fmla="*/ 5605834 h 6578438"/>
                <a:gd name="connsiteX96" fmla="*/ 5587301 w 5890489"/>
                <a:gd name="connsiteY96" fmla="*/ 5390379 h 6578438"/>
                <a:gd name="connsiteX97" fmla="*/ 5849105 w 5890489"/>
                <a:gd name="connsiteY97" fmla="*/ 5176344 h 6578438"/>
                <a:gd name="connsiteX98" fmla="*/ 5890489 w 5890489"/>
                <a:gd name="connsiteY98" fmla="*/ 5145260 h 6578438"/>
                <a:gd name="connsiteX99" fmla="*/ 5890489 w 5890489"/>
                <a:gd name="connsiteY99" fmla="*/ 5995323 h 6578438"/>
                <a:gd name="connsiteX100" fmla="*/ 5811477 w 5890489"/>
                <a:gd name="connsiteY100" fmla="*/ 6077819 h 6578438"/>
                <a:gd name="connsiteX101" fmla="*/ 5301384 w 5890489"/>
                <a:gd name="connsiteY101" fmla="*/ 6542958 h 6578438"/>
                <a:gd name="connsiteX102" fmla="*/ 5252008 w 5890489"/>
                <a:gd name="connsiteY102" fmla="*/ 6578438 h 6578438"/>
                <a:gd name="connsiteX103" fmla="*/ 1653730 w 5890489"/>
                <a:gd name="connsiteY103" fmla="*/ 6578438 h 6578438"/>
                <a:gd name="connsiteX104" fmla="*/ 1549768 w 5890489"/>
                <a:gd name="connsiteY104" fmla="*/ 6488821 h 6578438"/>
                <a:gd name="connsiteX105" fmla="*/ 1298282 w 5890489"/>
                <a:gd name="connsiteY105" fmla="*/ 6243932 h 6578438"/>
                <a:gd name="connsiteX106" fmla="*/ 1237999 w 5890489"/>
                <a:gd name="connsiteY106" fmla="*/ 6181671 h 6578438"/>
                <a:gd name="connsiteX107" fmla="*/ 1179967 w 5890489"/>
                <a:gd name="connsiteY107" fmla="*/ 6117862 h 6578438"/>
                <a:gd name="connsiteX108" fmla="*/ 1121936 w 5890489"/>
                <a:gd name="connsiteY108" fmla="*/ 6054569 h 6578438"/>
                <a:gd name="connsiteX109" fmla="*/ 1065628 w 5890489"/>
                <a:gd name="connsiteY109" fmla="*/ 5990243 h 6578438"/>
                <a:gd name="connsiteX110" fmla="*/ 954335 w 5890489"/>
                <a:gd name="connsiteY110" fmla="*/ 5861460 h 6578438"/>
                <a:gd name="connsiteX111" fmla="*/ 898953 w 5890489"/>
                <a:gd name="connsiteY111" fmla="*/ 5797393 h 6578438"/>
                <a:gd name="connsiteX112" fmla="*/ 842908 w 5890489"/>
                <a:gd name="connsiteY112" fmla="*/ 5733582 h 6578438"/>
                <a:gd name="connsiteX113" fmla="*/ 622442 w 5890489"/>
                <a:gd name="connsiteY113" fmla="*/ 5471884 h 6578438"/>
                <a:gd name="connsiteX114" fmla="*/ 425559 w 5890489"/>
                <a:gd name="connsiteY114" fmla="*/ 5190036 h 6578438"/>
                <a:gd name="connsiteX115" fmla="*/ 123877 w 5890489"/>
                <a:gd name="connsiteY115" fmla="*/ 4564210 h 6578438"/>
                <a:gd name="connsiteX116" fmla="*/ 130 w 5890489"/>
                <a:gd name="connsiteY116" fmla="*/ 3865530 h 6578438"/>
                <a:gd name="connsiteX117" fmla="*/ 30602 w 5890489"/>
                <a:gd name="connsiteY117" fmla="*/ 3505793 h 6578438"/>
                <a:gd name="connsiteX118" fmla="*/ 126924 w 5890489"/>
                <a:gd name="connsiteY118" fmla="*/ 3157164 h 6578438"/>
                <a:gd name="connsiteX119" fmla="*/ 334803 w 5890489"/>
                <a:gd name="connsiteY119" fmla="*/ 2560530 h 6578438"/>
                <a:gd name="connsiteX120" fmla="*/ 381176 w 5890489"/>
                <a:gd name="connsiteY120" fmla="*/ 2409144 h 6578438"/>
                <a:gd name="connsiteX121" fmla="*/ 425825 w 5890489"/>
                <a:gd name="connsiteY121" fmla="*/ 2255819 h 6578438"/>
                <a:gd name="connsiteX122" fmla="*/ 470210 w 5890489"/>
                <a:gd name="connsiteY122" fmla="*/ 2099523 h 6578438"/>
                <a:gd name="connsiteX123" fmla="*/ 492998 w 5890489"/>
                <a:gd name="connsiteY123" fmla="*/ 2020213 h 6578438"/>
                <a:gd name="connsiteX124" fmla="*/ 517509 w 5890489"/>
                <a:gd name="connsiteY124" fmla="*/ 1939224 h 6578438"/>
                <a:gd name="connsiteX125" fmla="*/ 544007 w 5890489"/>
                <a:gd name="connsiteY125" fmla="*/ 1857201 h 6578438"/>
                <a:gd name="connsiteX126" fmla="*/ 573288 w 5890489"/>
                <a:gd name="connsiteY126" fmla="*/ 1774274 h 6578438"/>
                <a:gd name="connsiteX127" fmla="*/ 606146 w 5890489"/>
                <a:gd name="connsiteY127" fmla="*/ 1690832 h 6578438"/>
                <a:gd name="connsiteX128" fmla="*/ 644569 w 5890489"/>
                <a:gd name="connsiteY128" fmla="*/ 1607775 h 6578438"/>
                <a:gd name="connsiteX129" fmla="*/ 837874 w 5890489"/>
                <a:gd name="connsiteY129" fmla="*/ 1297638 h 6578438"/>
                <a:gd name="connsiteX130" fmla="*/ 1069602 w 5890489"/>
                <a:gd name="connsiteY130" fmla="*/ 1032194 h 6578438"/>
                <a:gd name="connsiteX131" fmla="*/ 1130548 w 5890489"/>
                <a:gd name="connsiteY131" fmla="*/ 970839 h 6578438"/>
                <a:gd name="connsiteX132" fmla="*/ 1192024 w 5890489"/>
                <a:gd name="connsiteY132" fmla="*/ 910129 h 6578438"/>
                <a:gd name="connsiteX133" fmla="*/ 1255356 w 5890489"/>
                <a:gd name="connsiteY133" fmla="*/ 850841 h 6578438"/>
                <a:gd name="connsiteX134" fmla="*/ 1319614 w 5890489"/>
                <a:gd name="connsiteY134" fmla="*/ 792068 h 6578438"/>
                <a:gd name="connsiteX135" fmla="*/ 1385728 w 5890489"/>
                <a:gd name="connsiteY135" fmla="*/ 734975 h 6578438"/>
                <a:gd name="connsiteX136" fmla="*/ 1452768 w 5890489"/>
                <a:gd name="connsiteY136" fmla="*/ 678528 h 6578438"/>
                <a:gd name="connsiteX137" fmla="*/ 1469594 w 5890489"/>
                <a:gd name="connsiteY137" fmla="*/ 664449 h 6578438"/>
                <a:gd name="connsiteX138" fmla="*/ 1487083 w 5890489"/>
                <a:gd name="connsiteY138" fmla="*/ 651015 h 6578438"/>
                <a:gd name="connsiteX139" fmla="*/ 1522193 w 5890489"/>
                <a:gd name="connsiteY139" fmla="*/ 624277 h 6578438"/>
                <a:gd name="connsiteX140" fmla="*/ 1592415 w 5890489"/>
                <a:gd name="connsiteY140" fmla="*/ 570671 h 6578438"/>
                <a:gd name="connsiteX141" fmla="*/ 1738287 w 5890489"/>
                <a:gd name="connsiteY141" fmla="*/ 469402 h 6578438"/>
                <a:gd name="connsiteX142" fmla="*/ 1890918 w 5890489"/>
                <a:gd name="connsiteY142" fmla="*/ 376530 h 6578438"/>
                <a:gd name="connsiteX143" fmla="*/ 2555363 w 5890489"/>
                <a:gd name="connsiteY143" fmla="*/ 105274 h 6578438"/>
                <a:gd name="connsiteX144" fmla="*/ 3259291 w 5890489"/>
                <a:gd name="connsiteY144" fmla="*/ 3229 h 6578438"/>
                <a:gd name="connsiteX145" fmla="*/ 3347265 w 5890489"/>
                <a:gd name="connsiteY145" fmla="*/ 903 h 657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890489" h="6578438">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CA5348F-9FF6-485F-898D-1BED7EC727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5999" y="52997"/>
              <a:ext cx="6093363" cy="6805004"/>
            </a:xfrm>
            <a:custGeom>
              <a:avLst/>
              <a:gdLst>
                <a:gd name="connsiteX0" fmla="*/ 3517682 w 5890491"/>
                <a:gd name="connsiteY0" fmla="*/ 0 h 6578439"/>
                <a:gd name="connsiteX1" fmla="*/ 5849513 w 5890491"/>
                <a:gd name="connsiteY1" fmla="*/ 841730 h 6578439"/>
                <a:gd name="connsiteX2" fmla="*/ 5890491 w 5890491"/>
                <a:gd name="connsiteY2" fmla="*/ 879061 h 6578439"/>
                <a:gd name="connsiteX3" fmla="*/ 5890491 w 5890491"/>
                <a:gd name="connsiteY3" fmla="*/ 2034114 h 6578439"/>
                <a:gd name="connsiteX4" fmla="*/ 5757065 w 5890491"/>
                <a:gd name="connsiteY4" fmla="*/ 1854938 h 6578439"/>
                <a:gd name="connsiteX5" fmla="*/ 5564060 w 5890491"/>
                <a:gd name="connsiteY5" fmla="*/ 1642182 h 6578439"/>
                <a:gd name="connsiteX6" fmla="*/ 3517551 w 5890491"/>
                <a:gd name="connsiteY6" fmla="*/ 790012 h 6578439"/>
                <a:gd name="connsiteX7" fmla="*/ 1611552 w 5890491"/>
                <a:gd name="connsiteY7" fmla="*/ 1543282 h 6578439"/>
                <a:gd name="connsiteX8" fmla="*/ 1340656 w 5890491"/>
                <a:gd name="connsiteY8" fmla="*/ 1897925 h 6578439"/>
                <a:gd name="connsiteX9" fmla="*/ 1201705 w 5890491"/>
                <a:gd name="connsiteY9" fmla="*/ 2361213 h 6578439"/>
                <a:gd name="connsiteX10" fmla="*/ 852705 w 5890491"/>
                <a:gd name="connsiteY10" fmla="*/ 3529176 h 6578439"/>
                <a:gd name="connsiteX11" fmla="*/ 863863 w 5890491"/>
                <a:gd name="connsiteY11" fmla="*/ 4437051 h 6578439"/>
                <a:gd name="connsiteX12" fmla="*/ 1413569 w 5890491"/>
                <a:gd name="connsiteY12" fmla="*/ 5357174 h 6578439"/>
                <a:gd name="connsiteX13" fmla="*/ 2339129 w 5890491"/>
                <a:gd name="connsiteY13" fmla="*/ 6143367 h 6578439"/>
                <a:gd name="connsiteX14" fmla="*/ 3439449 w 5890491"/>
                <a:gd name="connsiteY14" fmla="*/ 6420049 h 6578439"/>
                <a:gd name="connsiteX15" fmla="*/ 5251388 w 5890491"/>
                <a:gd name="connsiteY15" fmla="*/ 5349009 h 6578439"/>
                <a:gd name="connsiteX16" fmla="*/ 5657731 w 5890491"/>
                <a:gd name="connsiteY16" fmla="*/ 4959205 h 6578439"/>
                <a:gd name="connsiteX17" fmla="*/ 5836127 w 5890491"/>
                <a:gd name="connsiteY17" fmla="*/ 4792052 h 6578439"/>
                <a:gd name="connsiteX18" fmla="*/ 5890491 w 5890491"/>
                <a:gd name="connsiteY18" fmla="*/ 4738662 h 6578439"/>
                <a:gd name="connsiteX19" fmla="*/ 5890491 w 5890491"/>
                <a:gd name="connsiteY19" fmla="*/ 5821964 h 6578439"/>
                <a:gd name="connsiteX20" fmla="*/ 5802001 w 5890491"/>
                <a:gd name="connsiteY20" fmla="*/ 5907904 h 6578439"/>
                <a:gd name="connsiteX21" fmla="*/ 5294358 w 5890491"/>
                <a:gd name="connsiteY21" fmla="*/ 6397505 h 6578439"/>
                <a:gd name="connsiteX22" fmla="*/ 5077178 w 5890491"/>
                <a:gd name="connsiteY22" fmla="*/ 6578439 h 6578439"/>
                <a:gd name="connsiteX23" fmla="*/ 1567290 w 5890491"/>
                <a:gd name="connsiteY23" fmla="*/ 6578439 h 6578439"/>
                <a:gd name="connsiteX24" fmla="*/ 1508588 w 5890491"/>
                <a:gd name="connsiteY24" fmla="*/ 6535186 h 6578439"/>
                <a:gd name="connsiteX25" fmla="*/ 826498 w 5890491"/>
                <a:gd name="connsiteY25" fmla="*/ 5876034 h 6578439"/>
                <a:gd name="connsiteX26" fmla="*/ 122403 w 5890491"/>
                <a:gd name="connsiteY26" fmla="*/ 3255655 h 6578439"/>
                <a:gd name="connsiteX27" fmla="*/ 1061197 w 5890491"/>
                <a:gd name="connsiteY27" fmla="*/ 984650 h 6578439"/>
                <a:gd name="connsiteX28" fmla="*/ 3517682 w 5890491"/>
                <a:gd name="connsiteY28"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90491" h="6578439">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3B89F41-1D91-447A-88C5-8A917809FE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52997"/>
              <a:ext cx="6093362" cy="6805004"/>
            </a:xfrm>
            <a:custGeom>
              <a:avLst/>
              <a:gdLst>
                <a:gd name="connsiteX0" fmla="*/ 5890490 w 5890490"/>
                <a:gd name="connsiteY0" fmla="*/ 5389037 h 6578439"/>
                <a:gd name="connsiteX1" fmla="*/ 5890490 w 5890490"/>
                <a:gd name="connsiteY1" fmla="*/ 5855587 h 6578439"/>
                <a:gd name="connsiteX2" fmla="*/ 5784593 w 5890490"/>
                <a:gd name="connsiteY2" fmla="*/ 5962054 h 6578439"/>
                <a:gd name="connsiteX3" fmla="*/ 5663414 w 5890490"/>
                <a:gd name="connsiteY3" fmla="*/ 6082564 h 6578439"/>
                <a:gd name="connsiteX4" fmla="*/ 5147099 w 5890490"/>
                <a:gd name="connsiteY4" fmla="*/ 6547726 h 6578439"/>
                <a:gd name="connsiteX5" fmla="*/ 5105015 w 5890490"/>
                <a:gd name="connsiteY5" fmla="*/ 6578439 h 6578439"/>
                <a:gd name="connsiteX6" fmla="*/ 4385601 w 5890490"/>
                <a:gd name="connsiteY6" fmla="*/ 6578439 h 6578439"/>
                <a:gd name="connsiteX7" fmla="*/ 4507252 w 5890490"/>
                <a:gd name="connsiteY7" fmla="*/ 6515968 h 6578439"/>
                <a:gd name="connsiteX8" fmla="*/ 4909330 w 5890490"/>
                <a:gd name="connsiteY8" fmla="*/ 6253453 h 6578439"/>
                <a:gd name="connsiteX9" fmla="*/ 5411374 w 5890490"/>
                <a:gd name="connsiteY9" fmla="*/ 5828544 h 6578439"/>
                <a:gd name="connsiteX10" fmla="*/ 5533570 w 5890490"/>
                <a:gd name="connsiteY10" fmla="*/ 5714534 h 6578439"/>
                <a:gd name="connsiteX11" fmla="*/ 5657425 w 5890490"/>
                <a:gd name="connsiteY11" fmla="*/ 5597650 h 6578439"/>
                <a:gd name="connsiteX12" fmla="*/ 3336813 w 5890490"/>
                <a:gd name="connsiteY12" fmla="*/ 499 h 6578439"/>
                <a:gd name="connsiteX13" fmla="*/ 3513674 w 5890490"/>
                <a:gd name="connsiteY13" fmla="*/ 1202 h 6578439"/>
                <a:gd name="connsiteX14" fmla="*/ 3602743 w 5890490"/>
                <a:gd name="connsiteY14" fmla="*/ 4827 h 6578439"/>
                <a:gd name="connsiteX15" fmla="*/ 3647213 w 5890490"/>
                <a:gd name="connsiteY15" fmla="*/ 6703 h 6578439"/>
                <a:gd name="connsiteX16" fmla="*/ 3691684 w 5890490"/>
                <a:gd name="connsiteY16" fmla="*/ 9453 h 6578439"/>
                <a:gd name="connsiteX17" fmla="*/ 3868927 w 5890490"/>
                <a:gd name="connsiteY17" fmla="*/ 27080 h 6578439"/>
                <a:gd name="connsiteX18" fmla="*/ 5200872 w 5890490"/>
                <a:gd name="connsiteY18" fmla="*/ 472240 h 6578439"/>
                <a:gd name="connsiteX19" fmla="*/ 5772711 w 5890490"/>
                <a:gd name="connsiteY19" fmla="*/ 866334 h 6578439"/>
                <a:gd name="connsiteX20" fmla="*/ 5890490 w 5890490"/>
                <a:gd name="connsiteY20" fmla="*/ 972426 h 6578439"/>
                <a:gd name="connsiteX21" fmla="*/ 5890490 w 5890490"/>
                <a:gd name="connsiteY21" fmla="*/ 1158576 h 6578439"/>
                <a:gd name="connsiteX22" fmla="*/ 5676045 w 5890490"/>
                <a:gd name="connsiteY22" fmla="*/ 986969 h 6578439"/>
                <a:gd name="connsiteX23" fmla="*/ 5103776 w 5890490"/>
                <a:gd name="connsiteY23" fmla="*/ 655879 h 6578439"/>
                <a:gd name="connsiteX24" fmla="*/ 4482465 w 5890490"/>
                <a:gd name="connsiteY24" fmla="*/ 440363 h 6578439"/>
                <a:gd name="connsiteX25" fmla="*/ 4402444 w 5890490"/>
                <a:gd name="connsiteY25" fmla="*/ 422111 h 6578439"/>
                <a:gd name="connsiteX26" fmla="*/ 4322423 w 5890490"/>
                <a:gd name="connsiteY26" fmla="*/ 404610 h 6578439"/>
                <a:gd name="connsiteX27" fmla="*/ 4241892 w 5890490"/>
                <a:gd name="connsiteY27" fmla="*/ 389858 h 6578439"/>
                <a:gd name="connsiteX28" fmla="*/ 4201627 w 5890490"/>
                <a:gd name="connsiteY28" fmla="*/ 382483 h 6578439"/>
                <a:gd name="connsiteX29" fmla="*/ 4161234 w 5890490"/>
                <a:gd name="connsiteY29" fmla="*/ 375857 h 6578439"/>
                <a:gd name="connsiteX30" fmla="*/ 3999280 w 5890490"/>
                <a:gd name="connsiteY30" fmla="*/ 353606 h 6578439"/>
                <a:gd name="connsiteX31" fmla="*/ 3836817 w 5890490"/>
                <a:gd name="connsiteY31" fmla="*/ 338480 h 6578439"/>
                <a:gd name="connsiteX32" fmla="*/ 3673972 w 5890490"/>
                <a:gd name="connsiteY32" fmla="*/ 330604 h 6578439"/>
                <a:gd name="connsiteX33" fmla="*/ 3511126 w 5890490"/>
                <a:gd name="connsiteY33" fmla="*/ 328978 h 6578439"/>
                <a:gd name="connsiteX34" fmla="*/ 3183142 w 5890490"/>
                <a:gd name="connsiteY34" fmla="*/ 342854 h 6578439"/>
                <a:gd name="connsiteX35" fmla="*/ 2541444 w 5890490"/>
                <a:gd name="connsiteY35" fmla="*/ 439988 h 6578439"/>
                <a:gd name="connsiteX36" fmla="*/ 1933895 w 5890490"/>
                <a:gd name="connsiteY36" fmla="*/ 650505 h 6578439"/>
                <a:gd name="connsiteX37" fmla="*/ 1378079 w 5890490"/>
                <a:gd name="connsiteY37" fmla="*/ 983905 h 6578439"/>
                <a:gd name="connsiteX38" fmla="*/ 1312967 w 5890490"/>
                <a:gd name="connsiteY38" fmla="*/ 1033660 h 6578439"/>
                <a:gd name="connsiteX39" fmla="*/ 1248364 w 5890490"/>
                <a:gd name="connsiteY39" fmla="*/ 1084413 h 6578439"/>
                <a:gd name="connsiteX40" fmla="*/ 1185163 w 5890490"/>
                <a:gd name="connsiteY40" fmla="*/ 1137168 h 6578439"/>
                <a:gd name="connsiteX41" fmla="*/ 1122852 w 5890490"/>
                <a:gd name="connsiteY41" fmla="*/ 1190922 h 6578439"/>
                <a:gd name="connsiteX42" fmla="*/ 892092 w 5890490"/>
                <a:gd name="connsiteY42" fmla="*/ 1421440 h 6578439"/>
                <a:gd name="connsiteX43" fmla="*/ 707202 w 5890490"/>
                <a:gd name="connsiteY43" fmla="*/ 1684212 h 6578439"/>
                <a:gd name="connsiteX44" fmla="*/ 670121 w 5890490"/>
                <a:gd name="connsiteY44" fmla="*/ 1756093 h 6578439"/>
                <a:gd name="connsiteX45" fmla="*/ 637630 w 5890490"/>
                <a:gd name="connsiteY45" fmla="*/ 1830724 h 6578439"/>
                <a:gd name="connsiteX46" fmla="*/ 607685 w 5890490"/>
                <a:gd name="connsiteY46" fmla="*/ 1907105 h 6578439"/>
                <a:gd name="connsiteX47" fmla="*/ 580034 w 5890490"/>
                <a:gd name="connsiteY47" fmla="*/ 1984986 h 6578439"/>
                <a:gd name="connsiteX48" fmla="*/ 481919 w 5890490"/>
                <a:gd name="connsiteY48" fmla="*/ 2304386 h 6578439"/>
                <a:gd name="connsiteX49" fmla="*/ 433881 w 5890490"/>
                <a:gd name="connsiteY49" fmla="*/ 2465399 h 6578439"/>
                <a:gd name="connsiteX50" fmla="*/ 384442 w 5890490"/>
                <a:gd name="connsiteY50" fmla="*/ 2626163 h 6578439"/>
                <a:gd name="connsiteX51" fmla="*/ 166039 w 5890490"/>
                <a:gd name="connsiteY51" fmla="*/ 3261338 h 6578439"/>
                <a:gd name="connsiteX52" fmla="*/ 56202 w 5890490"/>
                <a:gd name="connsiteY52" fmla="*/ 3910265 h 6578439"/>
                <a:gd name="connsiteX53" fmla="*/ 93664 w 5890490"/>
                <a:gd name="connsiteY53" fmla="*/ 4237292 h 6578439"/>
                <a:gd name="connsiteX54" fmla="*/ 111758 w 5890490"/>
                <a:gd name="connsiteY54" fmla="*/ 4317548 h 6578439"/>
                <a:gd name="connsiteX55" fmla="*/ 133038 w 5890490"/>
                <a:gd name="connsiteY55" fmla="*/ 4397054 h 6578439"/>
                <a:gd name="connsiteX56" fmla="*/ 157757 w 5890490"/>
                <a:gd name="connsiteY56" fmla="*/ 4475560 h 6578439"/>
                <a:gd name="connsiteX57" fmla="*/ 185153 w 5890490"/>
                <a:gd name="connsiteY57" fmla="*/ 4553066 h 6578439"/>
                <a:gd name="connsiteX58" fmla="*/ 493642 w 5890490"/>
                <a:gd name="connsiteY58" fmla="*/ 5132239 h 6578439"/>
                <a:gd name="connsiteX59" fmla="*/ 914391 w 5890490"/>
                <a:gd name="connsiteY59" fmla="*/ 5636528 h 6578439"/>
                <a:gd name="connsiteX60" fmla="*/ 1402034 w 5890490"/>
                <a:gd name="connsiteY60" fmla="*/ 6076188 h 6578439"/>
                <a:gd name="connsiteX61" fmla="*/ 1664397 w 5890490"/>
                <a:gd name="connsiteY61" fmla="*/ 6267079 h 6578439"/>
                <a:gd name="connsiteX62" fmla="*/ 1938992 w 5890490"/>
                <a:gd name="connsiteY62" fmla="*/ 6434343 h 6578439"/>
                <a:gd name="connsiteX63" fmla="*/ 2225931 w 5890490"/>
                <a:gd name="connsiteY63" fmla="*/ 6574322 h 6578439"/>
                <a:gd name="connsiteX64" fmla="*/ 2236328 w 5890490"/>
                <a:gd name="connsiteY64" fmla="*/ 6578439 h 6578439"/>
                <a:gd name="connsiteX65" fmla="*/ 1504665 w 5890490"/>
                <a:gd name="connsiteY65" fmla="*/ 6578439 h 6578439"/>
                <a:gd name="connsiteX66" fmla="*/ 1456827 w 5890490"/>
                <a:gd name="connsiteY66" fmla="*/ 6543476 h 6578439"/>
                <a:gd name="connsiteX67" fmla="*/ 1188475 w 5890490"/>
                <a:gd name="connsiteY67" fmla="*/ 6314083 h 6578439"/>
                <a:gd name="connsiteX68" fmla="*/ 721728 w 5890490"/>
                <a:gd name="connsiteY68" fmla="*/ 5798666 h 6578439"/>
                <a:gd name="connsiteX69" fmla="*/ 344175 w 5890490"/>
                <a:gd name="connsiteY69" fmla="*/ 5219495 h 6578439"/>
                <a:gd name="connsiteX70" fmla="*/ 87293 w 5890490"/>
                <a:gd name="connsiteY70" fmla="*/ 4583569 h 6578439"/>
                <a:gd name="connsiteX71" fmla="*/ 65886 w 5890490"/>
                <a:gd name="connsiteY71" fmla="*/ 4500813 h 6578439"/>
                <a:gd name="connsiteX72" fmla="*/ 47409 w 5890490"/>
                <a:gd name="connsiteY72" fmla="*/ 4417431 h 6578439"/>
                <a:gd name="connsiteX73" fmla="*/ 39000 w 5890490"/>
                <a:gd name="connsiteY73" fmla="*/ 4375677 h 6578439"/>
                <a:gd name="connsiteX74" fmla="*/ 31610 w 5890490"/>
                <a:gd name="connsiteY74" fmla="*/ 4333674 h 6578439"/>
                <a:gd name="connsiteX75" fmla="*/ 18868 w 5890490"/>
                <a:gd name="connsiteY75" fmla="*/ 4249417 h 6578439"/>
                <a:gd name="connsiteX76" fmla="*/ 646 w 5890490"/>
                <a:gd name="connsiteY76" fmla="*/ 3910265 h 6578439"/>
                <a:gd name="connsiteX77" fmla="*/ 130234 w 5890490"/>
                <a:gd name="connsiteY77" fmla="*/ 3248337 h 6578439"/>
                <a:gd name="connsiteX78" fmla="*/ 335383 w 5890490"/>
                <a:gd name="connsiteY78" fmla="*/ 2611911 h 6578439"/>
                <a:gd name="connsiteX79" fmla="*/ 487272 w 5890490"/>
                <a:gd name="connsiteY79" fmla="*/ 1958609 h 6578439"/>
                <a:gd name="connsiteX80" fmla="*/ 508550 w 5890490"/>
                <a:gd name="connsiteY80" fmla="*/ 1876227 h 6578439"/>
                <a:gd name="connsiteX81" fmla="*/ 531742 w 5890490"/>
                <a:gd name="connsiteY81" fmla="*/ 1793721 h 6578439"/>
                <a:gd name="connsiteX82" fmla="*/ 558245 w 5890490"/>
                <a:gd name="connsiteY82" fmla="*/ 1711465 h 6578439"/>
                <a:gd name="connsiteX83" fmla="*/ 590100 w 5890490"/>
                <a:gd name="connsiteY83" fmla="*/ 1630332 h 6578439"/>
                <a:gd name="connsiteX84" fmla="*/ 758680 w 5890490"/>
                <a:gd name="connsiteY84" fmla="*/ 1322433 h 6578439"/>
                <a:gd name="connsiteX85" fmla="*/ 976317 w 5890490"/>
                <a:gd name="connsiteY85" fmla="*/ 1049286 h 6578439"/>
                <a:gd name="connsiteX86" fmla="*/ 1035314 w 5890490"/>
                <a:gd name="connsiteY86" fmla="*/ 985406 h 6578439"/>
                <a:gd name="connsiteX87" fmla="*/ 1095329 w 5890490"/>
                <a:gd name="connsiteY87" fmla="*/ 922526 h 6578439"/>
                <a:gd name="connsiteX88" fmla="*/ 1157384 w 5890490"/>
                <a:gd name="connsiteY88" fmla="*/ 861271 h 6578439"/>
                <a:gd name="connsiteX89" fmla="*/ 1220841 w 5890490"/>
                <a:gd name="connsiteY89" fmla="*/ 801017 h 6578439"/>
                <a:gd name="connsiteX90" fmla="*/ 1286462 w 5890490"/>
                <a:gd name="connsiteY90" fmla="*/ 742886 h 6578439"/>
                <a:gd name="connsiteX91" fmla="*/ 1353233 w 5890490"/>
                <a:gd name="connsiteY91" fmla="*/ 685632 h 6578439"/>
                <a:gd name="connsiteX92" fmla="*/ 1369924 w 5890490"/>
                <a:gd name="connsiteY92" fmla="*/ 671256 h 6578439"/>
                <a:gd name="connsiteX93" fmla="*/ 1387380 w 5890490"/>
                <a:gd name="connsiteY93" fmla="*/ 657755 h 6578439"/>
                <a:gd name="connsiteX94" fmla="*/ 1422422 w 5890490"/>
                <a:gd name="connsiteY94" fmla="*/ 630877 h 6578439"/>
                <a:gd name="connsiteX95" fmla="*/ 1492759 w 5890490"/>
                <a:gd name="connsiteY95" fmla="*/ 577248 h 6578439"/>
                <a:gd name="connsiteX96" fmla="*/ 1528820 w 5890490"/>
                <a:gd name="connsiteY96" fmla="*/ 551496 h 6578439"/>
                <a:gd name="connsiteX97" fmla="*/ 1565390 w 5890490"/>
                <a:gd name="connsiteY97" fmla="*/ 526370 h 6578439"/>
                <a:gd name="connsiteX98" fmla="*/ 1639040 w 5890490"/>
                <a:gd name="connsiteY98" fmla="*/ 476490 h 6578439"/>
                <a:gd name="connsiteX99" fmla="*/ 1792075 w 5890490"/>
                <a:gd name="connsiteY99" fmla="*/ 384859 h 6578439"/>
                <a:gd name="connsiteX100" fmla="*/ 2455943 w 5890490"/>
                <a:gd name="connsiteY100" fmla="*/ 117836 h 6578439"/>
                <a:gd name="connsiteX101" fmla="*/ 3159952 w 5890490"/>
                <a:gd name="connsiteY101" fmla="*/ 7203 h 6578439"/>
                <a:gd name="connsiteX102" fmla="*/ 3336813 w 5890490"/>
                <a:gd name="connsiteY102" fmla="*/ 499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890490" h="6578439">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6072035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DDBB197-D710-4A4F-A9CA-FD2177498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5D1CFA-2CDB-4B64-BD9F-85744E8DA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6E044FD-1B12-B05B-FE6E-FAC4F4E8F3C9}"/>
              </a:ext>
            </a:extLst>
          </p:cNvPr>
          <p:cNvSpPr>
            <a:spLocks noGrp="1"/>
          </p:cNvSpPr>
          <p:nvPr>
            <p:ph type="title"/>
          </p:nvPr>
        </p:nvSpPr>
        <p:spPr>
          <a:xfrm>
            <a:off x="804672" y="802955"/>
            <a:ext cx="4977976" cy="1454051"/>
          </a:xfrm>
        </p:spPr>
        <p:txBody>
          <a:bodyPr>
            <a:normAutofit/>
          </a:bodyPr>
          <a:lstStyle/>
          <a:p>
            <a:r>
              <a:rPr lang="en-US" sz="3600" dirty="0">
                <a:solidFill>
                  <a:schemeClr val="tx2"/>
                </a:solidFill>
              </a:rPr>
              <a:t>Example</a:t>
            </a:r>
          </a:p>
        </p:txBody>
      </p:sp>
      <p:sp>
        <p:nvSpPr>
          <p:cNvPr id="3" name="Content Placeholder 2">
            <a:extLst>
              <a:ext uri="{FF2B5EF4-FFF2-40B4-BE49-F238E27FC236}">
                <a16:creationId xmlns:a16="http://schemas.microsoft.com/office/drawing/2014/main" id="{A5F0EB17-6020-CD25-A18B-146FA38FD677}"/>
              </a:ext>
            </a:extLst>
          </p:cNvPr>
          <p:cNvSpPr>
            <a:spLocks noGrp="1"/>
          </p:cNvSpPr>
          <p:nvPr>
            <p:ph idx="1"/>
          </p:nvPr>
        </p:nvSpPr>
        <p:spPr>
          <a:xfrm>
            <a:off x="804672" y="2421682"/>
            <a:ext cx="4977578" cy="3639289"/>
          </a:xfrm>
        </p:spPr>
        <p:txBody>
          <a:bodyPr anchor="ctr">
            <a:normAutofit/>
          </a:bodyPr>
          <a:lstStyle/>
          <a:p>
            <a:pPr marL="0" indent="0">
              <a:buNone/>
            </a:pPr>
            <a:r>
              <a:rPr lang="en-US" sz="1500" b="0" i="0" u="none" strike="noStrike" baseline="0" dirty="0">
                <a:solidFill>
                  <a:schemeClr val="tx2"/>
                </a:solidFill>
                <a:latin typeface="Arial" panose="020B0604020202020204" pitchFamily="34" charset="0"/>
              </a:rPr>
              <a:t>Juan is a full-time student, and he received the following grants and scholarships to cover his first year of college: </a:t>
            </a:r>
          </a:p>
          <a:p>
            <a:pPr marL="0" indent="0">
              <a:buNone/>
            </a:pPr>
            <a:r>
              <a:rPr lang="en-US" sz="1500" b="0" i="0" u="none" strike="noStrike" baseline="0" dirty="0">
                <a:solidFill>
                  <a:schemeClr val="tx2"/>
                </a:solidFill>
                <a:latin typeface="Arial" panose="020B0604020202020204" pitchFamily="34" charset="0"/>
              </a:rPr>
              <a:t>Federal Pell Grant: $25,000; </a:t>
            </a:r>
          </a:p>
          <a:p>
            <a:pPr marL="0" indent="0">
              <a:buNone/>
            </a:pPr>
            <a:r>
              <a:rPr lang="en-US" sz="1500" b="0" i="0" u="none" strike="noStrike" baseline="0" dirty="0">
                <a:solidFill>
                  <a:schemeClr val="tx2"/>
                </a:solidFill>
                <a:latin typeface="Arial" panose="020B0604020202020204" pitchFamily="34" charset="0"/>
              </a:rPr>
              <a:t>University Scholarship: $15,000; </a:t>
            </a:r>
          </a:p>
          <a:p>
            <a:pPr marL="0" indent="0">
              <a:buNone/>
            </a:pPr>
            <a:r>
              <a:rPr lang="en-US" sz="1500" b="0" i="0" u="none" strike="noStrike" baseline="0" dirty="0">
                <a:solidFill>
                  <a:schemeClr val="tx2"/>
                </a:solidFill>
                <a:latin typeface="Arial" panose="020B0604020202020204" pitchFamily="34" charset="0"/>
              </a:rPr>
              <a:t>Rotary Club Scholarship: $3,000. 	</a:t>
            </a:r>
          </a:p>
          <a:p>
            <a:pPr marL="0" indent="0">
              <a:buNone/>
            </a:pPr>
            <a:endParaRPr lang="en-US" sz="1500" dirty="0">
              <a:solidFill>
                <a:schemeClr val="tx2"/>
              </a:solidFill>
            </a:endParaRPr>
          </a:p>
          <a:p>
            <a:r>
              <a:rPr lang="en-US" sz="1500" b="0" i="0" u="none" strike="noStrike" baseline="0" dirty="0">
                <a:solidFill>
                  <a:schemeClr val="tx2"/>
                </a:solidFill>
                <a:latin typeface="Arial" panose="020B0604020202020204" pitchFamily="34" charset="0"/>
              </a:rPr>
              <a:t>Total assistance received under 479B of HEA: $25,000 (Federal Pell Grant) </a:t>
            </a:r>
          </a:p>
          <a:p>
            <a:r>
              <a:rPr lang="en-US" sz="1500" b="0" i="0" u="none" strike="noStrike" baseline="0" dirty="0">
                <a:solidFill>
                  <a:schemeClr val="tx2"/>
                </a:solidFill>
                <a:latin typeface="Arial" panose="020B0604020202020204" pitchFamily="34" charset="0"/>
              </a:rPr>
              <a:t>Total other student financial assistance received: $18,000 	</a:t>
            </a:r>
          </a:p>
          <a:p>
            <a:r>
              <a:rPr lang="en-US" sz="1500" b="0" i="0" u="none" strike="noStrike" baseline="0" dirty="0">
                <a:solidFill>
                  <a:schemeClr val="tx2"/>
                </a:solidFill>
                <a:latin typeface="Arial" panose="020B0604020202020204" pitchFamily="34" charset="0"/>
              </a:rPr>
              <a:t>Juan’s actual covered costs: $28,000 	</a:t>
            </a:r>
          </a:p>
          <a:p>
            <a:pPr marL="0" indent="0">
              <a:buNone/>
            </a:pPr>
            <a:endParaRPr lang="en-US" sz="1500" dirty="0">
              <a:solidFill>
                <a:schemeClr val="tx2"/>
              </a:solidFill>
            </a:endParaRPr>
          </a:p>
        </p:txBody>
      </p:sp>
      <p:grpSp>
        <p:nvGrpSpPr>
          <p:cNvPr id="14" name="Group 13">
            <a:extLst>
              <a:ext uri="{FF2B5EF4-FFF2-40B4-BE49-F238E27FC236}">
                <a16:creationId xmlns:a16="http://schemas.microsoft.com/office/drawing/2014/main" id="{25EE5136-01F1-466C-962D-BA9B4C6757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69897" y="0"/>
            <a:ext cx="5822103" cy="6685267"/>
            <a:chOff x="6357228" y="0"/>
            <a:chExt cx="5822103" cy="6685267"/>
          </a:xfrm>
        </p:grpSpPr>
        <p:sp>
          <p:nvSpPr>
            <p:cNvPr id="15" name="Freeform: Shape 14">
              <a:extLst>
                <a:ext uri="{FF2B5EF4-FFF2-40B4-BE49-F238E27FC236}">
                  <a16:creationId xmlns:a16="http://schemas.microsoft.com/office/drawing/2014/main" id="{E11D3AD4-AF9B-4EB5-8C7B-C45D173B4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57228" y="0"/>
              <a:ext cx="5822102" cy="6685267"/>
            </a:xfrm>
            <a:custGeom>
              <a:avLst/>
              <a:gdLst>
                <a:gd name="connsiteX0" fmla="*/ 2605444 w 5822102"/>
                <a:gd name="connsiteY0" fmla="*/ 0 h 6685267"/>
                <a:gd name="connsiteX1" fmla="*/ 4757391 w 5822102"/>
                <a:gd name="connsiteY1" fmla="*/ 0 h 6685267"/>
                <a:gd name="connsiteX2" fmla="*/ 4913680 w 5822102"/>
                <a:gd name="connsiteY2" fmla="*/ 56274 h 6685267"/>
                <a:gd name="connsiteX3" fmla="*/ 5376238 w 5822102"/>
                <a:gd name="connsiteY3" fmla="*/ 282027 h 6685267"/>
                <a:gd name="connsiteX4" fmla="*/ 5658024 w 5822102"/>
                <a:gd name="connsiteY4" fmla="*/ 471014 h 6685267"/>
                <a:gd name="connsiteX5" fmla="*/ 5822102 w 5822102"/>
                <a:gd name="connsiteY5" fmla="*/ 609109 h 6685267"/>
                <a:gd name="connsiteX6" fmla="*/ 5822102 w 5822102"/>
                <a:gd name="connsiteY6" fmla="*/ 760697 h 6685267"/>
                <a:gd name="connsiteX7" fmla="*/ 5707785 w 5822102"/>
                <a:gd name="connsiteY7" fmla="*/ 666601 h 6685267"/>
                <a:gd name="connsiteX8" fmla="*/ 5577306 w 5822102"/>
                <a:gd name="connsiteY8" fmla="*/ 571666 h 6685267"/>
                <a:gd name="connsiteX9" fmla="*/ 5298630 w 5822102"/>
                <a:gd name="connsiteY9" fmla="*/ 407449 h 6685267"/>
                <a:gd name="connsiteX10" fmla="*/ 4690768 w 5822102"/>
                <a:gd name="connsiteY10" fmla="*/ 184979 h 6685267"/>
                <a:gd name="connsiteX11" fmla="*/ 4048577 w 5822102"/>
                <a:gd name="connsiteY11" fmla="*/ 99280 h 6685267"/>
                <a:gd name="connsiteX12" fmla="*/ 3405404 w 5822102"/>
                <a:gd name="connsiteY12" fmla="*/ 131937 h 6685267"/>
                <a:gd name="connsiteX13" fmla="*/ 3089702 w 5822102"/>
                <a:gd name="connsiteY13" fmla="*/ 190190 h 6685267"/>
                <a:gd name="connsiteX14" fmla="*/ 2780132 w 5822102"/>
                <a:gd name="connsiteY14" fmla="*/ 273457 h 6685267"/>
                <a:gd name="connsiteX15" fmla="*/ 2478040 w 5822102"/>
                <a:gd name="connsiteY15" fmla="*/ 379654 h 6685267"/>
                <a:gd name="connsiteX16" fmla="*/ 2184897 w 5822102"/>
                <a:gd name="connsiteY16" fmla="*/ 507972 h 6685267"/>
                <a:gd name="connsiteX17" fmla="*/ 1629141 w 5822102"/>
                <a:gd name="connsiteY17" fmla="*/ 823205 h 6685267"/>
                <a:gd name="connsiteX18" fmla="*/ 1497711 w 5822102"/>
                <a:gd name="connsiteY18" fmla="*/ 914000 h 6685267"/>
                <a:gd name="connsiteX19" fmla="*/ 1433099 w 5822102"/>
                <a:gd name="connsiteY19" fmla="*/ 960903 h 6685267"/>
                <a:gd name="connsiteX20" fmla="*/ 1369346 w 5822102"/>
                <a:gd name="connsiteY20" fmla="*/ 1008963 h 6685267"/>
                <a:gd name="connsiteX21" fmla="*/ 1123406 w 5822102"/>
                <a:gd name="connsiteY21" fmla="*/ 1212905 h 6685267"/>
                <a:gd name="connsiteX22" fmla="*/ 684367 w 5822102"/>
                <a:gd name="connsiteY22" fmla="*/ 1675564 h 6685267"/>
                <a:gd name="connsiteX23" fmla="*/ 497153 w 5822102"/>
                <a:gd name="connsiteY23" fmla="*/ 1933588 h 6685267"/>
                <a:gd name="connsiteX24" fmla="*/ 337770 w 5822102"/>
                <a:gd name="connsiteY24" fmla="*/ 2208983 h 6685267"/>
                <a:gd name="connsiteX25" fmla="*/ 302461 w 5822102"/>
                <a:gd name="connsiteY25" fmla="*/ 2280207 h 6685267"/>
                <a:gd name="connsiteX26" fmla="*/ 285296 w 5822102"/>
                <a:gd name="connsiteY26" fmla="*/ 2316107 h 6685267"/>
                <a:gd name="connsiteX27" fmla="*/ 268991 w 5822102"/>
                <a:gd name="connsiteY27" fmla="*/ 2352355 h 6685267"/>
                <a:gd name="connsiteX28" fmla="*/ 237849 w 5822102"/>
                <a:gd name="connsiteY28" fmla="*/ 2425432 h 6685267"/>
                <a:gd name="connsiteX29" fmla="*/ 208670 w 5822102"/>
                <a:gd name="connsiteY29" fmla="*/ 2499319 h 6685267"/>
                <a:gd name="connsiteX30" fmla="*/ 113775 w 5822102"/>
                <a:gd name="connsiteY30" fmla="*/ 2801929 h 6685267"/>
                <a:gd name="connsiteX31" fmla="*/ 36781 w 5822102"/>
                <a:gd name="connsiteY31" fmla="*/ 3428922 h 6685267"/>
                <a:gd name="connsiteX32" fmla="*/ 69148 w 5822102"/>
                <a:gd name="connsiteY32" fmla="*/ 3741955 h 6685267"/>
                <a:gd name="connsiteX33" fmla="*/ 167966 w 5822102"/>
                <a:gd name="connsiteY33" fmla="*/ 4041323 h 6685267"/>
                <a:gd name="connsiteX34" fmla="*/ 202049 w 5822102"/>
                <a:gd name="connsiteY34" fmla="*/ 4112894 h 6685267"/>
                <a:gd name="connsiteX35" fmla="*/ 239933 w 5822102"/>
                <a:gd name="connsiteY35" fmla="*/ 4182843 h 6685267"/>
                <a:gd name="connsiteX36" fmla="*/ 323916 w 5822102"/>
                <a:gd name="connsiteY36" fmla="*/ 4318456 h 6685267"/>
                <a:gd name="connsiteX37" fmla="*/ 416604 w 5822102"/>
                <a:gd name="connsiteY37" fmla="*/ 4449436 h 6685267"/>
                <a:gd name="connsiteX38" fmla="*/ 515911 w 5822102"/>
                <a:gd name="connsiteY38" fmla="*/ 4576711 h 6685267"/>
                <a:gd name="connsiteX39" fmla="*/ 722619 w 5822102"/>
                <a:gd name="connsiteY39" fmla="*/ 4828482 h 6685267"/>
                <a:gd name="connsiteX40" fmla="*/ 825972 w 5822102"/>
                <a:gd name="connsiteY40" fmla="*/ 4956104 h 6685267"/>
                <a:gd name="connsiteX41" fmla="*/ 926506 w 5822102"/>
                <a:gd name="connsiteY41" fmla="*/ 5085347 h 6685267"/>
                <a:gd name="connsiteX42" fmla="*/ 1027040 w 5822102"/>
                <a:gd name="connsiteY42" fmla="*/ 5210191 h 6685267"/>
                <a:gd name="connsiteX43" fmla="*/ 1132110 w 5822102"/>
                <a:gd name="connsiteY43" fmla="*/ 5330748 h 6685267"/>
                <a:gd name="connsiteX44" fmla="*/ 1354880 w 5822102"/>
                <a:gd name="connsiteY44" fmla="*/ 5558083 h 6685267"/>
                <a:gd name="connsiteX45" fmla="*/ 1855220 w 5822102"/>
                <a:gd name="connsiteY45" fmla="*/ 5937591 h 6685267"/>
                <a:gd name="connsiteX46" fmla="*/ 2131810 w 5822102"/>
                <a:gd name="connsiteY46" fmla="*/ 6080268 h 6685267"/>
                <a:gd name="connsiteX47" fmla="*/ 2423726 w 5822102"/>
                <a:gd name="connsiteY47" fmla="*/ 6188087 h 6685267"/>
                <a:gd name="connsiteX48" fmla="*/ 2727780 w 5822102"/>
                <a:gd name="connsiteY48" fmla="*/ 6262552 h 6685267"/>
                <a:gd name="connsiteX49" fmla="*/ 3041276 w 5822102"/>
                <a:gd name="connsiteY49" fmla="*/ 6304245 h 6685267"/>
                <a:gd name="connsiteX50" fmla="*/ 3360532 w 5822102"/>
                <a:gd name="connsiteY50" fmla="*/ 6317331 h 6685267"/>
                <a:gd name="connsiteX51" fmla="*/ 3439855 w 5822102"/>
                <a:gd name="connsiteY51" fmla="*/ 6316751 h 6685267"/>
                <a:gd name="connsiteX52" fmla="*/ 3478721 w 5822102"/>
                <a:gd name="connsiteY52" fmla="*/ 6315826 h 6685267"/>
                <a:gd name="connsiteX53" fmla="*/ 3517463 w 5822102"/>
                <a:gd name="connsiteY53" fmla="*/ 6313971 h 6685267"/>
                <a:gd name="connsiteX54" fmla="*/ 3671452 w 5822102"/>
                <a:gd name="connsiteY54" fmla="*/ 6301233 h 6685267"/>
                <a:gd name="connsiteX55" fmla="*/ 4265460 w 5822102"/>
                <a:gd name="connsiteY55" fmla="*/ 6149638 h 6685267"/>
                <a:gd name="connsiteX56" fmla="*/ 4546587 w 5822102"/>
                <a:gd name="connsiteY56" fmla="*/ 6018079 h 6685267"/>
                <a:gd name="connsiteX57" fmla="*/ 4818030 w 5822102"/>
                <a:gd name="connsiteY57" fmla="*/ 5858029 h 6685267"/>
                <a:gd name="connsiteX58" fmla="*/ 5081870 w 5822102"/>
                <a:gd name="connsiteY58" fmla="*/ 5676903 h 6685267"/>
                <a:gd name="connsiteX59" fmla="*/ 5212073 w 5822102"/>
                <a:gd name="connsiteY59" fmla="*/ 5581013 h 6685267"/>
                <a:gd name="connsiteX60" fmla="*/ 5343625 w 5822102"/>
                <a:gd name="connsiteY60" fmla="*/ 5481533 h 6685267"/>
                <a:gd name="connsiteX61" fmla="*/ 5610378 w 5822102"/>
                <a:gd name="connsiteY61" fmla="*/ 5284425 h 6685267"/>
                <a:gd name="connsiteX62" fmla="*/ 5822102 w 5822102"/>
                <a:gd name="connsiteY62" fmla="*/ 5126414 h 6685267"/>
                <a:gd name="connsiteX63" fmla="*/ 5822102 w 5822102"/>
                <a:gd name="connsiteY63" fmla="*/ 5556641 h 6685267"/>
                <a:gd name="connsiteX64" fmla="*/ 5576325 w 5822102"/>
                <a:gd name="connsiteY64" fmla="*/ 5749979 h 6685267"/>
                <a:gd name="connsiteX65" fmla="*/ 5447715 w 5822102"/>
                <a:gd name="connsiteY65" fmla="*/ 5852818 h 6685267"/>
                <a:gd name="connsiteX66" fmla="*/ 5315059 w 5822102"/>
                <a:gd name="connsiteY66" fmla="*/ 5956236 h 6685267"/>
                <a:gd name="connsiteX67" fmla="*/ 5038468 w 5822102"/>
                <a:gd name="connsiteY67" fmla="*/ 6155776 h 6685267"/>
                <a:gd name="connsiteX68" fmla="*/ 4741892 w 5822102"/>
                <a:gd name="connsiteY68" fmla="*/ 6338292 h 6685267"/>
                <a:gd name="connsiteX69" fmla="*/ 4420920 w 5822102"/>
                <a:gd name="connsiteY69" fmla="*/ 6492203 h 6685267"/>
                <a:gd name="connsiteX70" fmla="*/ 3717672 w 5822102"/>
                <a:gd name="connsiteY70" fmla="*/ 6670434 h 6685267"/>
                <a:gd name="connsiteX71" fmla="*/ 3535853 w 5822102"/>
                <a:gd name="connsiteY71" fmla="*/ 6683289 h 6685267"/>
                <a:gd name="connsiteX72" fmla="*/ 3490367 w 5822102"/>
                <a:gd name="connsiteY72" fmla="*/ 6684910 h 6685267"/>
                <a:gd name="connsiteX73" fmla="*/ 3445005 w 5822102"/>
                <a:gd name="connsiteY73" fmla="*/ 6685142 h 6685267"/>
                <a:gd name="connsiteX74" fmla="*/ 3355872 w 5822102"/>
                <a:gd name="connsiteY74" fmla="*/ 6684100 h 6685267"/>
                <a:gd name="connsiteX75" fmla="*/ 3179203 w 5822102"/>
                <a:gd name="connsiteY75" fmla="*/ 6677150 h 6685267"/>
                <a:gd name="connsiteX76" fmla="*/ 3002410 w 5822102"/>
                <a:gd name="connsiteY76" fmla="*/ 6661169 h 6685267"/>
                <a:gd name="connsiteX77" fmla="*/ 2650296 w 5822102"/>
                <a:gd name="connsiteY77" fmla="*/ 6604191 h 6685267"/>
                <a:gd name="connsiteX78" fmla="*/ 2306028 w 5822102"/>
                <a:gd name="connsiteY78" fmla="*/ 6505869 h 6685267"/>
                <a:gd name="connsiteX79" fmla="*/ 1978803 w 5822102"/>
                <a:gd name="connsiteY79" fmla="*/ 6363307 h 6685267"/>
                <a:gd name="connsiteX80" fmla="*/ 1678428 w 5822102"/>
                <a:gd name="connsiteY80" fmla="*/ 6177779 h 6685267"/>
                <a:gd name="connsiteX81" fmla="*/ 1175880 w 5822102"/>
                <a:gd name="connsiteY81" fmla="*/ 5710373 h 6685267"/>
                <a:gd name="connsiteX82" fmla="*/ 971502 w 5822102"/>
                <a:gd name="connsiteY82" fmla="*/ 5445399 h 6685267"/>
                <a:gd name="connsiteX83" fmla="*/ 790909 w 5822102"/>
                <a:gd name="connsiteY83" fmla="*/ 5169078 h 6685267"/>
                <a:gd name="connsiteX84" fmla="*/ 706680 w 5822102"/>
                <a:gd name="connsiteY84" fmla="*/ 5031959 h 6685267"/>
                <a:gd name="connsiteX85" fmla="*/ 619143 w 5822102"/>
                <a:gd name="connsiteY85" fmla="*/ 4897157 h 6685267"/>
                <a:gd name="connsiteX86" fmla="*/ 436465 w 5822102"/>
                <a:gd name="connsiteY86" fmla="*/ 4628710 h 6685267"/>
                <a:gd name="connsiteX87" fmla="*/ 347088 w 5822102"/>
                <a:gd name="connsiteY87" fmla="*/ 4492171 h 6685267"/>
                <a:gd name="connsiteX88" fmla="*/ 262001 w 5822102"/>
                <a:gd name="connsiteY88" fmla="*/ 4352619 h 6685267"/>
                <a:gd name="connsiteX89" fmla="*/ 118679 w 5822102"/>
                <a:gd name="connsiteY89" fmla="*/ 4059853 h 6685267"/>
                <a:gd name="connsiteX90" fmla="*/ 28322 w 5822102"/>
                <a:gd name="connsiteY90" fmla="*/ 3749136 h 6685267"/>
                <a:gd name="connsiteX91" fmla="*/ 0 w 5822102"/>
                <a:gd name="connsiteY91" fmla="*/ 3428922 h 6685267"/>
                <a:gd name="connsiteX92" fmla="*/ 253052 w 5822102"/>
                <a:gd name="connsiteY92" fmla="*/ 2174356 h 6685267"/>
                <a:gd name="connsiteX93" fmla="*/ 389141 w 5822102"/>
                <a:gd name="connsiteY93" fmla="*/ 1877652 h 6685267"/>
                <a:gd name="connsiteX94" fmla="*/ 552079 w 5822102"/>
                <a:gd name="connsiteY94" fmla="*/ 1591834 h 6685267"/>
                <a:gd name="connsiteX95" fmla="*/ 954950 w 5822102"/>
                <a:gd name="connsiteY95" fmla="*/ 1061773 h 6685267"/>
                <a:gd name="connsiteX96" fmla="*/ 1192922 w 5822102"/>
                <a:gd name="connsiteY96" fmla="*/ 822626 h 6685267"/>
                <a:gd name="connsiteX97" fmla="*/ 1255939 w 5822102"/>
                <a:gd name="connsiteY97" fmla="*/ 765880 h 6685267"/>
                <a:gd name="connsiteX98" fmla="*/ 1320183 w 5822102"/>
                <a:gd name="connsiteY98" fmla="*/ 710291 h 6685267"/>
                <a:gd name="connsiteX99" fmla="*/ 1452961 w 5822102"/>
                <a:gd name="connsiteY99" fmla="*/ 603514 h 6685267"/>
                <a:gd name="connsiteX100" fmla="*/ 2033360 w 5822102"/>
                <a:gd name="connsiteY100" fmla="*/ 235818 h 6685267"/>
                <a:gd name="connsiteX101" fmla="*/ 2512513 w 5822102"/>
                <a:gd name="connsiteY101" fmla="*/ 30012 h 668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5822102" h="6685267">
                  <a:moveTo>
                    <a:pt x="2605444" y="0"/>
                  </a:moveTo>
                  <a:lnTo>
                    <a:pt x="4757391" y="0"/>
                  </a:lnTo>
                  <a:lnTo>
                    <a:pt x="4913680" y="56274"/>
                  </a:lnTo>
                  <a:cubicBezTo>
                    <a:pt x="5074659" y="119278"/>
                    <a:pt x="5229483" y="195083"/>
                    <a:pt x="5376238" y="282027"/>
                  </a:cubicBezTo>
                  <a:cubicBezTo>
                    <a:pt x="5474014" y="340105"/>
                    <a:pt x="5568080" y="403280"/>
                    <a:pt x="5658024" y="471014"/>
                  </a:cubicBezTo>
                  <a:lnTo>
                    <a:pt x="5822102" y="609109"/>
                  </a:lnTo>
                  <a:lnTo>
                    <a:pt x="5822102" y="760697"/>
                  </a:lnTo>
                  <a:lnTo>
                    <a:pt x="5707785" y="666601"/>
                  </a:lnTo>
                  <a:cubicBezTo>
                    <a:pt x="5665273" y="633682"/>
                    <a:pt x="5621749" y="602008"/>
                    <a:pt x="5577306" y="571666"/>
                  </a:cubicBezTo>
                  <a:cubicBezTo>
                    <a:pt x="5487929" y="511562"/>
                    <a:pt x="5395118" y="456089"/>
                    <a:pt x="5298630" y="407449"/>
                  </a:cubicBezTo>
                  <a:cubicBezTo>
                    <a:pt x="5106266" y="309010"/>
                    <a:pt x="4901153" y="235355"/>
                    <a:pt x="4690768" y="184979"/>
                  </a:cubicBezTo>
                  <a:cubicBezTo>
                    <a:pt x="4480382" y="134486"/>
                    <a:pt x="4264724" y="106807"/>
                    <a:pt x="4048577" y="99280"/>
                  </a:cubicBezTo>
                  <a:cubicBezTo>
                    <a:pt x="3832182" y="90709"/>
                    <a:pt x="3617997" y="102290"/>
                    <a:pt x="3405404" y="131937"/>
                  </a:cubicBezTo>
                  <a:cubicBezTo>
                    <a:pt x="3299353" y="147340"/>
                    <a:pt x="3193915" y="166449"/>
                    <a:pt x="3089702" y="190190"/>
                  </a:cubicBezTo>
                  <a:cubicBezTo>
                    <a:pt x="2985491" y="214278"/>
                    <a:pt x="2882137" y="241725"/>
                    <a:pt x="2780132" y="273457"/>
                  </a:cubicBezTo>
                  <a:cubicBezTo>
                    <a:pt x="2678126" y="305073"/>
                    <a:pt x="2577348" y="340510"/>
                    <a:pt x="2478040" y="379654"/>
                  </a:cubicBezTo>
                  <a:cubicBezTo>
                    <a:pt x="2378854" y="418914"/>
                    <a:pt x="2281017" y="461763"/>
                    <a:pt x="2184897" y="507972"/>
                  </a:cubicBezTo>
                  <a:cubicBezTo>
                    <a:pt x="1992657" y="600271"/>
                    <a:pt x="1806791" y="705542"/>
                    <a:pt x="1629141" y="823205"/>
                  </a:cubicBezTo>
                  <a:cubicBezTo>
                    <a:pt x="1584882" y="852736"/>
                    <a:pt x="1540745" y="882731"/>
                    <a:pt x="1497711" y="914000"/>
                  </a:cubicBezTo>
                  <a:cubicBezTo>
                    <a:pt x="1475888" y="929286"/>
                    <a:pt x="1454555" y="945153"/>
                    <a:pt x="1433099" y="960903"/>
                  </a:cubicBezTo>
                  <a:cubicBezTo>
                    <a:pt x="1411521" y="976537"/>
                    <a:pt x="1390311" y="992634"/>
                    <a:pt x="1369346" y="1008963"/>
                  </a:cubicBezTo>
                  <a:cubicBezTo>
                    <a:pt x="1285119" y="1074165"/>
                    <a:pt x="1202730" y="1141797"/>
                    <a:pt x="1123406" y="1212905"/>
                  </a:cubicBezTo>
                  <a:cubicBezTo>
                    <a:pt x="964391" y="1354656"/>
                    <a:pt x="816900" y="1509261"/>
                    <a:pt x="684367" y="1675564"/>
                  </a:cubicBezTo>
                  <a:cubicBezTo>
                    <a:pt x="618161" y="1758716"/>
                    <a:pt x="555512" y="1844763"/>
                    <a:pt x="497153" y="1933588"/>
                  </a:cubicBezTo>
                  <a:cubicBezTo>
                    <a:pt x="439775" y="2022877"/>
                    <a:pt x="385584" y="2114367"/>
                    <a:pt x="337770" y="2208983"/>
                  </a:cubicBezTo>
                  <a:cubicBezTo>
                    <a:pt x="325388" y="2232493"/>
                    <a:pt x="313862" y="2256349"/>
                    <a:pt x="302461" y="2280207"/>
                  </a:cubicBezTo>
                  <a:lnTo>
                    <a:pt x="285296" y="2316107"/>
                  </a:lnTo>
                  <a:lnTo>
                    <a:pt x="268991" y="2352355"/>
                  </a:lnTo>
                  <a:cubicBezTo>
                    <a:pt x="258324" y="2376560"/>
                    <a:pt x="247535" y="2400764"/>
                    <a:pt x="237849" y="2425432"/>
                  </a:cubicBezTo>
                  <a:cubicBezTo>
                    <a:pt x="228163" y="2450099"/>
                    <a:pt x="217498" y="2474419"/>
                    <a:pt x="208670" y="2499319"/>
                  </a:cubicBezTo>
                  <a:cubicBezTo>
                    <a:pt x="170909" y="2598219"/>
                    <a:pt x="138908" y="2699206"/>
                    <a:pt x="113775" y="2801929"/>
                  </a:cubicBezTo>
                  <a:cubicBezTo>
                    <a:pt x="62773" y="3006911"/>
                    <a:pt x="36659" y="3217917"/>
                    <a:pt x="36781" y="3428922"/>
                  </a:cubicBezTo>
                  <a:cubicBezTo>
                    <a:pt x="37394" y="3534078"/>
                    <a:pt x="47816" y="3639001"/>
                    <a:pt x="69148" y="3741955"/>
                  </a:cubicBezTo>
                  <a:cubicBezTo>
                    <a:pt x="91585" y="3844679"/>
                    <a:pt x="124074" y="3945202"/>
                    <a:pt x="167966" y="4041323"/>
                  </a:cubicBezTo>
                  <a:cubicBezTo>
                    <a:pt x="178387" y="4065528"/>
                    <a:pt x="190525" y="4089153"/>
                    <a:pt x="202049" y="4112894"/>
                  </a:cubicBezTo>
                  <a:cubicBezTo>
                    <a:pt x="214555" y="4136288"/>
                    <a:pt x="226447" y="4159912"/>
                    <a:pt x="239933" y="4182843"/>
                  </a:cubicBezTo>
                  <a:cubicBezTo>
                    <a:pt x="265680" y="4229167"/>
                    <a:pt x="294368" y="4274101"/>
                    <a:pt x="323916" y="4318456"/>
                  </a:cubicBezTo>
                  <a:cubicBezTo>
                    <a:pt x="353341" y="4362927"/>
                    <a:pt x="384849" y="4406240"/>
                    <a:pt x="416604" y="4449436"/>
                  </a:cubicBezTo>
                  <a:cubicBezTo>
                    <a:pt x="448847" y="4492286"/>
                    <a:pt x="482319" y="4534557"/>
                    <a:pt x="515911" y="4576711"/>
                  </a:cubicBezTo>
                  <a:cubicBezTo>
                    <a:pt x="583219" y="4661137"/>
                    <a:pt x="653594" y="4743825"/>
                    <a:pt x="722619" y="4828482"/>
                  </a:cubicBezTo>
                  <a:cubicBezTo>
                    <a:pt x="757315" y="4870637"/>
                    <a:pt x="791889" y="4913138"/>
                    <a:pt x="825972" y="4956104"/>
                  </a:cubicBezTo>
                  <a:cubicBezTo>
                    <a:pt x="859934" y="4998722"/>
                    <a:pt x="893649" y="5044004"/>
                    <a:pt x="926506" y="5085347"/>
                  </a:cubicBezTo>
                  <a:cubicBezTo>
                    <a:pt x="959119" y="5127734"/>
                    <a:pt x="993324" y="5168847"/>
                    <a:pt x="1027040" y="5210191"/>
                  </a:cubicBezTo>
                  <a:cubicBezTo>
                    <a:pt x="1061737" y="5250840"/>
                    <a:pt x="1096188" y="5291488"/>
                    <a:pt x="1132110" y="5330748"/>
                  </a:cubicBezTo>
                  <a:cubicBezTo>
                    <a:pt x="1203465" y="5409731"/>
                    <a:pt x="1277639" y="5485818"/>
                    <a:pt x="1354880" y="5558083"/>
                  </a:cubicBezTo>
                  <a:cubicBezTo>
                    <a:pt x="1509603" y="5702266"/>
                    <a:pt x="1676588" y="5830930"/>
                    <a:pt x="1855220" y="5937591"/>
                  </a:cubicBezTo>
                  <a:cubicBezTo>
                    <a:pt x="1944720" y="5990632"/>
                    <a:pt x="2036549" y="6039272"/>
                    <a:pt x="2131810" y="6080268"/>
                  </a:cubicBezTo>
                  <a:cubicBezTo>
                    <a:pt x="2226460" y="6122423"/>
                    <a:pt x="2324173" y="6157977"/>
                    <a:pt x="2423726" y="6188087"/>
                  </a:cubicBezTo>
                  <a:cubicBezTo>
                    <a:pt x="2523280" y="6218313"/>
                    <a:pt x="2624794" y="6242749"/>
                    <a:pt x="2727780" y="6262552"/>
                  </a:cubicBezTo>
                  <a:cubicBezTo>
                    <a:pt x="2830890" y="6282008"/>
                    <a:pt x="2935714" y="6295326"/>
                    <a:pt x="3041276" y="6304245"/>
                  </a:cubicBezTo>
                  <a:cubicBezTo>
                    <a:pt x="3146836" y="6313277"/>
                    <a:pt x="3253499" y="6317215"/>
                    <a:pt x="3360532" y="6317331"/>
                  </a:cubicBezTo>
                  <a:cubicBezTo>
                    <a:pt x="3387259" y="6317331"/>
                    <a:pt x="3414354" y="6317794"/>
                    <a:pt x="3439855" y="6316751"/>
                  </a:cubicBezTo>
                  <a:lnTo>
                    <a:pt x="3478721" y="6315826"/>
                  </a:lnTo>
                  <a:lnTo>
                    <a:pt x="3517463" y="6313971"/>
                  </a:lnTo>
                  <a:cubicBezTo>
                    <a:pt x="3569078" y="6311772"/>
                    <a:pt x="3620449" y="6306907"/>
                    <a:pt x="3671452" y="6301233"/>
                  </a:cubicBezTo>
                  <a:cubicBezTo>
                    <a:pt x="3875707" y="6277608"/>
                    <a:pt x="4074445" y="6225841"/>
                    <a:pt x="4265460" y="6149638"/>
                  </a:cubicBezTo>
                  <a:cubicBezTo>
                    <a:pt x="4361212" y="6111884"/>
                    <a:pt x="4454636" y="6067065"/>
                    <a:pt x="4546587" y="6018079"/>
                  </a:cubicBezTo>
                  <a:cubicBezTo>
                    <a:pt x="4638662" y="5969322"/>
                    <a:pt x="4729020" y="5915240"/>
                    <a:pt x="4818030" y="5858029"/>
                  </a:cubicBezTo>
                  <a:cubicBezTo>
                    <a:pt x="4907038" y="5800703"/>
                    <a:pt x="4994577" y="5739672"/>
                    <a:pt x="5081870" y="5676903"/>
                  </a:cubicBezTo>
                  <a:cubicBezTo>
                    <a:pt x="5125392" y="5645519"/>
                    <a:pt x="5168794" y="5613324"/>
                    <a:pt x="5212073" y="5581013"/>
                  </a:cubicBezTo>
                  <a:lnTo>
                    <a:pt x="5343625" y="5481533"/>
                  </a:lnTo>
                  <a:cubicBezTo>
                    <a:pt x="5432696" y="5414768"/>
                    <a:pt x="5521951" y="5349452"/>
                    <a:pt x="5610378" y="5284425"/>
                  </a:cubicBezTo>
                  <a:lnTo>
                    <a:pt x="5822102" y="5126414"/>
                  </a:lnTo>
                  <a:lnTo>
                    <a:pt x="5822102" y="5556641"/>
                  </a:lnTo>
                  <a:lnTo>
                    <a:pt x="5576325" y="5749979"/>
                  </a:lnTo>
                  <a:lnTo>
                    <a:pt x="5447715" y="5852818"/>
                  </a:lnTo>
                  <a:cubicBezTo>
                    <a:pt x="5403945" y="5887445"/>
                    <a:pt x="5359932" y="5922073"/>
                    <a:pt x="5315059" y="5956236"/>
                  </a:cubicBezTo>
                  <a:cubicBezTo>
                    <a:pt x="5225682" y="6024680"/>
                    <a:pt x="5133976" y="6091734"/>
                    <a:pt x="5038468" y="6155776"/>
                  </a:cubicBezTo>
                  <a:cubicBezTo>
                    <a:pt x="4943084" y="6219703"/>
                    <a:pt x="4845002" y="6281777"/>
                    <a:pt x="4741892" y="6338292"/>
                  </a:cubicBezTo>
                  <a:cubicBezTo>
                    <a:pt x="4638784" y="6394692"/>
                    <a:pt x="4532120" y="6447038"/>
                    <a:pt x="4420920" y="6492203"/>
                  </a:cubicBezTo>
                  <a:cubicBezTo>
                    <a:pt x="4199255" y="6583693"/>
                    <a:pt x="3959813" y="6644840"/>
                    <a:pt x="3717672" y="6670434"/>
                  </a:cubicBezTo>
                  <a:cubicBezTo>
                    <a:pt x="3657106" y="6676456"/>
                    <a:pt x="3596419" y="6681321"/>
                    <a:pt x="3535853" y="6683289"/>
                  </a:cubicBezTo>
                  <a:lnTo>
                    <a:pt x="3490367" y="6684910"/>
                  </a:lnTo>
                  <a:lnTo>
                    <a:pt x="3445005" y="6685142"/>
                  </a:lnTo>
                  <a:cubicBezTo>
                    <a:pt x="3414354" y="6685605"/>
                    <a:pt x="3385297" y="6684679"/>
                    <a:pt x="3355872" y="6684100"/>
                  </a:cubicBezTo>
                  <a:cubicBezTo>
                    <a:pt x="3297146" y="6683405"/>
                    <a:pt x="3238052" y="6680047"/>
                    <a:pt x="3179203" y="6677150"/>
                  </a:cubicBezTo>
                  <a:cubicBezTo>
                    <a:pt x="3120232" y="6672519"/>
                    <a:pt x="3061259" y="6668233"/>
                    <a:pt x="3002410" y="6661169"/>
                  </a:cubicBezTo>
                  <a:cubicBezTo>
                    <a:pt x="2884589" y="6647851"/>
                    <a:pt x="2766891" y="6629669"/>
                    <a:pt x="2650296" y="6604191"/>
                  </a:cubicBezTo>
                  <a:cubicBezTo>
                    <a:pt x="2533702" y="6578713"/>
                    <a:pt x="2418456" y="6545938"/>
                    <a:pt x="2306028" y="6505869"/>
                  </a:cubicBezTo>
                  <a:cubicBezTo>
                    <a:pt x="2193602" y="6465683"/>
                    <a:pt x="2084118" y="6417738"/>
                    <a:pt x="1978803" y="6363307"/>
                  </a:cubicBezTo>
                  <a:cubicBezTo>
                    <a:pt x="1873855" y="6308066"/>
                    <a:pt x="1773077" y="6246340"/>
                    <a:pt x="1678428" y="6177779"/>
                  </a:cubicBezTo>
                  <a:cubicBezTo>
                    <a:pt x="1488393" y="6041356"/>
                    <a:pt x="1321900" y="5881423"/>
                    <a:pt x="1175880" y="5710373"/>
                  </a:cubicBezTo>
                  <a:cubicBezTo>
                    <a:pt x="1103177" y="5624441"/>
                    <a:pt x="1035501" y="5535732"/>
                    <a:pt x="971502" y="5445399"/>
                  </a:cubicBezTo>
                  <a:cubicBezTo>
                    <a:pt x="907380" y="5355069"/>
                    <a:pt x="847550" y="5262768"/>
                    <a:pt x="790909" y="5169078"/>
                  </a:cubicBezTo>
                  <a:cubicBezTo>
                    <a:pt x="761974" y="5121712"/>
                    <a:pt x="735492" y="5077357"/>
                    <a:pt x="706680" y="5031959"/>
                  </a:cubicBezTo>
                  <a:cubicBezTo>
                    <a:pt x="678114" y="4986910"/>
                    <a:pt x="649058" y="4941860"/>
                    <a:pt x="619143" y="4897157"/>
                  </a:cubicBezTo>
                  <a:lnTo>
                    <a:pt x="436465" y="4628710"/>
                  </a:lnTo>
                  <a:cubicBezTo>
                    <a:pt x="406182" y="4583544"/>
                    <a:pt x="376267" y="4538147"/>
                    <a:pt x="347088" y="4492171"/>
                  </a:cubicBezTo>
                  <a:cubicBezTo>
                    <a:pt x="317908" y="4446194"/>
                    <a:pt x="288974" y="4400102"/>
                    <a:pt x="262001" y="4352619"/>
                  </a:cubicBezTo>
                  <a:cubicBezTo>
                    <a:pt x="207934" y="4258119"/>
                    <a:pt x="158280" y="4160840"/>
                    <a:pt x="118679" y="4059853"/>
                  </a:cubicBezTo>
                  <a:cubicBezTo>
                    <a:pt x="78343" y="3959214"/>
                    <a:pt x="48429" y="3854870"/>
                    <a:pt x="28322" y="3749136"/>
                  </a:cubicBezTo>
                  <a:cubicBezTo>
                    <a:pt x="9073" y="3643402"/>
                    <a:pt x="0" y="3536046"/>
                    <a:pt x="0" y="3428922"/>
                  </a:cubicBezTo>
                  <a:cubicBezTo>
                    <a:pt x="1594" y="3001816"/>
                    <a:pt x="89010" y="2575868"/>
                    <a:pt x="253052" y="2174356"/>
                  </a:cubicBezTo>
                  <a:cubicBezTo>
                    <a:pt x="294246" y="2074066"/>
                    <a:pt x="338873" y="1974700"/>
                    <a:pt x="389141" y="1877652"/>
                  </a:cubicBezTo>
                  <a:cubicBezTo>
                    <a:pt x="438672" y="1780256"/>
                    <a:pt x="493230" y="1684945"/>
                    <a:pt x="552079" y="1591834"/>
                  </a:cubicBezTo>
                  <a:cubicBezTo>
                    <a:pt x="669900" y="1405728"/>
                    <a:pt x="804394" y="1227729"/>
                    <a:pt x="954950" y="1061773"/>
                  </a:cubicBezTo>
                  <a:cubicBezTo>
                    <a:pt x="1030597" y="979085"/>
                    <a:pt x="1109552" y="898829"/>
                    <a:pt x="1192922" y="822626"/>
                  </a:cubicBezTo>
                  <a:cubicBezTo>
                    <a:pt x="1213642" y="803402"/>
                    <a:pt x="1234483" y="784409"/>
                    <a:pt x="1255939" y="765880"/>
                  </a:cubicBezTo>
                  <a:cubicBezTo>
                    <a:pt x="1277273" y="747234"/>
                    <a:pt x="1298237" y="728241"/>
                    <a:pt x="1320183" y="710291"/>
                  </a:cubicBezTo>
                  <a:cubicBezTo>
                    <a:pt x="1363585" y="673811"/>
                    <a:pt x="1408088" y="638489"/>
                    <a:pt x="1452961" y="603514"/>
                  </a:cubicBezTo>
                  <a:cubicBezTo>
                    <a:pt x="1633310" y="464543"/>
                    <a:pt x="1828125" y="341437"/>
                    <a:pt x="2033360" y="235818"/>
                  </a:cubicBezTo>
                  <a:cubicBezTo>
                    <a:pt x="2187242" y="156561"/>
                    <a:pt x="2347554" y="87597"/>
                    <a:pt x="2512513" y="3001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5102EBE-A80F-4CFF-B1DD-941EF9728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04998" y="98659"/>
              <a:ext cx="5774333" cy="6315453"/>
            </a:xfrm>
            <a:custGeom>
              <a:avLst/>
              <a:gdLst>
                <a:gd name="connsiteX0" fmla="*/ 3707237 w 5774333"/>
                <a:gd name="connsiteY0" fmla="*/ 1489 h 6315453"/>
                <a:gd name="connsiteX1" fmla="*/ 4037665 w 5774333"/>
                <a:gd name="connsiteY1" fmla="*/ 6121 h 6315453"/>
                <a:gd name="connsiteX2" fmla="*/ 4692239 w 5774333"/>
                <a:gd name="connsiteY2" fmla="*/ 102128 h 6315453"/>
                <a:gd name="connsiteX3" fmla="*/ 5315059 w 5774333"/>
                <a:gd name="connsiteY3" fmla="*/ 324945 h 6315453"/>
                <a:gd name="connsiteX4" fmla="*/ 5738325 w 5774333"/>
                <a:gd name="connsiteY4" fmla="*/ 578286 h 6315453"/>
                <a:gd name="connsiteX5" fmla="*/ 5774333 w 5774333"/>
                <a:gd name="connsiteY5" fmla="*/ 606551 h 6315453"/>
                <a:gd name="connsiteX6" fmla="*/ 5774333 w 5774333"/>
                <a:gd name="connsiteY6" fmla="*/ 975490 h 6315453"/>
                <a:gd name="connsiteX7" fmla="*/ 5676001 w 5774333"/>
                <a:gd name="connsiteY7" fmla="*/ 889749 h 6315453"/>
                <a:gd name="connsiteX8" fmla="*/ 5177132 w 5774333"/>
                <a:gd name="connsiteY8" fmla="*/ 581926 h 6315453"/>
                <a:gd name="connsiteX9" fmla="*/ 4615735 w 5774333"/>
                <a:gd name="connsiteY9" fmla="*/ 388640 h 6315453"/>
                <a:gd name="connsiteX10" fmla="*/ 4020010 w 5774333"/>
                <a:gd name="connsiteY10" fmla="*/ 308500 h 6315453"/>
                <a:gd name="connsiteX11" fmla="*/ 3416315 w 5774333"/>
                <a:gd name="connsiteY11" fmla="*/ 328882 h 6315453"/>
                <a:gd name="connsiteX12" fmla="*/ 2823779 w 5774333"/>
                <a:gd name="connsiteY12" fmla="*/ 446545 h 6315453"/>
                <a:gd name="connsiteX13" fmla="*/ 2256987 w 5774333"/>
                <a:gd name="connsiteY13" fmla="*/ 651296 h 6315453"/>
                <a:gd name="connsiteX14" fmla="*/ 1244169 w 5774333"/>
                <a:gd name="connsiteY14" fmla="*/ 1280374 h 6315453"/>
                <a:gd name="connsiteX15" fmla="*/ 830141 w 5774333"/>
                <a:gd name="connsiteY15" fmla="*/ 1700184 h 6315453"/>
                <a:gd name="connsiteX16" fmla="*/ 502792 w 5774333"/>
                <a:gd name="connsiteY16" fmla="*/ 2182300 h 6315453"/>
                <a:gd name="connsiteX17" fmla="*/ 280637 w 5774333"/>
                <a:gd name="connsiteY17" fmla="*/ 2715256 h 6315453"/>
                <a:gd name="connsiteX18" fmla="*/ 199843 w 5774333"/>
                <a:gd name="connsiteY18" fmla="*/ 3283418 h 6315453"/>
                <a:gd name="connsiteX19" fmla="*/ 233926 w 5774333"/>
                <a:gd name="connsiteY19" fmla="*/ 3561593 h 6315453"/>
                <a:gd name="connsiteX20" fmla="*/ 334582 w 5774333"/>
                <a:gd name="connsiteY20" fmla="*/ 3821816 h 6315453"/>
                <a:gd name="connsiteX21" fmla="*/ 404834 w 5774333"/>
                <a:gd name="connsiteY21" fmla="*/ 3944343 h 6315453"/>
                <a:gd name="connsiteX22" fmla="*/ 485506 w 5774333"/>
                <a:gd name="connsiteY22" fmla="*/ 4062932 h 6315453"/>
                <a:gd name="connsiteX23" fmla="*/ 671861 w 5774333"/>
                <a:gd name="connsiteY23" fmla="*/ 4292120 h 6315453"/>
                <a:gd name="connsiteX24" fmla="*/ 873542 w 5774333"/>
                <a:gd name="connsiteY24" fmla="*/ 4523044 h 6315453"/>
                <a:gd name="connsiteX25" fmla="*/ 973831 w 5774333"/>
                <a:gd name="connsiteY25" fmla="*/ 4643601 h 6315453"/>
                <a:gd name="connsiteX26" fmla="*/ 1022014 w 5774333"/>
                <a:gd name="connsiteY26" fmla="*/ 4702780 h 6315453"/>
                <a:gd name="connsiteX27" fmla="*/ 1069215 w 5774333"/>
                <a:gd name="connsiteY27" fmla="*/ 4759411 h 6315453"/>
                <a:gd name="connsiteX28" fmla="*/ 1474784 w 5774333"/>
                <a:gd name="connsiteY28" fmla="*/ 5177948 h 6315453"/>
                <a:gd name="connsiteX29" fmla="*/ 1690442 w 5774333"/>
                <a:gd name="connsiteY29" fmla="*/ 5366255 h 6315453"/>
                <a:gd name="connsiteX30" fmla="*/ 1916276 w 5774333"/>
                <a:gd name="connsiteY30" fmla="*/ 5539852 h 6315453"/>
                <a:gd name="connsiteX31" fmla="*/ 2420784 w 5774333"/>
                <a:gd name="connsiteY31" fmla="*/ 5814437 h 6315453"/>
                <a:gd name="connsiteX32" fmla="*/ 2703015 w 5774333"/>
                <a:gd name="connsiteY32" fmla="*/ 5892029 h 6315453"/>
                <a:gd name="connsiteX33" fmla="*/ 2775350 w 5774333"/>
                <a:gd name="connsiteY33" fmla="*/ 5905695 h 6315453"/>
                <a:gd name="connsiteX34" fmla="*/ 2848299 w 5774333"/>
                <a:gd name="connsiteY34" fmla="*/ 5917161 h 6315453"/>
                <a:gd name="connsiteX35" fmla="*/ 2995544 w 5774333"/>
                <a:gd name="connsiteY35" fmla="*/ 5933605 h 6315453"/>
                <a:gd name="connsiteX36" fmla="*/ 3069596 w 5774333"/>
                <a:gd name="connsiteY36" fmla="*/ 5938933 h 6315453"/>
                <a:gd name="connsiteX37" fmla="*/ 3143894 w 5774333"/>
                <a:gd name="connsiteY37" fmla="*/ 5942639 h 6315453"/>
                <a:gd name="connsiteX38" fmla="*/ 3218436 w 5774333"/>
                <a:gd name="connsiteY38" fmla="*/ 5944260 h 6315453"/>
                <a:gd name="connsiteX39" fmla="*/ 3293101 w 5774333"/>
                <a:gd name="connsiteY39" fmla="*/ 5943913 h 6315453"/>
                <a:gd name="connsiteX40" fmla="*/ 3330494 w 5774333"/>
                <a:gd name="connsiteY40" fmla="*/ 5943565 h 6315453"/>
                <a:gd name="connsiteX41" fmla="*/ 3366540 w 5774333"/>
                <a:gd name="connsiteY41" fmla="*/ 5942059 h 6315453"/>
                <a:gd name="connsiteX42" fmla="*/ 3402462 w 5774333"/>
                <a:gd name="connsiteY42" fmla="*/ 5940323 h 6315453"/>
                <a:gd name="connsiteX43" fmla="*/ 3438262 w 5774333"/>
                <a:gd name="connsiteY43" fmla="*/ 5937543 h 6315453"/>
                <a:gd name="connsiteX44" fmla="*/ 3580236 w 5774333"/>
                <a:gd name="connsiteY44" fmla="*/ 5920982 h 6315453"/>
                <a:gd name="connsiteX45" fmla="*/ 4121034 w 5774333"/>
                <a:gd name="connsiteY45" fmla="*/ 5753290 h 6315453"/>
                <a:gd name="connsiteX46" fmla="*/ 4620639 w 5774333"/>
                <a:gd name="connsiteY46" fmla="*/ 5459364 h 6315453"/>
                <a:gd name="connsiteX47" fmla="*/ 4741771 w 5774333"/>
                <a:gd name="connsiteY47" fmla="*/ 5372971 h 6315453"/>
                <a:gd name="connsiteX48" fmla="*/ 4862901 w 5774333"/>
                <a:gd name="connsiteY48" fmla="*/ 5283682 h 6315453"/>
                <a:gd name="connsiteX49" fmla="*/ 5108229 w 5774333"/>
                <a:gd name="connsiteY49" fmla="*/ 5098386 h 6315453"/>
                <a:gd name="connsiteX50" fmla="*/ 5612493 w 5774333"/>
                <a:gd name="connsiteY50" fmla="*/ 4739724 h 6315453"/>
                <a:gd name="connsiteX51" fmla="*/ 5774333 w 5774333"/>
                <a:gd name="connsiteY51" fmla="*/ 4623488 h 6315453"/>
                <a:gd name="connsiteX52" fmla="*/ 5774333 w 5774333"/>
                <a:gd name="connsiteY52" fmla="*/ 5232926 h 6315453"/>
                <a:gd name="connsiteX53" fmla="*/ 5676492 w 5774333"/>
                <a:gd name="connsiteY53" fmla="*/ 5306859 h 6315453"/>
                <a:gd name="connsiteX54" fmla="*/ 5426260 w 5774333"/>
                <a:gd name="connsiteY54" fmla="*/ 5486233 h 6315453"/>
                <a:gd name="connsiteX55" fmla="*/ 5300225 w 5774333"/>
                <a:gd name="connsiteY55" fmla="*/ 5576217 h 6315453"/>
                <a:gd name="connsiteX56" fmla="*/ 5170757 w 5774333"/>
                <a:gd name="connsiteY56" fmla="*/ 5666780 h 6315453"/>
                <a:gd name="connsiteX57" fmla="*/ 5038100 w 5774333"/>
                <a:gd name="connsiteY57" fmla="*/ 5756185 h 6315453"/>
                <a:gd name="connsiteX58" fmla="*/ 4901276 w 5774333"/>
                <a:gd name="connsiteY58" fmla="*/ 5843043 h 6315453"/>
                <a:gd name="connsiteX59" fmla="*/ 4614019 w 5774333"/>
                <a:gd name="connsiteY59" fmla="*/ 6006103 h 6315453"/>
                <a:gd name="connsiteX60" fmla="*/ 4305061 w 5774333"/>
                <a:gd name="connsiteY60" fmla="*/ 6144726 h 6315453"/>
                <a:gd name="connsiteX61" fmla="*/ 3632710 w 5774333"/>
                <a:gd name="connsiteY61" fmla="*/ 6304196 h 6315453"/>
                <a:gd name="connsiteX62" fmla="*/ 3459594 w 5774333"/>
                <a:gd name="connsiteY62" fmla="*/ 6314504 h 6315453"/>
                <a:gd name="connsiteX63" fmla="*/ 3416315 w 5774333"/>
                <a:gd name="connsiteY63" fmla="*/ 6315429 h 6315453"/>
                <a:gd name="connsiteX64" fmla="*/ 3373159 w 5774333"/>
                <a:gd name="connsiteY64" fmla="*/ 6315198 h 6315453"/>
                <a:gd name="connsiteX65" fmla="*/ 3330127 w 5774333"/>
                <a:gd name="connsiteY65" fmla="*/ 6314735 h 6315453"/>
                <a:gd name="connsiteX66" fmla="*/ 3288320 w 5774333"/>
                <a:gd name="connsiteY66" fmla="*/ 6313230 h 6315453"/>
                <a:gd name="connsiteX67" fmla="*/ 2954350 w 5774333"/>
                <a:gd name="connsiteY67" fmla="*/ 6288098 h 6315453"/>
                <a:gd name="connsiteX68" fmla="*/ 2622466 w 5774333"/>
                <a:gd name="connsiteY68" fmla="*/ 6232742 h 6315453"/>
                <a:gd name="connsiteX69" fmla="*/ 2296466 w 5774333"/>
                <a:gd name="connsiteY69" fmla="*/ 6146001 h 6315453"/>
                <a:gd name="connsiteX70" fmla="*/ 1672419 w 5774333"/>
                <a:gd name="connsiteY70" fmla="*/ 5885197 h 6315453"/>
                <a:gd name="connsiteX71" fmla="*/ 1146578 w 5774333"/>
                <a:gd name="connsiteY71" fmla="*/ 5479168 h 6315453"/>
                <a:gd name="connsiteX72" fmla="*/ 933372 w 5774333"/>
                <a:gd name="connsiteY72" fmla="*/ 5234810 h 6315453"/>
                <a:gd name="connsiteX73" fmla="*/ 747140 w 5774333"/>
                <a:gd name="connsiteY73" fmla="*/ 4976091 h 6315453"/>
                <a:gd name="connsiteX74" fmla="*/ 703616 w 5774333"/>
                <a:gd name="connsiteY74" fmla="*/ 4910196 h 6315453"/>
                <a:gd name="connsiteX75" fmla="*/ 662053 w 5774333"/>
                <a:gd name="connsiteY75" fmla="*/ 4846269 h 6315453"/>
                <a:gd name="connsiteX76" fmla="*/ 580033 w 5774333"/>
                <a:gd name="connsiteY76" fmla="*/ 4722352 h 6315453"/>
                <a:gd name="connsiteX77" fmla="*/ 410105 w 5774333"/>
                <a:gd name="connsiteY77" fmla="*/ 4469193 h 6315453"/>
                <a:gd name="connsiteX78" fmla="*/ 244224 w 5774333"/>
                <a:gd name="connsiteY78" fmla="*/ 4201556 h 6315453"/>
                <a:gd name="connsiteX79" fmla="*/ 169437 w 5774333"/>
                <a:gd name="connsiteY79" fmla="*/ 4059690 h 6315453"/>
                <a:gd name="connsiteX80" fmla="*/ 105929 w 5774333"/>
                <a:gd name="connsiteY80" fmla="*/ 3911221 h 6315453"/>
                <a:gd name="connsiteX81" fmla="*/ 57256 w 5774333"/>
                <a:gd name="connsiteY81" fmla="*/ 3757195 h 6315453"/>
                <a:gd name="connsiteX82" fmla="*/ 39111 w 5774333"/>
                <a:gd name="connsiteY82" fmla="*/ 3678677 h 6315453"/>
                <a:gd name="connsiteX83" fmla="*/ 31142 w 5774333"/>
                <a:gd name="connsiteY83" fmla="*/ 3639300 h 6315453"/>
                <a:gd name="connsiteX84" fmla="*/ 24521 w 5774333"/>
                <a:gd name="connsiteY84" fmla="*/ 3599809 h 6315453"/>
                <a:gd name="connsiteX85" fmla="*/ 0 w 5774333"/>
                <a:gd name="connsiteY85" fmla="*/ 3283418 h 6315453"/>
                <a:gd name="connsiteX86" fmla="*/ 68045 w 5774333"/>
                <a:gd name="connsiteY86" fmla="*/ 2666963 h 6315453"/>
                <a:gd name="connsiteX87" fmla="*/ 272546 w 5774333"/>
                <a:gd name="connsiteY87" fmla="*/ 2076334 h 6315453"/>
                <a:gd name="connsiteX88" fmla="*/ 1039300 w 5774333"/>
                <a:gd name="connsiteY88" fmla="*/ 1073307 h 6315453"/>
                <a:gd name="connsiteX89" fmla="*/ 1547733 w 5774333"/>
                <a:gd name="connsiteY89" fmla="*/ 680365 h 6315453"/>
                <a:gd name="connsiteX90" fmla="*/ 2115995 w 5774333"/>
                <a:gd name="connsiteY90" fmla="*/ 368373 h 6315453"/>
                <a:gd name="connsiteX91" fmla="*/ 3377451 w 5774333"/>
                <a:gd name="connsiteY91" fmla="*/ 24304 h 6315453"/>
                <a:gd name="connsiteX92" fmla="*/ 3707237 w 5774333"/>
                <a:gd name="connsiteY92" fmla="*/ 1489 h 6315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774333" h="6315453">
                  <a:moveTo>
                    <a:pt x="3707237" y="1489"/>
                  </a:moveTo>
                  <a:cubicBezTo>
                    <a:pt x="3817502" y="-1522"/>
                    <a:pt x="3927875" y="41"/>
                    <a:pt x="4037665" y="6121"/>
                  </a:cubicBezTo>
                  <a:cubicBezTo>
                    <a:pt x="4257614" y="18745"/>
                    <a:pt x="4477439" y="49665"/>
                    <a:pt x="4692239" y="102128"/>
                  </a:cubicBezTo>
                  <a:cubicBezTo>
                    <a:pt x="4907039" y="154474"/>
                    <a:pt x="5116811" y="228592"/>
                    <a:pt x="5315059" y="324945"/>
                  </a:cubicBezTo>
                  <a:cubicBezTo>
                    <a:pt x="5463562" y="397211"/>
                    <a:pt x="5606133" y="481527"/>
                    <a:pt x="5738325" y="578286"/>
                  </a:cubicBezTo>
                  <a:lnTo>
                    <a:pt x="5774333" y="606551"/>
                  </a:lnTo>
                  <a:lnTo>
                    <a:pt x="5774333" y="975490"/>
                  </a:lnTo>
                  <a:lnTo>
                    <a:pt x="5676001" y="889749"/>
                  </a:lnTo>
                  <a:cubicBezTo>
                    <a:pt x="5522381" y="769886"/>
                    <a:pt x="5355519" y="665657"/>
                    <a:pt x="5177132" y="581926"/>
                  </a:cubicBezTo>
                  <a:cubicBezTo>
                    <a:pt x="4998867" y="497965"/>
                    <a:pt x="4810183" y="433574"/>
                    <a:pt x="4615735" y="388640"/>
                  </a:cubicBezTo>
                  <a:cubicBezTo>
                    <a:pt x="4421289" y="343591"/>
                    <a:pt x="4221446" y="317649"/>
                    <a:pt x="4020010" y="308500"/>
                  </a:cubicBezTo>
                  <a:cubicBezTo>
                    <a:pt x="3818207" y="298887"/>
                    <a:pt x="3616649" y="305257"/>
                    <a:pt x="3416315" y="328882"/>
                  </a:cubicBezTo>
                  <a:cubicBezTo>
                    <a:pt x="3216106" y="352623"/>
                    <a:pt x="3017736" y="392346"/>
                    <a:pt x="2823779" y="446545"/>
                  </a:cubicBezTo>
                  <a:cubicBezTo>
                    <a:pt x="2629699" y="500513"/>
                    <a:pt x="2440401" y="570345"/>
                    <a:pt x="2256987" y="651296"/>
                  </a:cubicBezTo>
                  <a:cubicBezTo>
                    <a:pt x="1889058" y="811461"/>
                    <a:pt x="1545527" y="1023856"/>
                    <a:pt x="1244169" y="1280374"/>
                  </a:cubicBezTo>
                  <a:cubicBezTo>
                    <a:pt x="1093982" y="1409039"/>
                    <a:pt x="954828" y="1549400"/>
                    <a:pt x="830141" y="1700184"/>
                  </a:cubicBezTo>
                  <a:cubicBezTo>
                    <a:pt x="705209" y="1850736"/>
                    <a:pt x="594989" y="2012176"/>
                    <a:pt x="502792" y="2182300"/>
                  </a:cubicBezTo>
                  <a:cubicBezTo>
                    <a:pt x="410595" y="2352308"/>
                    <a:pt x="333847" y="2530307"/>
                    <a:pt x="280637" y="2715256"/>
                  </a:cubicBezTo>
                  <a:cubicBezTo>
                    <a:pt x="227306" y="2899741"/>
                    <a:pt x="199719" y="3091521"/>
                    <a:pt x="199843" y="3283418"/>
                  </a:cubicBezTo>
                  <a:cubicBezTo>
                    <a:pt x="200946" y="3377687"/>
                    <a:pt x="210754" y="3471261"/>
                    <a:pt x="233926" y="3561593"/>
                  </a:cubicBezTo>
                  <a:cubicBezTo>
                    <a:pt x="256730" y="3652040"/>
                    <a:pt x="292162" y="3738550"/>
                    <a:pt x="334582" y="3821816"/>
                  </a:cubicBezTo>
                  <a:cubicBezTo>
                    <a:pt x="356038" y="3863392"/>
                    <a:pt x="379823" y="3904157"/>
                    <a:pt x="404834" y="3944343"/>
                  </a:cubicBezTo>
                  <a:cubicBezTo>
                    <a:pt x="430212" y="3984413"/>
                    <a:pt x="457308" y="4023905"/>
                    <a:pt x="485506" y="4062932"/>
                  </a:cubicBezTo>
                  <a:cubicBezTo>
                    <a:pt x="542639" y="4140757"/>
                    <a:pt x="606146" y="4216265"/>
                    <a:pt x="671861" y="4292120"/>
                  </a:cubicBezTo>
                  <a:cubicBezTo>
                    <a:pt x="737576" y="4368091"/>
                    <a:pt x="806234" y="4444062"/>
                    <a:pt x="873542" y="4523044"/>
                  </a:cubicBezTo>
                  <a:cubicBezTo>
                    <a:pt x="907258" y="4562419"/>
                    <a:pt x="940606" y="4602721"/>
                    <a:pt x="973831" y="4643601"/>
                  </a:cubicBezTo>
                  <a:lnTo>
                    <a:pt x="1022014" y="4702780"/>
                  </a:lnTo>
                  <a:cubicBezTo>
                    <a:pt x="1037829" y="4721658"/>
                    <a:pt x="1052910" y="4740998"/>
                    <a:pt x="1069215" y="4759411"/>
                  </a:cubicBezTo>
                  <a:cubicBezTo>
                    <a:pt x="1196477" y="4909269"/>
                    <a:pt x="1334527" y="5047199"/>
                    <a:pt x="1474784" y="5177948"/>
                  </a:cubicBezTo>
                  <a:cubicBezTo>
                    <a:pt x="1545281" y="5243033"/>
                    <a:pt x="1617003" y="5305917"/>
                    <a:pt x="1690442" y="5366255"/>
                  </a:cubicBezTo>
                  <a:cubicBezTo>
                    <a:pt x="1763881" y="5426591"/>
                    <a:pt x="1838668" y="5484959"/>
                    <a:pt x="1916276" y="5539852"/>
                  </a:cubicBezTo>
                  <a:cubicBezTo>
                    <a:pt x="2070877" y="5649872"/>
                    <a:pt x="2237617" y="5748194"/>
                    <a:pt x="2420784" y="5814437"/>
                  </a:cubicBezTo>
                  <a:cubicBezTo>
                    <a:pt x="2512124" y="5847559"/>
                    <a:pt x="2606773" y="5872921"/>
                    <a:pt x="2703015" y="5892029"/>
                  </a:cubicBezTo>
                  <a:cubicBezTo>
                    <a:pt x="2727168" y="5896546"/>
                    <a:pt x="2751075" y="5901758"/>
                    <a:pt x="2775350" y="5905695"/>
                  </a:cubicBezTo>
                  <a:lnTo>
                    <a:pt x="2848299" y="5917161"/>
                  </a:lnTo>
                  <a:cubicBezTo>
                    <a:pt x="2897218" y="5923298"/>
                    <a:pt x="2946136" y="5929784"/>
                    <a:pt x="2995544" y="5933605"/>
                  </a:cubicBezTo>
                  <a:cubicBezTo>
                    <a:pt x="3020188" y="5935806"/>
                    <a:pt x="3044831" y="5937891"/>
                    <a:pt x="3069596" y="5938933"/>
                  </a:cubicBezTo>
                  <a:cubicBezTo>
                    <a:pt x="3094362" y="5940090"/>
                    <a:pt x="3119005" y="5941943"/>
                    <a:pt x="3143894" y="5942639"/>
                  </a:cubicBezTo>
                  <a:lnTo>
                    <a:pt x="3218436" y="5944260"/>
                  </a:lnTo>
                  <a:cubicBezTo>
                    <a:pt x="3243201" y="5944838"/>
                    <a:pt x="3268212" y="5944029"/>
                    <a:pt x="3293101" y="5943913"/>
                  </a:cubicBezTo>
                  <a:lnTo>
                    <a:pt x="3330494" y="5943565"/>
                  </a:lnTo>
                  <a:cubicBezTo>
                    <a:pt x="3342632" y="5943218"/>
                    <a:pt x="3354524" y="5942523"/>
                    <a:pt x="3366540" y="5942059"/>
                  </a:cubicBezTo>
                  <a:cubicBezTo>
                    <a:pt x="3378554" y="5941480"/>
                    <a:pt x="3390570" y="5941134"/>
                    <a:pt x="3402462" y="5940323"/>
                  </a:cubicBezTo>
                  <a:lnTo>
                    <a:pt x="3438262" y="5937543"/>
                  </a:lnTo>
                  <a:cubicBezTo>
                    <a:pt x="3485954" y="5933953"/>
                    <a:pt x="3533279" y="5927931"/>
                    <a:pt x="3580236" y="5920982"/>
                  </a:cubicBezTo>
                  <a:cubicBezTo>
                    <a:pt x="3768185" y="5891567"/>
                    <a:pt x="3948901" y="5834010"/>
                    <a:pt x="4121034" y="5753290"/>
                  </a:cubicBezTo>
                  <a:cubicBezTo>
                    <a:pt x="4293782" y="5673497"/>
                    <a:pt x="4458191" y="5571353"/>
                    <a:pt x="4620639" y="5459364"/>
                  </a:cubicBezTo>
                  <a:cubicBezTo>
                    <a:pt x="4661221" y="5431455"/>
                    <a:pt x="4701557" y="5402271"/>
                    <a:pt x="4741771" y="5372971"/>
                  </a:cubicBezTo>
                  <a:cubicBezTo>
                    <a:pt x="4782230" y="5343672"/>
                    <a:pt x="4822566" y="5313908"/>
                    <a:pt x="4862901" y="5283682"/>
                  </a:cubicBezTo>
                  <a:lnTo>
                    <a:pt x="5108229" y="5098386"/>
                  </a:lnTo>
                  <a:cubicBezTo>
                    <a:pt x="5276563" y="4972270"/>
                    <a:pt x="5446489" y="4854838"/>
                    <a:pt x="5612493" y="4739724"/>
                  </a:cubicBezTo>
                  <a:lnTo>
                    <a:pt x="5774333" y="4623488"/>
                  </a:lnTo>
                  <a:lnTo>
                    <a:pt x="5774333" y="5232926"/>
                  </a:lnTo>
                  <a:lnTo>
                    <a:pt x="5676492" y="5306859"/>
                  </a:lnTo>
                  <a:cubicBezTo>
                    <a:pt x="5592693" y="5367905"/>
                    <a:pt x="5508955" y="5427286"/>
                    <a:pt x="5426260" y="5486233"/>
                  </a:cubicBezTo>
                  <a:lnTo>
                    <a:pt x="5300225" y="5576217"/>
                  </a:lnTo>
                  <a:cubicBezTo>
                    <a:pt x="5257559" y="5606443"/>
                    <a:pt x="5214525" y="5636901"/>
                    <a:pt x="5170757" y="5666780"/>
                  </a:cubicBezTo>
                  <a:cubicBezTo>
                    <a:pt x="5127110" y="5696775"/>
                    <a:pt x="5082973" y="5726654"/>
                    <a:pt x="5038100" y="5756185"/>
                  </a:cubicBezTo>
                  <a:cubicBezTo>
                    <a:pt x="4993106" y="5785486"/>
                    <a:pt x="4947743" y="5814553"/>
                    <a:pt x="4901276" y="5843043"/>
                  </a:cubicBezTo>
                  <a:cubicBezTo>
                    <a:pt x="4808835" y="5900136"/>
                    <a:pt x="4713449" y="5955494"/>
                    <a:pt x="4614019" y="6006103"/>
                  </a:cubicBezTo>
                  <a:cubicBezTo>
                    <a:pt x="4514711" y="6056943"/>
                    <a:pt x="4411971" y="6104192"/>
                    <a:pt x="4305061" y="6144726"/>
                  </a:cubicBezTo>
                  <a:cubicBezTo>
                    <a:pt x="4092223" y="6226952"/>
                    <a:pt x="3863569" y="6282424"/>
                    <a:pt x="3632710" y="6304196"/>
                  </a:cubicBezTo>
                  <a:cubicBezTo>
                    <a:pt x="3574964" y="6309408"/>
                    <a:pt x="3517218" y="6313345"/>
                    <a:pt x="3459594" y="6314504"/>
                  </a:cubicBezTo>
                  <a:lnTo>
                    <a:pt x="3416315" y="6315429"/>
                  </a:lnTo>
                  <a:cubicBezTo>
                    <a:pt x="3401971" y="6315546"/>
                    <a:pt x="3387505" y="6315198"/>
                    <a:pt x="3373159" y="6315198"/>
                  </a:cubicBezTo>
                  <a:lnTo>
                    <a:pt x="3330127" y="6314735"/>
                  </a:lnTo>
                  <a:lnTo>
                    <a:pt x="3288320" y="6313230"/>
                  </a:lnTo>
                  <a:cubicBezTo>
                    <a:pt x="3176996" y="6309870"/>
                    <a:pt x="3065428" y="6301533"/>
                    <a:pt x="2954350" y="6288098"/>
                  </a:cubicBezTo>
                  <a:cubicBezTo>
                    <a:pt x="2843150" y="6275360"/>
                    <a:pt x="2732194" y="6257061"/>
                    <a:pt x="2622466" y="6232742"/>
                  </a:cubicBezTo>
                  <a:cubicBezTo>
                    <a:pt x="2512859" y="6208190"/>
                    <a:pt x="2404110" y="6179122"/>
                    <a:pt x="2296466" y="6146001"/>
                  </a:cubicBezTo>
                  <a:cubicBezTo>
                    <a:pt x="2081544" y="6079179"/>
                    <a:pt x="1869073" y="5996027"/>
                    <a:pt x="1672419" y="5885197"/>
                  </a:cubicBezTo>
                  <a:cubicBezTo>
                    <a:pt x="1475643" y="5774599"/>
                    <a:pt x="1299954" y="5634353"/>
                    <a:pt x="1146578" y="5479168"/>
                  </a:cubicBezTo>
                  <a:cubicBezTo>
                    <a:pt x="1069461" y="5401692"/>
                    <a:pt x="999333" y="5319235"/>
                    <a:pt x="933372" y="5234810"/>
                  </a:cubicBezTo>
                  <a:cubicBezTo>
                    <a:pt x="867781" y="5150038"/>
                    <a:pt x="805375" y="5063991"/>
                    <a:pt x="747140" y="4976091"/>
                  </a:cubicBezTo>
                  <a:cubicBezTo>
                    <a:pt x="732182" y="4954319"/>
                    <a:pt x="718082" y="4932199"/>
                    <a:pt x="703616" y="4910196"/>
                  </a:cubicBezTo>
                  <a:lnTo>
                    <a:pt x="662053" y="4846269"/>
                  </a:lnTo>
                  <a:cubicBezTo>
                    <a:pt x="635449" y="4804925"/>
                    <a:pt x="607864" y="4763928"/>
                    <a:pt x="580033" y="4722352"/>
                  </a:cubicBezTo>
                  <a:lnTo>
                    <a:pt x="410105" y="4469193"/>
                  </a:lnTo>
                  <a:cubicBezTo>
                    <a:pt x="353095" y="4382915"/>
                    <a:pt x="296820" y="4294089"/>
                    <a:pt x="244224" y="4201556"/>
                  </a:cubicBezTo>
                  <a:cubicBezTo>
                    <a:pt x="217987" y="4155232"/>
                    <a:pt x="192609" y="4108098"/>
                    <a:pt x="169437" y="4059690"/>
                  </a:cubicBezTo>
                  <a:cubicBezTo>
                    <a:pt x="146388" y="4011165"/>
                    <a:pt x="124932" y="3961715"/>
                    <a:pt x="105929" y="3911221"/>
                  </a:cubicBezTo>
                  <a:cubicBezTo>
                    <a:pt x="87293" y="3860613"/>
                    <a:pt x="70742" y="3809309"/>
                    <a:pt x="57256" y="3757195"/>
                  </a:cubicBezTo>
                  <a:cubicBezTo>
                    <a:pt x="50881" y="3731138"/>
                    <a:pt x="44383" y="3704965"/>
                    <a:pt x="39111" y="3678677"/>
                  </a:cubicBezTo>
                  <a:lnTo>
                    <a:pt x="31142" y="3639300"/>
                  </a:lnTo>
                  <a:lnTo>
                    <a:pt x="24521" y="3599809"/>
                  </a:lnTo>
                  <a:cubicBezTo>
                    <a:pt x="7234" y="3494423"/>
                    <a:pt x="0" y="3388457"/>
                    <a:pt x="0" y="3283418"/>
                  </a:cubicBezTo>
                  <a:cubicBezTo>
                    <a:pt x="491" y="3076698"/>
                    <a:pt x="23418" y="2869978"/>
                    <a:pt x="68045" y="2666963"/>
                  </a:cubicBezTo>
                  <a:cubicBezTo>
                    <a:pt x="112550" y="2464064"/>
                    <a:pt x="180717" y="2265104"/>
                    <a:pt x="272546" y="2076334"/>
                  </a:cubicBezTo>
                  <a:cubicBezTo>
                    <a:pt x="457062" y="1698794"/>
                    <a:pt x="724457" y="1360978"/>
                    <a:pt x="1039300" y="1073307"/>
                  </a:cubicBezTo>
                  <a:cubicBezTo>
                    <a:pt x="1197090" y="929472"/>
                    <a:pt x="1367630" y="798259"/>
                    <a:pt x="1547733" y="680365"/>
                  </a:cubicBezTo>
                  <a:cubicBezTo>
                    <a:pt x="1728081" y="562587"/>
                    <a:pt x="1917870" y="457663"/>
                    <a:pt x="2115995" y="368373"/>
                  </a:cubicBezTo>
                  <a:cubicBezTo>
                    <a:pt x="2512737" y="191070"/>
                    <a:pt x="2939883" y="73870"/>
                    <a:pt x="3377451" y="24304"/>
                  </a:cubicBezTo>
                  <a:cubicBezTo>
                    <a:pt x="3486812" y="12086"/>
                    <a:pt x="3596971" y="4500"/>
                    <a:pt x="3707237" y="148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C18CE1F-9DF1-47AF-9E66-6CE348AC2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464911 h 6229400"/>
                <a:gd name="connsiteX4" fmla="*/ 5660063 w 5769111"/>
                <a:gd name="connsiteY4" fmla="*/ 1328105 h 6229400"/>
                <a:gd name="connsiteX5" fmla="*/ 4910471 w 5769111"/>
                <a:gd name="connsiteY5" fmla="*/ 781599 h 6229400"/>
                <a:gd name="connsiteX6" fmla="*/ 3882695 w 5769111"/>
                <a:gd name="connsiteY6" fmla="*/ 579048 h 6229400"/>
                <a:gd name="connsiteX7" fmla="*/ 2683153 w 5769111"/>
                <a:gd name="connsiteY7" fmla="*/ 797003 h 6229400"/>
                <a:gd name="connsiteX8" fmla="*/ 1617493 w 5769111"/>
                <a:gd name="connsiteY8" fmla="*/ 1395738 h 6229400"/>
                <a:gd name="connsiteX9" fmla="*/ 880408 w 5769111"/>
                <a:gd name="connsiteY9" fmla="*/ 2259099 h 6229400"/>
                <a:gd name="connsiteX10" fmla="*/ 613135 w 5769111"/>
                <a:gd name="connsiteY10" fmla="*/ 3263863 h 6229400"/>
                <a:gd name="connsiteX11" fmla="*/ 1055484 w 5769111"/>
                <a:gd name="connsiteY11" fmla="*/ 4196825 h 6229400"/>
                <a:gd name="connsiteX12" fmla="*/ 1278376 w 5769111"/>
                <a:gd name="connsiteY12" fmla="*/ 4492950 h 6229400"/>
                <a:gd name="connsiteX13" fmla="*/ 3369851 w 5769111"/>
                <a:gd name="connsiteY13" fmla="*/ 5650468 h 6229400"/>
                <a:gd name="connsiteX14" fmla="*/ 4957551 w 5769111"/>
                <a:gd name="connsiteY14" fmla="*/ 4938355 h 6229400"/>
                <a:gd name="connsiteX15" fmla="*/ 5150773 w 5769111"/>
                <a:gd name="connsiteY15" fmla="*/ 4796950 h 6229400"/>
                <a:gd name="connsiteX16" fmla="*/ 5747247 w 5769111"/>
                <a:gd name="connsiteY16" fmla="*/ 4338176 h 6229400"/>
                <a:gd name="connsiteX17" fmla="*/ 5769111 w 5769111"/>
                <a:gd name="connsiteY17" fmla="*/ 4318497 h 6229400"/>
                <a:gd name="connsiteX18" fmla="*/ 5769111 w 5769111"/>
                <a:gd name="connsiteY18" fmla="*/ 5074612 h 6229400"/>
                <a:gd name="connsiteX19" fmla="*/ 5636252 w 5769111"/>
                <a:gd name="connsiteY19" fmla="*/ 5174208 h 6229400"/>
                <a:gd name="connsiteX20" fmla="*/ 5334922 w 5769111"/>
                <a:gd name="connsiteY20" fmla="*/ 5394528 h 6229400"/>
                <a:gd name="connsiteX21" fmla="*/ 3369727 w 5769111"/>
                <a:gd name="connsiteY21" fmla="*/ 6229400 h 6229400"/>
                <a:gd name="connsiteX22" fmla="*/ 771046 w 5769111"/>
                <a:gd name="connsiteY22" fmla="*/ 4817913 h 6229400"/>
                <a:gd name="connsiteX23" fmla="*/ 0 w 5769111"/>
                <a:gd name="connsiteY23" fmla="*/ 3263748 h 6229400"/>
                <a:gd name="connsiteX24" fmla="*/ 3882695 w 5769111"/>
                <a:gd name="connsiteY24"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69111" h="6229400">
                  <a:moveTo>
                    <a:pt x="3882695" y="0"/>
                  </a:moveTo>
                  <a:cubicBezTo>
                    <a:pt x="4601253" y="0"/>
                    <a:pt x="5210727" y="205477"/>
                    <a:pt x="5691883" y="557381"/>
                  </a:cubicBezTo>
                  <a:lnTo>
                    <a:pt x="5769111" y="620523"/>
                  </a:lnTo>
                  <a:lnTo>
                    <a:pt x="5769111" y="1464911"/>
                  </a:lnTo>
                  <a:lnTo>
                    <a:pt x="5660063" y="1328105"/>
                  </a:lnTo>
                  <a:cubicBezTo>
                    <a:pt x="5449800" y="1091506"/>
                    <a:pt x="5197607" y="907600"/>
                    <a:pt x="4910471" y="781599"/>
                  </a:cubicBezTo>
                  <a:cubicBezTo>
                    <a:pt x="4604088" y="647260"/>
                    <a:pt x="4258349" y="579048"/>
                    <a:pt x="3882695" y="579048"/>
                  </a:cubicBezTo>
                  <a:cubicBezTo>
                    <a:pt x="3484238" y="579048"/>
                    <a:pt x="3080631" y="652240"/>
                    <a:pt x="2683153" y="797003"/>
                  </a:cubicBezTo>
                  <a:cubicBezTo>
                    <a:pt x="2296098" y="937595"/>
                    <a:pt x="1927678" y="1144662"/>
                    <a:pt x="1617493" y="1395738"/>
                  </a:cubicBezTo>
                  <a:cubicBezTo>
                    <a:pt x="1301915" y="1651098"/>
                    <a:pt x="1053890" y="1941665"/>
                    <a:pt x="880408" y="2259099"/>
                  </a:cubicBezTo>
                  <a:cubicBezTo>
                    <a:pt x="703125" y="2583597"/>
                    <a:pt x="613135" y="2921645"/>
                    <a:pt x="613135" y="3263863"/>
                  </a:cubicBezTo>
                  <a:cubicBezTo>
                    <a:pt x="613135" y="3608512"/>
                    <a:pt x="756702" y="3809789"/>
                    <a:pt x="1055484" y="4196825"/>
                  </a:cubicBezTo>
                  <a:cubicBezTo>
                    <a:pt x="1127574" y="4290167"/>
                    <a:pt x="1202116" y="4386753"/>
                    <a:pt x="1278376" y="4492950"/>
                  </a:cubicBezTo>
                  <a:cubicBezTo>
                    <a:pt x="1861105" y="5304313"/>
                    <a:pt x="2486623" y="5650468"/>
                    <a:pt x="3369851" y="5650468"/>
                  </a:cubicBezTo>
                  <a:cubicBezTo>
                    <a:pt x="3949515" y="5650468"/>
                    <a:pt x="4374822" y="5368471"/>
                    <a:pt x="4957551" y="4938355"/>
                  </a:cubicBezTo>
                  <a:cubicBezTo>
                    <a:pt x="5022653" y="4890293"/>
                    <a:pt x="5087755" y="4842811"/>
                    <a:pt x="5150773" y="4796950"/>
                  </a:cubicBezTo>
                  <a:cubicBezTo>
                    <a:pt x="5364254" y="4641404"/>
                    <a:pt x="5570313" y="4491241"/>
                    <a:pt x="5747247" y="4338176"/>
                  </a:cubicBezTo>
                  <a:lnTo>
                    <a:pt x="5769111" y="4318497"/>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5BD26A8C-8D1D-41E6-A71E-FE9AC75F3F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675390 h 6229400"/>
                <a:gd name="connsiteX4" fmla="*/ 5711488 w 5769111"/>
                <a:gd name="connsiteY4" fmla="*/ 1585205 h 6229400"/>
                <a:gd name="connsiteX5" fmla="*/ 5566027 w 5769111"/>
                <a:gd name="connsiteY5" fmla="*/ 1402571 h 6229400"/>
                <a:gd name="connsiteX6" fmla="*/ 4858734 w 5769111"/>
                <a:gd name="connsiteY6" fmla="*/ 886639 h 6229400"/>
                <a:gd name="connsiteX7" fmla="*/ 3882695 w 5769111"/>
                <a:gd name="connsiteY7" fmla="*/ 694858 h 6229400"/>
                <a:gd name="connsiteX8" fmla="*/ 2727046 w 5769111"/>
                <a:gd name="connsiteY8" fmla="*/ 905053 h 6229400"/>
                <a:gd name="connsiteX9" fmla="*/ 1697186 w 5769111"/>
                <a:gd name="connsiteY9" fmla="*/ 1483638 h 6229400"/>
                <a:gd name="connsiteX10" fmla="*/ 989279 w 5769111"/>
                <a:gd name="connsiteY10" fmla="*/ 2312139 h 6229400"/>
                <a:gd name="connsiteX11" fmla="*/ 735615 w 5769111"/>
                <a:gd name="connsiteY11" fmla="*/ 3263863 h 6229400"/>
                <a:gd name="connsiteX12" fmla="*/ 1154424 w 5769111"/>
                <a:gd name="connsiteY12" fmla="*/ 4128614 h 6229400"/>
                <a:gd name="connsiteX13" fmla="*/ 1379768 w 5769111"/>
                <a:gd name="connsiteY13" fmla="*/ 4427981 h 6229400"/>
                <a:gd name="connsiteX14" fmla="*/ 2239456 w 5769111"/>
                <a:gd name="connsiteY14" fmla="*/ 5256947 h 6229400"/>
                <a:gd name="connsiteX15" fmla="*/ 3369727 w 5769111"/>
                <a:gd name="connsiteY15" fmla="*/ 5534658 h 6229400"/>
                <a:gd name="connsiteX16" fmla="*/ 4096760 w 5769111"/>
                <a:gd name="connsiteY16" fmla="*/ 5357817 h 6229400"/>
                <a:gd name="connsiteX17" fmla="*/ 4881905 w 5769111"/>
                <a:gd name="connsiteY17" fmla="*/ 4847212 h 6229400"/>
                <a:gd name="connsiteX18" fmla="*/ 5075739 w 5769111"/>
                <a:gd name="connsiteY18" fmla="*/ 4705346 h 6229400"/>
                <a:gd name="connsiteX19" fmla="*/ 5759930 w 5769111"/>
                <a:gd name="connsiteY19" fmla="*/ 4166809 h 6229400"/>
                <a:gd name="connsiteX20" fmla="*/ 5769111 w 5769111"/>
                <a:gd name="connsiteY20" fmla="*/ 4157764 h 6229400"/>
                <a:gd name="connsiteX21" fmla="*/ 5769111 w 5769111"/>
                <a:gd name="connsiteY21" fmla="*/ 5074612 h 6229400"/>
                <a:gd name="connsiteX22" fmla="*/ 5636252 w 5769111"/>
                <a:gd name="connsiteY22" fmla="*/ 5174208 h 6229400"/>
                <a:gd name="connsiteX23" fmla="*/ 5334922 w 5769111"/>
                <a:gd name="connsiteY23" fmla="*/ 5394528 h 6229400"/>
                <a:gd name="connsiteX24" fmla="*/ 3369727 w 5769111"/>
                <a:gd name="connsiteY24" fmla="*/ 6229400 h 6229400"/>
                <a:gd name="connsiteX25" fmla="*/ 771046 w 5769111"/>
                <a:gd name="connsiteY25" fmla="*/ 4817913 h 6229400"/>
                <a:gd name="connsiteX26" fmla="*/ 0 w 5769111"/>
                <a:gd name="connsiteY26" fmla="*/ 3263748 h 6229400"/>
                <a:gd name="connsiteX27" fmla="*/ 3882695 w 5769111"/>
                <a:gd name="connsiteY27"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769111" h="6229400">
                  <a:moveTo>
                    <a:pt x="3882695" y="0"/>
                  </a:moveTo>
                  <a:cubicBezTo>
                    <a:pt x="4601253" y="0"/>
                    <a:pt x="5210727" y="205477"/>
                    <a:pt x="5691883" y="557381"/>
                  </a:cubicBezTo>
                  <a:lnTo>
                    <a:pt x="5769111" y="620523"/>
                  </a:lnTo>
                  <a:lnTo>
                    <a:pt x="5769111" y="1675390"/>
                  </a:lnTo>
                  <a:lnTo>
                    <a:pt x="5711488" y="1585205"/>
                  </a:lnTo>
                  <a:cubicBezTo>
                    <a:pt x="5665942" y="1521390"/>
                    <a:pt x="5617428" y="1460432"/>
                    <a:pt x="5566027" y="1402571"/>
                  </a:cubicBezTo>
                  <a:cubicBezTo>
                    <a:pt x="5367411" y="1179058"/>
                    <a:pt x="5129563" y="1005460"/>
                    <a:pt x="4858734" y="886639"/>
                  </a:cubicBezTo>
                  <a:cubicBezTo>
                    <a:pt x="4568779" y="759363"/>
                    <a:pt x="4240327" y="694858"/>
                    <a:pt x="3882695" y="694858"/>
                  </a:cubicBezTo>
                  <a:cubicBezTo>
                    <a:pt x="3504835" y="694858"/>
                    <a:pt x="3105151" y="767471"/>
                    <a:pt x="2727046" y="905053"/>
                  </a:cubicBezTo>
                  <a:cubicBezTo>
                    <a:pt x="2352985" y="1041013"/>
                    <a:pt x="1996826" y="1241132"/>
                    <a:pt x="1697186" y="1483638"/>
                  </a:cubicBezTo>
                  <a:cubicBezTo>
                    <a:pt x="1397913" y="1725796"/>
                    <a:pt x="1153199" y="2012308"/>
                    <a:pt x="989279" y="2312139"/>
                  </a:cubicBezTo>
                  <a:cubicBezTo>
                    <a:pt x="820946" y="2620077"/>
                    <a:pt x="735615" y="2940290"/>
                    <a:pt x="735615" y="3263863"/>
                  </a:cubicBezTo>
                  <a:cubicBezTo>
                    <a:pt x="735615" y="3573074"/>
                    <a:pt x="863980" y="3752464"/>
                    <a:pt x="1154424" y="4128614"/>
                  </a:cubicBezTo>
                  <a:cubicBezTo>
                    <a:pt x="1227127" y="4222767"/>
                    <a:pt x="1302282" y="4320162"/>
                    <a:pt x="1379768" y="4427981"/>
                  </a:cubicBezTo>
                  <a:cubicBezTo>
                    <a:pt x="1653784" y="4809458"/>
                    <a:pt x="1934912" y="5080685"/>
                    <a:pt x="2239456" y="5256947"/>
                  </a:cubicBezTo>
                  <a:cubicBezTo>
                    <a:pt x="2562268" y="5443863"/>
                    <a:pt x="2932037" y="5534658"/>
                    <a:pt x="3369727" y="5534658"/>
                  </a:cubicBezTo>
                  <a:cubicBezTo>
                    <a:pt x="3618120" y="5534658"/>
                    <a:pt x="3849103" y="5478491"/>
                    <a:pt x="4096760" y="5357817"/>
                  </a:cubicBezTo>
                  <a:cubicBezTo>
                    <a:pt x="4351037" y="5233901"/>
                    <a:pt x="4602740" y="5053238"/>
                    <a:pt x="4881905" y="4847212"/>
                  </a:cubicBezTo>
                  <a:cubicBezTo>
                    <a:pt x="4947375" y="4798920"/>
                    <a:pt x="5012599" y="4751322"/>
                    <a:pt x="5075739" y="4705346"/>
                  </a:cubicBezTo>
                  <a:cubicBezTo>
                    <a:pt x="5327320" y="4521990"/>
                    <a:pt x="5568418" y="4346256"/>
                    <a:pt x="5759930" y="4166809"/>
                  </a:cubicBezTo>
                  <a:lnTo>
                    <a:pt x="5769111" y="4157764"/>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Graphic 6" descr="Classroom">
            <a:extLst>
              <a:ext uri="{FF2B5EF4-FFF2-40B4-BE49-F238E27FC236}">
                <a16:creationId xmlns:a16="http://schemas.microsoft.com/office/drawing/2014/main" id="{77080133-53B3-0321-2B78-87D961C826D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21726" y="1629089"/>
            <a:ext cx="3620021" cy="3620021"/>
          </a:xfrm>
          <a:prstGeom prst="rect">
            <a:avLst/>
          </a:prstGeom>
        </p:spPr>
      </p:pic>
    </p:spTree>
    <p:extLst>
      <p:ext uri="{BB962C8B-B14F-4D97-AF65-F5344CB8AC3E}">
        <p14:creationId xmlns:p14="http://schemas.microsoft.com/office/powerpoint/2010/main" val="1431321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3" name="Freeform: Shape 1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BC3159F6-3424-B980-4A00-DB5A99994093}"/>
              </a:ext>
            </a:extLst>
          </p:cNvPr>
          <p:cNvSpPr>
            <a:spLocks noGrp="1"/>
          </p:cNvSpPr>
          <p:nvPr>
            <p:ph type="title"/>
          </p:nvPr>
        </p:nvSpPr>
        <p:spPr>
          <a:xfrm>
            <a:off x="640080" y="1243013"/>
            <a:ext cx="3855720" cy="4371974"/>
          </a:xfrm>
        </p:spPr>
        <p:txBody>
          <a:bodyPr>
            <a:normAutofit/>
          </a:bodyPr>
          <a:lstStyle/>
          <a:p>
            <a:r>
              <a:rPr lang="en-US" sz="3600" dirty="0">
                <a:solidFill>
                  <a:schemeClr val="tx2"/>
                </a:solidFill>
              </a:rPr>
              <a:t>Example</a:t>
            </a:r>
          </a:p>
        </p:txBody>
      </p:sp>
      <p:sp>
        <p:nvSpPr>
          <p:cNvPr id="7" name="Content Placeholder 2">
            <a:extLst>
              <a:ext uri="{FF2B5EF4-FFF2-40B4-BE49-F238E27FC236}">
                <a16:creationId xmlns:a16="http://schemas.microsoft.com/office/drawing/2014/main" id="{19F056D4-5E73-E1F1-F5B8-DD92D4F13362}"/>
              </a:ext>
            </a:extLst>
          </p:cNvPr>
          <p:cNvSpPr>
            <a:spLocks noGrp="1"/>
          </p:cNvSpPr>
          <p:nvPr>
            <p:ph idx="1"/>
          </p:nvPr>
        </p:nvSpPr>
        <p:spPr>
          <a:xfrm>
            <a:off x="6172200" y="804672"/>
            <a:ext cx="5221224" cy="5230368"/>
          </a:xfrm>
        </p:spPr>
        <p:txBody>
          <a:bodyPr anchor="ctr">
            <a:normAutofit/>
          </a:bodyPr>
          <a:lstStyle/>
          <a:p>
            <a:pPr marL="0" indent="0">
              <a:buNone/>
            </a:pPr>
            <a:r>
              <a:rPr lang="en-US" sz="1800" b="0" i="0" u="none" strike="noStrike" baseline="0">
                <a:solidFill>
                  <a:schemeClr val="tx2"/>
                </a:solidFill>
                <a:cs typeface="Arial" panose="020B0604020202020204" pitchFamily="34" charset="0"/>
              </a:rPr>
              <a:t>Step 1: Determine amount of actual covered costs exceeding section 479B assistance. </a:t>
            </a:r>
          </a:p>
          <a:p>
            <a:pPr marL="0" indent="0">
              <a:buNone/>
            </a:pPr>
            <a:r>
              <a:rPr lang="en-US" sz="1800" b="0" i="0" u="none" strike="noStrike" baseline="0">
                <a:solidFill>
                  <a:schemeClr val="tx2"/>
                </a:solidFill>
                <a:cs typeface="Arial" panose="020B0604020202020204" pitchFamily="34" charset="0"/>
              </a:rPr>
              <a:t>$28,000 (actual covered costs) </a:t>
            </a:r>
            <a:r>
              <a:rPr lang="en-US" sz="1800" b="1" i="0" u="none" strike="noStrike" baseline="0">
                <a:solidFill>
                  <a:schemeClr val="tx2"/>
                </a:solidFill>
                <a:cs typeface="Arial" panose="020B0604020202020204" pitchFamily="34" charset="0"/>
              </a:rPr>
              <a:t>minus </a:t>
            </a:r>
            <a:r>
              <a:rPr lang="en-US" sz="1800" b="0" i="0" u="none" strike="noStrike" baseline="0">
                <a:solidFill>
                  <a:schemeClr val="tx2"/>
                </a:solidFill>
                <a:cs typeface="Arial" panose="020B0604020202020204" pitchFamily="34" charset="0"/>
              </a:rPr>
              <a:t>$25,000 (total assistance received under 479B of HEA) </a:t>
            </a:r>
            <a:r>
              <a:rPr lang="en-US" sz="1800" b="1" i="0" u="none" strike="noStrike" baseline="0">
                <a:solidFill>
                  <a:schemeClr val="tx2"/>
                </a:solidFill>
                <a:cs typeface="Arial" panose="020B0604020202020204" pitchFamily="34" charset="0"/>
              </a:rPr>
              <a:t>equals </a:t>
            </a:r>
            <a:r>
              <a:rPr lang="en-US" sz="1800" b="0" i="0" u="none" strike="noStrike" baseline="0">
                <a:solidFill>
                  <a:schemeClr val="tx2"/>
                </a:solidFill>
                <a:cs typeface="Arial" panose="020B0604020202020204" pitchFamily="34" charset="0"/>
              </a:rPr>
              <a:t>$3,000 	</a:t>
            </a:r>
          </a:p>
          <a:p>
            <a:pPr marL="0" indent="0">
              <a:buNone/>
            </a:pPr>
            <a:r>
              <a:rPr lang="en-US" sz="1800" b="0" i="0" u="none" strike="noStrike" baseline="0">
                <a:solidFill>
                  <a:schemeClr val="tx2"/>
                </a:solidFill>
                <a:cs typeface="Arial" panose="020B0604020202020204" pitchFamily="34" charset="0"/>
              </a:rPr>
              <a:t>Step 2: Determine amount of student financial assistance to include in income. </a:t>
            </a:r>
          </a:p>
          <a:p>
            <a:pPr marL="0" indent="0">
              <a:buNone/>
            </a:pPr>
            <a:r>
              <a:rPr lang="en-US" sz="1800" b="0" i="0" u="none" strike="noStrike" baseline="0">
                <a:solidFill>
                  <a:schemeClr val="tx2"/>
                </a:solidFill>
                <a:cs typeface="Arial" panose="020B0604020202020204" pitchFamily="34" charset="0"/>
              </a:rPr>
              <a:t>$18,000 (other student financial assistance received) </a:t>
            </a:r>
            <a:r>
              <a:rPr lang="en-US" sz="1800" b="1" i="0" u="none" strike="noStrike" baseline="0">
                <a:solidFill>
                  <a:schemeClr val="tx2"/>
                </a:solidFill>
                <a:cs typeface="Arial" panose="020B0604020202020204" pitchFamily="34" charset="0"/>
              </a:rPr>
              <a:t>minus </a:t>
            </a:r>
            <a:r>
              <a:rPr lang="en-US" sz="1800" b="0" i="0" u="none" strike="noStrike" baseline="0">
                <a:solidFill>
                  <a:schemeClr val="tx2"/>
                </a:solidFill>
                <a:cs typeface="Arial" panose="020B0604020202020204" pitchFamily="34" charset="0"/>
              </a:rPr>
              <a:t>$3,000 (actual covered costs exceeding section 479B assistance) </a:t>
            </a:r>
            <a:r>
              <a:rPr lang="en-US" sz="1800" b="1" i="0" u="none" strike="noStrike" baseline="0">
                <a:solidFill>
                  <a:schemeClr val="tx2"/>
                </a:solidFill>
                <a:cs typeface="Arial" panose="020B0604020202020204" pitchFamily="34" charset="0"/>
              </a:rPr>
              <a:t>equals </a:t>
            </a:r>
            <a:r>
              <a:rPr lang="en-US" sz="1800" b="0" i="0" u="none" strike="noStrike" baseline="0">
                <a:solidFill>
                  <a:schemeClr val="tx2"/>
                </a:solidFill>
                <a:cs typeface="Arial" panose="020B0604020202020204" pitchFamily="34" charset="0"/>
              </a:rPr>
              <a:t>$15,000 (if negative, then use $0) 	</a:t>
            </a:r>
          </a:p>
          <a:p>
            <a:pPr marL="0" indent="0">
              <a:buNone/>
            </a:pPr>
            <a:r>
              <a:rPr lang="en-US" sz="1800" b="0" i="0" u="none" strike="noStrike" baseline="0">
                <a:solidFill>
                  <a:schemeClr val="tx2"/>
                </a:solidFill>
                <a:cs typeface="Arial" panose="020B0604020202020204" pitchFamily="34" charset="0"/>
              </a:rPr>
              <a:t>Amount of student financial assistance included in Juan’s income: $15,000 </a:t>
            </a:r>
            <a:r>
              <a:rPr lang="en-US" sz="1800" b="0" i="0" u="none" strike="noStrike" baseline="0">
                <a:solidFill>
                  <a:schemeClr val="tx2"/>
                </a:solidFill>
                <a:latin typeface="Arial" panose="020B0604020202020204" pitchFamily="34" charset="0"/>
              </a:rPr>
              <a:t>	</a:t>
            </a:r>
          </a:p>
          <a:p>
            <a:pPr marL="0" indent="0">
              <a:buNone/>
            </a:pPr>
            <a:endParaRPr lang="en-US" sz="1800">
              <a:solidFill>
                <a:schemeClr val="tx2"/>
              </a:solidFill>
            </a:endParaRPr>
          </a:p>
        </p:txBody>
      </p:sp>
    </p:spTree>
    <p:extLst>
      <p:ext uri="{BB962C8B-B14F-4D97-AF65-F5344CB8AC3E}">
        <p14:creationId xmlns:p14="http://schemas.microsoft.com/office/powerpoint/2010/main" val="4948874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F3856E9-4239-4EE7-A372-FDCF4882FD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CC9CDCF-90F8-42B0-BD0A-794C526880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30095"/>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3" name="Group 12">
            <a:extLst>
              <a:ext uri="{FF2B5EF4-FFF2-40B4-BE49-F238E27FC236}">
                <a16:creationId xmlns:a16="http://schemas.microsoft.com/office/drawing/2014/main" id="{C07D05FE-3FB8-4314-A050-9AB40814D71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11219"/>
            <a:ext cx="5646974" cy="6483075"/>
            <a:chOff x="-19221" y="0"/>
            <a:chExt cx="5646974" cy="6483075"/>
          </a:xfrm>
        </p:grpSpPr>
        <p:sp>
          <p:nvSpPr>
            <p:cNvPr id="14" name="Freeform: Shape 13">
              <a:extLst>
                <a:ext uri="{FF2B5EF4-FFF2-40B4-BE49-F238E27FC236}">
                  <a16:creationId xmlns:a16="http://schemas.microsoft.com/office/drawing/2014/main" id="{BDDC6C42-DDD5-4105-85F2-9C052563AE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16610"/>
              <a:ext cx="5535001" cy="6250127"/>
            </a:xfrm>
            <a:custGeom>
              <a:avLst/>
              <a:gdLst>
                <a:gd name="connsiteX0" fmla="*/ 2510242 w 5535001"/>
                <a:gd name="connsiteY0" fmla="*/ 174 h 6250127"/>
                <a:gd name="connsiteX1" fmla="*/ 2550551 w 5535001"/>
                <a:gd name="connsiteY1" fmla="*/ 510 h 6250127"/>
                <a:gd name="connsiteX2" fmla="*/ 2629490 w 5535001"/>
                <a:gd name="connsiteY2" fmla="*/ 3757 h 6250127"/>
                <a:gd name="connsiteX3" fmla="*/ 2708317 w 5535001"/>
                <a:gd name="connsiteY3" fmla="*/ 7229 h 6250127"/>
                <a:gd name="connsiteX4" fmla="*/ 2787256 w 5535001"/>
                <a:gd name="connsiteY4" fmla="*/ 14619 h 6250127"/>
                <a:gd name="connsiteX5" fmla="*/ 3408467 w 5535001"/>
                <a:gd name="connsiteY5" fmla="*/ 145064 h 6250127"/>
                <a:gd name="connsiteX6" fmla="*/ 3557723 w 5535001"/>
                <a:gd name="connsiteY6" fmla="*/ 199593 h 6250127"/>
                <a:gd name="connsiteX7" fmla="*/ 3594337 w 5535001"/>
                <a:gd name="connsiteY7" fmla="*/ 214597 h 6250127"/>
                <a:gd name="connsiteX8" fmla="*/ 3630616 w 5535001"/>
                <a:gd name="connsiteY8" fmla="*/ 230385 h 6250127"/>
                <a:gd name="connsiteX9" fmla="*/ 3703172 w 5535001"/>
                <a:gd name="connsiteY9" fmla="*/ 262073 h 6250127"/>
                <a:gd name="connsiteX10" fmla="*/ 3739003 w 5535001"/>
                <a:gd name="connsiteY10" fmla="*/ 278756 h 6250127"/>
                <a:gd name="connsiteX11" fmla="*/ 3756806 w 5535001"/>
                <a:gd name="connsiteY11" fmla="*/ 287266 h 6250127"/>
                <a:gd name="connsiteX12" fmla="*/ 3773714 w 5535001"/>
                <a:gd name="connsiteY12" fmla="*/ 297567 h 6250127"/>
                <a:gd name="connsiteX13" fmla="*/ 3840784 w 5535001"/>
                <a:gd name="connsiteY13" fmla="*/ 339332 h 6250127"/>
                <a:gd name="connsiteX14" fmla="*/ 3873927 w 5535001"/>
                <a:gd name="connsiteY14" fmla="*/ 360495 h 6250127"/>
                <a:gd name="connsiteX15" fmla="*/ 3906062 w 5535001"/>
                <a:gd name="connsiteY15" fmla="*/ 383001 h 6250127"/>
                <a:gd name="connsiteX16" fmla="*/ 3969662 w 5535001"/>
                <a:gd name="connsiteY16" fmla="*/ 428572 h 6250127"/>
                <a:gd name="connsiteX17" fmla="*/ 4423029 w 5535001"/>
                <a:gd name="connsiteY17" fmla="*/ 837600 h 6250127"/>
                <a:gd name="connsiteX18" fmla="*/ 4474647 w 5535001"/>
                <a:gd name="connsiteY18" fmla="*/ 891569 h 6250127"/>
                <a:gd name="connsiteX19" fmla="*/ 4524250 w 5535001"/>
                <a:gd name="connsiteY19" fmla="*/ 946883 h 6250127"/>
                <a:gd name="connsiteX20" fmla="*/ 4573965 w 5535001"/>
                <a:gd name="connsiteY20" fmla="*/ 1001748 h 6250127"/>
                <a:gd name="connsiteX21" fmla="*/ 4622224 w 5535001"/>
                <a:gd name="connsiteY21" fmla="*/ 1057509 h 6250127"/>
                <a:gd name="connsiteX22" fmla="*/ 4717510 w 5535001"/>
                <a:gd name="connsiteY22" fmla="*/ 1169143 h 6250127"/>
                <a:gd name="connsiteX23" fmla="*/ 4764986 w 5535001"/>
                <a:gd name="connsiteY23" fmla="*/ 1224681 h 6250127"/>
                <a:gd name="connsiteX24" fmla="*/ 4813021 w 5535001"/>
                <a:gd name="connsiteY24" fmla="*/ 1279994 h 6250127"/>
                <a:gd name="connsiteX25" fmla="*/ 5001915 w 5535001"/>
                <a:gd name="connsiteY25" fmla="*/ 1506846 h 6250127"/>
                <a:gd name="connsiteX26" fmla="*/ 5170542 w 5535001"/>
                <a:gd name="connsiteY26" fmla="*/ 1751165 h 6250127"/>
                <a:gd name="connsiteX27" fmla="*/ 5428969 w 5535001"/>
                <a:gd name="connsiteY27" fmla="*/ 2293660 h 6250127"/>
                <a:gd name="connsiteX28" fmla="*/ 5534893 w 5535001"/>
                <a:gd name="connsiteY28" fmla="*/ 2899307 h 6250127"/>
                <a:gd name="connsiteX29" fmla="*/ 5508804 w 5535001"/>
                <a:gd name="connsiteY29" fmla="*/ 3211144 h 6250127"/>
                <a:gd name="connsiteX30" fmla="*/ 5426282 w 5535001"/>
                <a:gd name="connsiteY30" fmla="*/ 3513352 h 6250127"/>
                <a:gd name="connsiteX31" fmla="*/ 5248250 w 5535001"/>
                <a:gd name="connsiteY31" fmla="*/ 4030542 h 6250127"/>
                <a:gd name="connsiteX32" fmla="*/ 5208612 w 5535001"/>
                <a:gd name="connsiteY32" fmla="*/ 4161771 h 6250127"/>
                <a:gd name="connsiteX33" fmla="*/ 5170318 w 5535001"/>
                <a:gd name="connsiteY33" fmla="*/ 4294680 h 6250127"/>
                <a:gd name="connsiteX34" fmla="*/ 5132248 w 5535001"/>
                <a:gd name="connsiteY34" fmla="*/ 4430164 h 6250127"/>
                <a:gd name="connsiteX35" fmla="*/ 5112765 w 5535001"/>
                <a:gd name="connsiteY35" fmla="*/ 4498914 h 6250127"/>
                <a:gd name="connsiteX36" fmla="*/ 5091715 w 5535001"/>
                <a:gd name="connsiteY36" fmla="*/ 4569119 h 6250127"/>
                <a:gd name="connsiteX37" fmla="*/ 5068985 w 5535001"/>
                <a:gd name="connsiteY37" fmla="*/ 4640220 h 6250127"/>
                <a:gd name="connsiteX38" fmla="*/ 5043904 w 5535001"/>
                <a:gd name="connsiteY38" fmla="*/ 4712105 h 6250127"/>
                <a:gd name="connsiteX39" fmla="*/ 5015799 w 5535001"/>
                <a:gd name="connsiteY39" fmla="*/ 4784438 h 6250127"/>
                <a:gd name="connsiteX40" fmla="*/ 4982880 w 5535001"/>
                <a:gd name="connsiteY40" fmla="*/ 4856435 h 6250127"/>
                <a:gd name="connsiteX41" fmla="*/ 4817276 w 5535001"/>
                <a:gd name="connsiteY41" fmla="*/ 5125275 h 6250127"/>
                <a:gd name="connsiteX42" fmla="*/ 4618753 w 5535001"/>
                <a:gd name="connsiteY42" fmla="*/ 5355374 h 6250127"/>
                <a:gd name="connsiteX43" fmla="*/ 4566575 w 5535001"/>
                <a:gd name="connsiteY43" fmla="*/ 5408560 h 6250127"/>
                <a:gd name="connsiteX44" fmla="*/ 4513837 w 5535001"/>
                <a:gd name="connsiteY44" fmla="*/ 5461186 h 6250127"/>
                <a:gd name="connsiteX45" fmla="*/ 4459531 w 5535001"/>
                <a:gd name="connsiteY45" fmla="*/ 5512580 h 6250127"/>
                <a:gd name="connsiteX46" fmla="*/ 4404554 w 5535001"/>
                <a:gd name="connsiteY46" fmla="*/ 5563526 h 6250127"/>
                <a:gd name="connsiteX47" fmla="*/ 4348009 w 5535001"/>
                <a:gd name="connsiteY47" fmla="*/ 5613017 h 6250127"/>
                <a:gd name="connsiteX48" fmla="*/ 4290568 w 5535001"/>
                <a:gd name="connsiteY48" fmla="*/ 5661948 h 6250127"/>
                <a:gd name="connsiteX49" fmla="*/ 4276124 w 5535001"/>
                <a:gd name="connsiteY49" fmla="*/ 5674153 h 6250127"/>
                <a:gd name="connsiteX50" fmla="*/ 4261120 w 5535001"/>
                <a:gd name="connsiteY50" fmla="*/ 5685798 h 6250127"/>
                <a:gd name="connsiteX51" fmla="*/ 4231112 w 5535001"/>
                <a:gd name="connsiteY51" fmla="*/ 5708976 h 6250127"/>
                <a:gd name="connsiteX52" fmla="*/ 4170984 w 5535001"/>
                <a:gd name="connsiteY52" fmla="*/ 5755443 h 6250127"/>
                <a:gd name="connsiteX53" fmla="*/ 4046025 w 5535001"/>
                <a:gd name="connsiteY53" fmla="*/ 5843228 h 6250127"/>
                <a:gd name="connsiteX54" fmla="*/ 3915356 w 5535001"/>
                <a:gd name="connsiteY54" fmla="*/ 5923735 h 6250127"/>
                <a:gd name="connsiteX55" fmla="*/ 3346323 w 5535001"/>
                <a:gd name="connsiteY55" fmla="*/ 6158872 h 6250127"/>
                <a:gd name="connsiteX56" fmla="*/ 2743476 w 5535001"/>
                <a:gd name="connsiteY56" fmla="*/ 6247328 h 6250127"/>
                <a:gd name="connsiteX57" fmla="*/ 2668120 w 5535001"/>
                <a:gd name="connsiteY57" fmla="*/ 6249344 h 6250127"/>
                <a:gd name="connsiteX58" fmla="*/ 2630498 w 5535001"/>
                <a:gd name="connsiteY58" fmla="*/ 6250127 h 6250127"/>
                <a:gd name="connsiteX59" fmla="*/ 2592988 w 5535001"/>
                <a:gd name="connsiteY59" fmla="*/ 6249568 h 6250127"/>
                <a:gd name="connsiteX60" fmla="*/ 2518080 w 5535001"/>
                <a:gd name="connsiteY60" fmla="*/ 6247777 h 6250127"/>
                <a:gd name="connsiteX61" fmla="*/ 2442948 w 5535001"/>
                <a:gd name="connsiteY61" fmla="*/ 6244529 h 6250127"/>
                <a:gd name="connsiteX62" fmla="*/ 2291676 w 5535001"/>
                <a:gd name="connsiteY62" fmla="*/ 6232213 h 6250127"/>
                <a:gd name="connsiteX63" fmla="*/ 2141412 w 5535001"/>
                <a:gd name="connsiteY63" fmla="*/ 6212394 h 6250127"/>
                <a:gd name="connsiteX64" fmla="*/ 1992715 w 5535001"/>
                <a:gd name="connsiteY64" fmla="*/ 6184961 h 6250127"/>
                <a:gd name="connsiteX65" fmla="*/ 1845811 w 5535001"/>
                <a:gd name="connsiteY65" fmla="*/ 6151034 h 6250127"/>
                <a:gd name="connsiteX66" fmla="*/ 1701033 w 5535001"/>
                <a:gd name="connsiteY66" fmla="*/ 6110724 h 6250127"/>
                <a:gd name="connsiteX67" fmla="*/ 1629484 w 5535001"/>
                <a:gd name="connsiteY67" fmla="*/ 6088219 h 6250127"/>
                <a:gd name="connsiteX68" fmla="*/ 1558383 w 5535001"/>
                <a:gd name="connsiteY68" fmla="*/ 6064929 h 6250127"/>
                <a:gd name="connsiteX69" fmla="*/ 1011968 w 5535001"/>
                <a:gd name="connsiteY69" fmla="*/ 5828896 h 6250127"/>
                <a:gd name="connsiteX70" fmla="*/ 511237 w 5535001"/>
                <a:gd name="connsiteY70" fmla="*/ 5512356 h 6250127"/>
                <a:gd name="connsiteX71" fmla="*/ 395572 w 5535001"/>
                <a:gd name="connsiteY71" fmla="*/ 5419757 h 6250127"/>
                <a:gd name="connsiteX72" fmla="*/ 284722 w 5535001"/>
                <a:gd name="connsiteY72" fmla="*/ 5321559 h 6250127"/>
                <a:gd name="connsiteX73" fmla="*/ 257513 w 5535001"/>
                <a:gd name="connsiteY73" fmla="*/ 5296477 h 6250127"/>
                <a:gd name="connsiteX74" fmla="*/ 243853 w 5535001"/>
                <a:gd name="connsiteY74" fmla="*/ 5283937 h 6250127"/>
                <a:gd name="connsiteX75" fmla="*/ 230752 w 5535001"/>
                <a:gd name="connsiteY75" fmla="*/ 5270836 h 6250127"/>
                <a:gd name="connsiteX76" fmla="*/ 178574 w 5535001"/>
                <a:gd name="connsiteY76" fmla="*/ 5218322 h 6250127"/>
                <a:gd name="connsiteX77" fmla="*/ 126508 w 5535001"/>
                <a:gd name="connsiteY77" fmla="*/ 5165584 h 6250127"/>
                <a:gd name="connsiteX78" fmla="*/ 76345 w 5535001"/>
                <a:gd name="connsiteY78" fmla="*/ 5111167 h 6250127"/>
                <a:gd name="connsiteX79" fmla="*/ 26407 w 5535001"/>
                <a:gd name="connsiteY79" fmla="*/ 5056413 h 6250127"/>
                <a:gd name="connsiteX80" fmla="*/ 0 w 5535001"/>
                <a:gd name="connsiteY80" fmla="*/ 5024776 h 6250127"/>
                <a:gd name="connsiteX81" fmla="*/ 0 w 5535001"/>
                <a:gd name="connsiteY81" fmla="*/ 4492798 h 6250127"/>
                <a:gd name="connsiteX82" fmla="*/ 28534 w 5535001"/>
                <a:gd name="connsiteY82" fmla="*/ 4537879 h 6250127"/>
                <a:gd name="connsiteX83" fmla="*/ 66604 w 5535001"/>
                <a:gd name="connsiteY83" fmla="*/ 4592745 h 6250127"/>
                <a:gd name="connsiteX84" fmla="*/ 104114 w 5535001"/>
                <a:gd name="connsiteY84" fmla="*/ 4647834 h 6250127"/>
                <a:gd name="connsiteX85" fmla="*/ 143751 w 5535001"/>
                <a:gd name="connsiteY85" fmla="*/ 4701580 h 6250127"/>
                <a:gd name="connsiteX86" fmla="*/ 182717 w 5535001"/>
                <a:gd name="connsiteY86" fmla="*/ 4755773 h 6250127"/>
                <a:gd name="connsiteX87" fmla="*/ 223810 w 5535001"/>
                <a:gd name="connsiteY87" fmla="*/ 4808399 h 6250127"/>
                <a:gd name="connsiteX88" fmla="*/ 264679 w 5535001"/>
                <a:gd name="connsiteY88" fmla="*/ 4861249 h 6250127"/>
                <a:gd name="connsiteX89" fmla="*/ 307788 w 5535001"/>
                <a:gd name="connsiteY89" fmla="*/ 4912420 h 6250127"/>
                <a:gd name="connsiteX90" fmla="*/ 351232 w 5535001"/>
                <a:gd name="connsiteY90" fmla="*/ 4963254 h 6250127"/>
                <a:gd name="connsiteX91" fmla="*/ 397028 w 5535001"/>
                <a:gd name="connsiteY91" fmla="*/ 5012185 h 6250127"/>
                <a:gd name="connsiteX92" fmla="*/ 443496 w 5535001"/>
                <a:gd name="connsiteY92" fmla="*/ 5060444 h 6250127"/>
                <a:gd name="connsiteX93" fmla="*/ 455140 w 5535001"/>
                <a:gd name="connsiteY93" fmla="*/ 5072537 h 6250127"/>
                <a:gd name="connsiteX94" fmla="*/ 467345 w 5535001"/>
                <a:gd name="connsiteY94" fmla="*/ 5083958 h 6250127"/>
                <a:gd name="connsiteX95" fmla="*/ 491755 w 5535001"/>
                <a:gd name="connsiteY95" fmla="*/ 5106912 h 6250127"/>
                <a:gd name="connsiteX96" fmla="*/ 540686 w 5535001"/>
                <a:gd name="connsiteY96" fmla="*/ 5152819 h 6250127"/>
                <a:gd name="connsiteX97" fmla="*/ 552890 w 5535001"/>
                <a:gd name="connsiteY97" fmla="*/ 5164353 h 6250127"/>
                <a:gd name="connsiteX98" fmla="*/ 565655 w 5535001"/>
                <a:gd name="connsiteY98" fmla="*/ 5175214 h 6250127"/>
                <a:gd name="connsiteX99" fmla="*/ 591072 w 5535001"/>
                <a:gd name="connsiteY99" fmla="*/ 5197048 h 6250127"/>
                <a:gd name="connsiteX100" fmla="*/ 694197 w 5535001"/>
                <a:gd name="connsiteY100" fmla="*/ 5283041 h 6250127"/>
                <a:gd name="connsiteX101" fmla="*/ 1146221 w 5535001"/>
                <a:gd name="connsiteY101" fmla="*/ 5573716 h 6250127"/>
                <a:gd name="connsiteX102" fmla="*/ 1650982 w 5535001"/>
                <a:gd name="connsiteY102" fmla="*/ 5758130 h 6250127"/>
                <a:gd name="connsiteX103" fmla="*/ 1716485 w 5535001"/>
                <a:gd name="connsiteY103" fmla="*/ 5772798 h 6250127"/>
                <a:gd name="connsiteX104" fmla="*/ 1782211 w 5535001"/>
                <a:gd name="connsiteY104" fmla="*/ 5786235 h 6250127"/>
                <a:gd name="connsiteX105" fmla="*/ 1848386 w 5535001"/>
                <a:gd name="connsiteY105" fmla="*/ 5796984 h 6250127"/>
                <a:gd name="connsiteX106" fmla="*/ 1881417 w 5535001"/>
                <a:gd name="connsiteY106" fmla="*/ 5802359 h 6250127"/>
                <a:gd name="connsiteX107" fmla="*/ 1914560 w 5535001"/>
                <a:gd name="connsiteY107" fmla="*/ 5807061 h 6250127"/>
                <a:gd name="connsiteX108" fmla="*/ 2047469 w 5535001"/>
                <a:gd name="connsiteY108" fmla="*/ 5821282 h 6250127"/>
                <a:gd name="connsiteX109" fmla="*/ 2180601 w 5535001"/>
                <a:gd name="connsiteY109" fmla="*/ 5828896 h 6250127"/>
                <a:gd name="connsiteX110" fmla="*/ 2313622 w 5535001"/>
                <a:gd name="connsiteY110" fmla="*/ 5830463 h 6250127"/>
                <a:gd name="connsiteX111" fmla="*/ 2380021 w 5535001"/>
                <a:gd name="connsiteY111" fmla="*/ 5828448 h 6250127"/>
                <a:gd name="connsiteX112" fmla="*/ 2446195 w 5535001"/>
                <a:gd name="connsiteY112" fmla="*/ 5826433 h 6250127"/>
                <a:gd name="connsiteX113" fmla="*/ 2513041 w 5535001"/>
                <a:gd name="connsiteY113" fmla="*/ 5822737 h 6250127"/>
                <a:gd name="connsiteX114" fmla="*/ 2580111 w 5535001"/>
                <a:gd name="connsiteY114" fmla="*/ 5818258 h 6250127"/>
                <a:gd name="connsiteX115" fmla="*/ 2613590 w 5535001"/>
                <a:gd name="connsiteY115" fmla="*/ 5816355 h 6250127"/>
                <a:gd name="connsiteX116" fmla="*/ 2646845 w 5535001"/>
                <a:gd name="connsiteY116" fmla="*/ 5813108 h 6250127"/>
                <a:gd name="connsiteX117" fmla="*/ 2713244 w 5535001"/>
                <a:gd name="connsiteY117" fmla="*/ 5806838 h 6250127"/>
                <a:gd name="connsiteX118" fmla="*/ 3230882 w 5535001"/>
                <a:gd name="connsiteY118" fmla="*/ 5721292 h 6250127"/>
                <a:gd name="connsiteX119" fmla="*/ 3720416 w 5535001"/>
                <a:gd name="connsiteY119" fmla="*/ 5556472 h 6250127"/>
                <a:gd name="connsiteX120" fmla="*/ 3837425 w 5535001"/>
                <a:gd name="connsiteY120" fmla="*/ 5499927 h 6250127"/>
                <a:gd name="connsiteX121" fmla="*/ 3951634 w 5535001"/>
                <a:gd name="connsiteY121" fmla="*/ 5436552 h 6250127"/>
                <a:gd name="connsiteX122" fmla="*/ 4007284 w 5535001"/>
                <a:gd name="connsiteY122" fmla="*/ 5401841 h 6250127"/>
                <a:gd name="connsiteX123" fmla="*/ 4035164 w 5535001"/>
                <a:gd name="connsiteY123" fmla="*/ 5384374 h 6250127"/>
                <a:gd name="connsiteX124" fmla="*/ 4049049 w 5535001"/>
                <a:gd name="connsiteY124" fmla="*/ 5375640 h 6250127"/>
                <a:gd name="connsiteX125" fmla="*/ 4062485 w 5535001"/>
                <a:gd name="connsiteY125" fmla="*/ 5366123 h 6250127"/>
                <a:gd name="connsiteX126" fmla="*/ 4116567 w 5535001"/>
                <a:gd name="connsiteY126" fmla="*/ 5328277 h 6250127"/>
                <a:gd name="connsiteX127" fmla="*/ 4169976 w 5535001"/>
                <a:gd name="connsiteY127" fmla="*/ 5289199 h 6250127"/>
                <a:gd name="connsiteX128" fmla="*/ 4222042 w 5535001"/>
                <a:gd name="connsiteY128" fmla="*/ 5247994 h 6250127"/>
                <a:gd name="connsiteX129" fmla="*/ 4273213 w 5535001"/>
                <a:gd name="connsiteY129" fmla="*/ 5205558 h 6250127"/>
                <a:gd name="connsiteX130" fmla="*/ 4323151 w 5535001"/>
                <a:gd name="connsiteY130" fmla="*/ 5161329 h 6250127"/>
                <a:gd name="connsiteX131" fmla="*/ 4371971 w 5535001"/>
                <a:gd name="connsiteY131" fmla="*/ 5116093 h 6250127"/>
                <a:gd name="connsiteX132" fmla="*/ 4546868 w 5535001"/>
                <a:gd name="connsiteY132" fmla="*/ 4924400 h 6250127"/>
                <a:gd name="connsiteX133" fmla="*/ 4675634 w 5535001"/>
                <a:gd name="connsiteY133" fmla="*/ 4715352 h 6250127"/>
                <a:gd name="connsiteX134" fmla="*/ 4700155 w 5535001"/>
                <a:gd name="connsiteY134" fmla="*/ 4659255 h 6250127"/>
                <a:gd name="connsiteX135" fmla="*/ 4721206 w 5535001"/>
                <a:gd name="connsiteY135" fmla="*/ 4600135 h 6250127"/>
                <a:gd name="connsiteX136" fmla="*/ 4740465 w 5535001"/>
                <a:gd name="connsiteY136" fmla="*/ 4538887 h 6250127"/>
                <a:gd name="connsiteX137" fmla="*/ 4758492 w 5535001"/>
                <a:gd name="connsiteY137" fmla="*/ 4475848 h 6250127"/>
                <a:gd name="connsiteX138" fmla="*/ 4891288 w 5535001"/>
                <a:gd name="connsiteY138" fmla="*/ 3930329 h 6250127"/>
                <a:gd name="connsiteX139" fmla="*/ 5066298 w 5535001"/>
                <a:gd name="connsiteY139" fmla="*/ 3382235 h 6250127"/>
                <a:gd name="connsiteX140" fmla="*/ 5156994 w 5535001"/>
                <a:gd name="connsiteY140" fmla="*/ 2898635 h 6250127"/>
                <a:gd name="connsiteX141" fmla="*/ 5083317 w 5535001"/>
                <a:gd name="connsiteY141" fmla="*/ 2402047 h 6250127"/>
                <a:gd name="connsiteX142" fmla="*/ 4871022 w 5535001"/>
                <a:gd name="connsiteY142" fmla="*/ 1926958 h 6250127"/>
                <a:gd name="connsiteX143" fmla="*/ 4727028 w 5535001"/>
                <a:gd name="connsiteY143" fmla="*/ 1703577 h 6250127"/>
                <a:gd name="connsiteX144" fmla="*/ 4563776 w 5535001"/>
                <a:gd name="connsiteY144" fmla="*/ 1490834 h 6250127"/>
                <a:gd name="connsiteX145" fmla="*/ 4370291 w 5535001"/>
                <a:gd name="connsiteY145" fmla="*/ 1300596 h 6250127"/>
                <a:gd name="connsiteX146" fmla="*/ 4266046 w 5535001"/>
                <a:gd name="connsiteY146" fmla="*/ 1214491 h 6250127"/>
                <a:gd name="connsiteX147" fmla="*/ 4212973 w 5535001"/>
                <a:gd name="connsiteY147" fmla="*/ 1173062 h 6250127"/>
                <a:gd name="connsiteX148" fmla="*/ 4157995 w 5535001"/>
                <a:gd name="connsiteY148" fmla="*/ 1134545 h 6250127"/>
                <a:gd name="connsiteX149" fmla="*/ 3697126 w 5535001"/>
                <a:gd name="connsiteY149" fmla="*/ 881044 h 6250127"/>
                <a:gd name="connsiteX150" fmla="*/ 3637670 w 5535001"/>
                <a:gd name="connsiteY150" fmla="*/ 856747 h 6250127"/>
                <a:gd name="connsiteX151" fmla="*/ 3608222 w 5535001"/>
                <a:gd name="connsiteY151" fmla="*/ 844318 h 6250127"/>
                <a:gd name="connsiteX152" fmla="*/ 3578214 w 5535001"/>
                <a:gd name="connsiteY152" fmla="*/ 833457 h 6250127"/>
                <a:gd name="connsiteX153" fmla="*/ 3518309 w 5535001"/>
                <a:gd name="connsiteY153" fmla="*/ 812294 h 6250127"/>
                <a:gd name="connsiteX154" fmla="*/ 3503417 w 5535001"/>
                <a:gd name="connsiteY154" fmla="*/ 806920 h 6250127"/>
                <a:gd name="connsiteX155" fmla="*/ 3489533 w 5535001"/>
                <a:gd name="connsiteY155" fmla="*/ 799642 h 6250127"/>
                <a:gd name="connsiteX156" fmla="*/ 3460869 w 5535001"/>
                <a:gd name="connsiteY156" fmla="*/ 787101 h 6250127"/>
                <a:gd name="connsiteX157" fmla="*/ 3402980 w 5535001"/>
                <a:gd name="connsiteY157" fmla="*/ 763475 h 6250127"/>
                <a:gd name="connsiteX158" fmla="*/ 3374092 w 5535001"/>
                <a:gd name="connsiteY158" fmla="*/ 751606 h 6250127"/>
                <a:gd name="connsiteX159" fmla="*/ 3344980 w 5535001"/>
                <a:gd name="connsiteY159" fmla="*/ 740409 h 6250127"/>
                <a:gd name="connsiteX160" fmla="*/ 3226627 w 5535001"/>
                <a:gd name="connsiteY160" fmla="*/ 700772 h 6250127"/>
                <a:gd name="connsiteX161" fmla="*/ 2735750 w 5535001"/>
                <a:gd name="connsiteY161" fmla="*/ 614667 h 6250127"/>
                <a:gd name="connsiteX162" fmla="*/ 2673158 w 5535001"/>
                <a:gd name="connsiteY162" fmla="*/ 610412 h 6250127"/>
                <a:gd name="connsiteX163" fmla="*/ 2610119 w 5535001"/>
                <a:gd name="connsiteY163" fmla="*/ 609628 h 6250127"/>
                <a:gd name="connsiteX164" fmla="*/ 2547080 w 5535001"/>
                <a:gd name="connsiteY164" fmla="*/ 608620 h 6250127"/>
                <a:gd name="connsiteX165" fmla="*/ 2516400 w 5535001"/>
                <a:gd name="connsiteY165" fmla="*/ 608844 h 6250127"/>
                <a:gd name="connsiteX166" fmla="*/ 2486280 w 5535001"/>
                <a:gd name="connsiteY166" fmla="*/ 609740 h 6250127"/>
                <a:gd name="connsiteX167" fmla="*/ 2426376 w 5535001"/>
                <a:gd name="connsiteY167" fmla="*/ 613099 h 6250127"/>
                <a:gd name="connsiteX168" fmla="*/ 2366920 w 5535001"/>
                <a:gd name="connsiteY168" fmla="*/ 618474 h 6250127"/>
                <a:gd name="connsiteX169" fmla="*/ 2337248 w 5535001"/>
                <a:gd name="connsiteY169" fmla="*/ 621497 h 6250127"/>
                <a:gd name="connsiteX170" fmla="*/ 2307800 w 5535001"/>
                <a:gd name="connsiteY170" fmla="*/ 625528 h 6250127"/>
                <a:gd name="connsiteX171" fmla="*/ 2278351 w 5535001"/>
                <a:gd name="connsiteY171" fmla="*/ 629559 h 6250127"/>
                <a:gd name="connsiteX172" fmla="*/ 2249127 w 5535001"/>
                <a:gd name="connsiteY172" fmla="*/ 634710 h 6250127"/>
                <a:gd name="connsiteX173" fmla="*/ 1796096 w 5535001"/>
                <a:gd name="connsiteY173" fmla="*/ 781726 h 6250127"/>
                <a:gd name="connsiteX174" fmla="*/ 1370833 w 5535001"/>
                <a:gd name="connsiteY174" fmla="*/ 1048663 h 6250127"/>
                <a:gd name="connsiteX175" fmla="*/ 959790 w 5535001"/>
                <a:gd name="connsiteY175" fmla="*/ 1390844 h 6250127"/>
                <a:gd name="connsiteX176" fmla="*/ 749062 w 5535001"/>
                <a:gd name="connsiteY176" fmla="*/ 1577611 h 6250127"/>
                <a:gd name="connsiteX177" fmla="*/ 524786 w 5535001"/>
                <a:gd name="connsiteY177" fmla="*/ 1763145 h 6250127"/>
                <a:gd name="connsiteX178" fmla="*/ 84071 w 5535001"/>
                <a:gd name="connsiteY178" fmla="*/ 2098496 h 6250127"/>
                <a:gd name="connsiteX179" fmla="*/ 0 w 5535001"/>
                <a:gd name="connsiteY179" fmla="*/ 2168094 h 6250127"/>
                <a:gd name="connsiteX180" fmla="*/ 0 w 5535001"/>
                <a:gd name="connsiteY180" fmla="*/ 1576676 h 6250127"/>
                <a:gd name="connsiteX181" fmla="*/ 174655 w 5535001"/>
                <a:gd name="connsiteY181" fmla="*/ 1387597 h 6250127"/>
                <a:gd name="connsiteX182" fmla="*/ 363661 w 5535001"/>
                <a:gd name="connsiteY182" fmla="*/ 1188626 h 6250127"/>
                <a:gd name="connsiteX183" fmla="*/ 458052 w 5535001"/>
                <a:gd name="connsiteY183" fmla="*/ 1086397 h 6250127"/>
                <a:gd name="connsiteX184" fmla="*/ 557257 w 5535001"/>
                <a:gd name="connsiteY184" fmla="*/ 981593 h 6250127"/>
                <a:gd name="connsiteX185" fmla="*/ 994165 w 5535001"/>
                <a:gd name="connsiteY185" fmla="*/ 578389 h 6250127"/>
                <a:gd name="connsiteX186" fmla="*/ 1520873 w 5535001"/>
                <a:gd name="connsiteY186" fmla="*/ 237215 h 6250127"/>
                <a:gd name="connsiteX187" fmla="*/ 2141748 w 5535001"/>
                <a:gd name="connsiteY187" fmla="*/ 31190 h 6250127"/>
                <a:gd name="connsiteX188" fmla="*/ 2182505 w 5535001"/>
                <a:gd name="connsiteY188" fmla="*/ 24360 h 6250127"/>
                <a:gd name="connsiteX189" fmla="*/ 2223374 w 5535001"/>
                <a:gd name="connsiteY189" fmla="*/ 18873 h 6250127"/>
                <a:gd name="connsiteX190" fmla="*/ 2264355 w 5535001"/>
                <a:gd name="connsiteY190" fmla="*/ 13611 h 6250127"/>
                <a:gd name="connsiteX191" fmla="*/ 2305336 w 5535001"/>
                <a:gd name="connsiteY191" fmla="*/ 9580 h 6250127"/>
                <a:gd name="connsiteX192" fmla="*/ 2387410 w 5535001"/>
                <a:gd name="connsiteY192" fmla="*/ 3645 h 6250127"/>
                <a:gd name="connsiteX193" fmla="*/ 2469373 w 5535001"/>
                <a:gd name="connsiteY193" fmla="*/ 622 h 62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5535001" h="6250127">
                  <a:moveTo>
                    <a:pt x="2510242" y="174"/>
                  </a:moveTo>
                  <a:cubicBezTo>
                    <a:pt x="2523902" y="-50"/>
                    <a:pt x="2537562" y="-162"/>
                    <a:pt x="2550551" y="510"/>
                  </a:cubicBezTo>
                  <a:lnTo>
                    <a:pt x="2629490" y="3757"/>
                  </a:lnTo>
                  <a:lnTo>
                    <a:pt x="2708317" y="7229"/>
                  </a:lnTo>
                  <a:cubicBezTo>
                    <a:pt x="2734630" y="8572"/>
                    <a:pt x="2760943" y="12155"/>
                    <a:pt x="2787256" y="14619"/>
                  </a:cubicBezTo>
                  <a:cubicBezTo>
                    <a:pt x="2997536" y="34885"/>
                    <a:pt x="3207144" y="77994"/>
                    <a:pt x="3408467" y="145064"/>
                  </a:cubicBezTo>
                  <a:lnTo>
                    <a:pt x="3557723" y="199593"/>
                  </a:lnTo>
                  <a:cubicBezTo>
                    <a:pt x="3570264" y="203848"/>
                    <a:pt x="3582245" y="209447"/>
                    <a:pt x="3594337" y="214597"/>
                  </a:cubicBezTo>
                  <a:lnTo>
                    <a:pt x="3630616" y="230385"/>
                  </a:lnTo>
                  <a:lnTo>
                    <a:pt x="3703172" y="262073"/>
                  </a:lnTo>
                  <a:cubicBezTo>
                    <a:pt x="3715265" y="267335"/>
                    <a:pt x="3727358" y="272598"/>
                    <a:pt x="3739003" y="278756"/>
                  </a:cubicBezTo>
                  <a:cubicBezTo>
                    <a:pt x="3744937" y="281667"/>
                    <a:pt x="3750984" y="284131"/>
                    <a:pt x="3756806" y="287266"/>
                  </a:cubicBezTo>
                  <a:cubicBezTo>
                    <a:pt x="3762517" y="290513"/>
                    <a:pt x="3768115" y="294208"/>
                    <a:pt x="3773714" y="297567"/>
                  </a:cubicBezTo>
                  <a:lnTo>
                    <a:pt x="3840784" y="339332"/>
                  </a:lnTo>
                  <a:cubicBezTo>
                    <a:pt x="3851869" y="346386"/>
                    <a:pt x="3863290" y="352881"/>
                    <a:pt x="3873927" y="360495"/>
                  </a:cubicBezTo>
                  <a:lnTo>
                    <a:pt x="3906062" y="383001"/>
                  </a:lnTo>
                  <a:lnTo>
                    <a:pt x="3969662" y="428572"/>
                  </a:lnTo>
                  <a:cubicBezTo>
                    <a:pt x="4137281" y="552188"/>
                    <a:pt x="4285417" y="693270"/>
                    <a:pt x="4423029" y="837600"/>
                  </a:cubicBezTo>
                  <a:cubicBezTo>
                    <a:pt x="4440160" y="855739"/>
                    <a:pt x="4457404" y="873766"/>
                    <a:pt x="4474647" y="891569"/>
                  </a:cubicBezTo>
                  <a:lnTo>
                    <a:pt x="4524250" y="946883"/>
                  </a:lnTo>
                  <a:lnTo>
                    <a:pt x="4573965" y="1001748"/>
                  </a:lnTo>
                  <a:cubicBezTo>
                    <a:pt x="4590760" y="1019887"/>
                    <a:pt x="4605988" y="1039146"/>
                    <a:pt x="4622224" y="1057509"/>
                  </a:cubicBezTo>
                  <a:cubicBezTo>
                    <a:pt x="4653911" y="1094907"/>
                    <a:pt x="4686831" y="1131409"/>
                    <a:pt x="4717510" y="1169143"/>
                  </a:cubicBezTo>
                  <a:cubicBezTo>
                    <a:pt x="4733186" y="1187730"/>
                    <a:pt x="4748862" y="1206430"/>
                    <a:pt x="4764986" y="1224681"/>
                  </a:cubicBezTo>
                  <a:cubicBezTo>
                    <a:pt x="4780886" y="1243044"/>
                    <a:pt x="4797233" y="1261071"/>
                    <a:pt x="4813021" y="1279994"/>
                  </a:cubicBezTo>
                  <a:cubicBezTo>
                    <a:pt x="4877292" y="1354230"/>
                    <a:pt x="4941339" y="1428914"/>
                    <a:pt x="5001915" y="1506846"/>
                  </a:cubicBezTo>
                  <a:cubicBezTo>
                    <a:pt x="5062603" y="1584665"/>
                    <a:pt x="5118252" y="1666739"/>
                    <a:pt x="5170542" y="1751165"/>
                  </a:cubicBezTo>
                  <a:cubicBezTo>
                    <a:pt x="5274898" y="1920240"/>
                    <a:pt x="5363579" y="2101295"/>
                    <a:pt x="5428969" y="2293660"/>
                  </a:cubicBezTo>
                  <a:cubicBezTo>
                    <a:pt x="5494136" y="2485801"/>
                    <a:pt x="5533102" y="2690819"/>
                    <a:pt x="5534893" y="2899307"/>
                  </a:cubicBezTo>
                  <a:cubicBezTo>
                    <a:pt x="5536124" y="3003439"/>
                    <a:pt x="5526831" y="3108132"/>
                    <a:pt x="5508804" y="3211144"/>
                  </a:cubicBezTo>
                  <a:cubicBezTo>
                    <a:pt x="5490441" y="3314157"/>
                    <a:pt x="5462336" y="3415490"/>
                    <a:pt x="5426282" y="3513352"/>
                  </a:cubicBezTo>
                  <a:cubicBezTo>
                    <a:pt x="5363355" y="3684890"/>
                    <a:pt x="5302219" y="3856428"/>
                    <a:pt x="5248250" y="4030542"/>
                  </a:cubicBezTo>
                  <a:lnTo>
                    <a:pt x="5208612" y="4161771"/>
                  </a:lnTo>
                  <a:lnTo>
                    <a:pt x="5170318" y="4294680"/>
                  </a:lnTo>
                  <a:lnTo>
                    <a:pt x="5132248" y="4430164"/>
                  </a:lnTo>
                  <a:lnTo>
                    <a:pt x="5112765" y="4498914"/>
                  </a:lnTo>
                  <a:lnTo>
                    <a:pt x="5091715" y="4569119"/>
                  </a:lnTo>
                  <a:cubicBezTo>
                    <a:pt x="5085221" y="4592297"/>
                    <a:pt x="5076823" y="4616482"/>
                    <a:pt x="5068985" y="4640220"/>
                  </a:cubicBezTo>
                  <a:cubicBezTo>
                    <a:pt x="5060699" y="4664182"/>
                    <a:pt x="5053981" y="4687807"/>
                    <a:pt x="5043904" y="4712105"/>
                  </a:cubicBezTo>
                  <a:lnTo>
                    <a:pt x="5015799" y="4784438"/>
                  </a:lnTo>
                  <a:cubicBezTo>
                    <a:pt x="5005274" y="4808511"/>
                    <a:pt x="4993965" y="4832473"/>
                    <a:pt x="4982880" y="4856435"/>
                  </a:cubicBezTo>
                  <a:cubicBezTo>
                    <a:pt x="4936524" y="4951273"/>
                    <a:pt x="4881099" y="5044096"/>
                    <a:pt x="4817276" y="5125275"/>
                  </a:cubicBezTo>
                  <a:cubicBezTo>
                    <a:pt x="4755244" y="5208805"/>
                    <a:pt x="4686943" y="5282817"/>
                    <a:pt x="4618753" y="5355374"/>
                  </a:cubicBezTo>
                  <a:cubicBezTo>
                    <a:pt x="4602069" y="5374073"/>
                    <a:pt x="4584154" y="5391092"/>
                    <a:pt x="4566575" y="5408560"/>
                  </a:cubicBezTo>
                  <a:lnTo>
                    <a:pt x="4513837" y="5461186"/>
                  </a:lnTo>
                  <a:cubicBezTo>
                    <a:pt x="4496593" y="5479101"/>
                    <a:pt x="4477894" y="5495560"/>
                    <a:pt x="4459531" y="5512580"/>
                  </a:cubicBezTo>
                  <a:lnTo>
                    <a:pt x="4404554" y="5563526"/>
                  </a:lnTo>
                  <a:cubicBezTo>
                    <a:pt x="4386527" y="5580770"/>
                    <a:pt x="4366932" y="5596670"/>
                    <a:pt x="4348009" y="5613017"/>
                  </a:cubicBezTo>
                  <a:lnTo>
                    <a:pt x="4290568" y="5661948"/>
                  </a:lnTo>
                  <a:lnTo>
                    <a:pt x="4276124" y="5674153"/>
                  </a:lnTo>
                  <a:lnTo>
                    <a:pt x="4261120" y="5685798"/>
                  </a:lnTo>
                  <a:lnTo>
                    <a:pt x="4231112" y="5708976"/>
                  </a:lnTo>
                  <a:lnTo>
                    <a:pt x="4170984" y="5755443"/>
                  </a:lnTo>
                  <a:cubicBezTo>
                    <a:pt x="4130227" y="5785563"/>
                    <a:pt x="4087790" y="5813892"/>
                    <a:pt x="4046025" y="5843228"/>
                  </a:cubicBezTo>
                  <a:cubicBezTo>
                    <a:pt x="4002917" y="5870437"/>
                    <a:pt x="3959248" y="5897309"/>
                    <a:pt x="3915356" y="5923735"/>
                  </a:cubicBezTo>
                  <a:cubicBezTo>
                    <a:pt x="3737659" y="6026299"/>
                    <a:pt x="3544847" y="6106022"/>
                    <a:pt x="3346323" y="6158872"/>
                  </a:cubicBezTo>
                  <a:cubicBezTo>
                    <a:pt x="3147800" y="6211946"/>
                    <a:pt x="2944462" y="6239714"/>
                    <a:pt x="2743476" y="6247328"/>
                  </a:cubicBezTo>
                  <a:lnTo>
                    <a:pt x="2668120" y="6249344"/>
                  </a:lnTo>
                  <a:lnTo>
                    <a:pt x="2630498" y="6250127"/>
                  </a:lnTo>
                  <a:lnTo>
                    <a:pt x="2592988" y="6249568"/>
                  </a:lnTo>
                  <a:lnTo>
                    <a:pt x="2518080" y="6247777"/>
                  </a:lnTo>
                  <a:cubicBezTo>
                    <a:pt x="2493110" y="6247105"/>
                    <a:pt x="2468365" y="6246881"/>
                    <a:pt x="2442948" y="6244529"/>
                  </a:cubicBezTo>
                  <a:cubicBezTo>
                    <a:pt x="2392337" y="6240722"/>
                    <a:pt x="2341950" y="6237699"/>
                    <a:pt x="2291676" y="6232213"/>
                  </a:cubicBezTo>
                  <a:lnTo>
                    <a:pt x="2141412" y="6212394"/>
                  </a:lnTo>
                  <a:lnTo>
                    <a:pt x="1992715" y="6184961"/>
                  </a:lnTo>
                  <a:cubicBezTo>
                    <a:pt x="1943561" y="6173988"/>
                    <a:pt x="1894630" y="6162231"/>
                    <a:pt x="1845811" y="6151034"/>
                  </a:cubicBezTo>
                  <a:cubicBezTo>
                    <a:pt x="1797215" y="6138829"/>
                    <a:pt x="1749180" y="6123938"/>
                    <a:pt x="1701033" y="6110724"/>
                  </a:cubicBezTo>
                  <a:cubicBezTo>
                    <a:pt x="1676847" y="6104566"/>
                    <a:pt x="1653334" y="6095833"/>
                    <a:pt x="1629484" y="6088219"/>
                  </a:cubicBezTo>
                  <a:lnTo>
                    <a:pt x="1558383" y="6064929"/>
                  </a:lnTo>
                  <a:cubicBezTo>
                    <a:pt x="1369713" y="6000210"/>
                    <a:pt x="1186978" y="5921271"/>
                    <a:pt x="1011968" y="5828896"/>
                  </a:cubicBezTo>
                  <a:cubicBezTo>
                    <a:pt x="837071" y="5736408"/>
                    <a:pt x="668556" y="5631940"/>
                    <a:pt x="511237" y="5512356"/>
                  </a:cubicBezTo>
                  <a:cubicBezTo>
                    <a:pt x="471152" y="5483468"/>
                    <a:pt x="433642" y="5451220"/>
                    <a:pt x="395572" y="5419757"/>
                  </a:cubicBezTo>
                  <a:cubicBezTo>
                    <a:pt x="356831" y="5388965"/>
                    <a:pt x="321112" y="5354926"/>
                    <a:pt x="284722" y="5321559"/>
                  </a:cubicBezTo>
                  <a:lnTo>
                    <a:pt x="257513" y="5296477"/>
                  </a:lnTo>
                  <a:lnTo>
                    <a:pt x="243853" y="5283937"/>
                  </a:lnTo>
                  <a:lnTo>
                    <a:pt x="230752" y="5270836"/>
                  </a:lnTo>
                  <a:lnTo>
                    <a:pt x="178574" y="5218322"/>
                  </a:lnTo>
                  <a:cubicBezTo>
                    <a:pt x="161331" y="5200631"/>
                    <a:pt x="143191" y="5183948"/>
                    <a:pt x="126508" y="5165584"/>
                  </a:cubicBezTo>
                  <a:lnTo>
                    <a:pt x="76345" y="5111167"/>
                  </a:lnTo>
                  <a:cubicBezTo>
                    <a:pt x="59774" y="5092916"/>
                    <a:pt x="42530" y="5075112"/>
                    <a:pt x="26407" y="5056413"/>
                  </a:cubicBezTo>
                  <a:lnTo>
                    <a:pt x="0" y="5024776"/>
                  </a:lnTo>
                  <a:lnTo>
                    <a:pt x="0" y="4492798"/>
                  </a:lnTo>
                  <a:lnTo>
                    <a:pt x="28534" y="4537879"/>
                  </a:lnTo>
                  <a:cubicBezTo>
                    <a:pt x="41299" y="4556130"/>
                    <a:pt x="54175" y="4574382"/>
                    <a:pt x="66604" y="4592745"/>
                  </a:cubicBezTo>
                  <a:lnTo>
                    <a:pt x="104114" y="4647834"/>
                  </a:lnTo>
                  <a:lnTo>
                    <a:pt x="143751" y="4701580"/>
                  </a:lnTo>
                  <a:cubicBezTo>
                    <a:pt x="156964" y="4719495"/>
                    <a:pt x="169728" y="4737746"/>
                    <a:pt x="182717" y="4755773"/>
                  </a:cubicBezTo>
                  <a:lnTo>
                    <a:pt x="223810" y="4808399"/>
                  </a:lnTo>
                  <a:lnTo>
                    <a:pt x="264679" y="4861249"/>
                  </a:lnTo>
                  <a:cubicBezTo>
                    <a:pt x="278563" y="4878717"/>
                    <a:pt x="293455" y="4895288"/>
                    <a:pt x="307788" y="4912420"/>
                  </a:cubicBezTo>
                  <a:lnTo>
                    <a:pt x="351232" y="4963254"/>
                  </a:lnTo>
                  <a:cubicBezTo>
                    <a:pt x="365788" y="4980162"/>
                    <a:pt x="381688" y="4995837"/>
                    <a:pt x="397028" y="5012185"/>
                  </a:cubicBezTo>
                  <a:lnTo>
                    <a:pt x="443496" y="5060444"/>
                  </a:lnTo>
                  <a:lnTo>
                    <a:pt x="455140" y="5072537"/>
                  </a:lnTo>
                  <a:lnTo>
                    <a:pt x="467345" y="5083958"/>
                  </a:lnTo>
                  <a:lnTo>
                    <a:pt x="491755" y="5106912"/>
                  </a:lnTo>
                  <a:lnTo>
                    <a:pt x="540686" y="5152819"/>
                  </a:lnTo>
                  <a:lnTo>
                    <a:pt x="552890" y="5164353"/>
                  </a:lnTo>
                  <a:lnTo>
                    <a:pt x="565655" y="5175214"/>
                  </a:lnTo>
                  <a:lnTo>
                    <a:pt x="591072" y="5197048"/>
                  </a:lnTo>
                  <a:cubicBezTo>
                    <a:pt x="624999" y="5226160"/>
                    <a:pt x="658366" y="5256056"/>
                    <a:pt x="694197" y="5283041"/>
                  </a:cubicBezTo>
                  <a:cubicBezTo>
                    <a:pt x="834272" y="5394675"/>
                    <a:pt x="985207" y="5493881"/>
                    <a:pt x="1146221" y="5573716"/>
                  </a:cubicBezTo>
                  <a:cubicBezTo>
                    <a:pt x="1307122" y="5653774"/>
                    <a:pt x="1476869" y="5715918"/>
                    <a:pt x="1650982" y="5758130"/>
                  </a:cubicBezTo>
                  <a:lnTo>
                    <a:pt x="1716485" y="5772798"/>
                  </a:lnTo>
                  <a:cubicBezTo>
                    <a:pt x="1738431" y="5777390"/>
                    <a:pt x="1759929" y="5783100"/>
                    <a:pt x="1782211" y="5786235"/>
                  </a:cubicBezTo>
                  <a:lnTo>
                    <a:pt x="1848386" y="5796984"/>
                  </a:lnTo>
                  <a:lnTo>
                    <a:pt x="1881417" y="5802359"/>
                  </a:lnTo>
                  <a:cubicBezTo>
                    <a:pt x="1892390" y="5804151"/>
                    <a:pt x="1903363" y="5806054"/>
                    <a:pt x="1914560" y="5807061"/>
                  </a:cubicBezTo>
                  <a:cubicBezTo>
                    <a:pt x="1959012" y="5811765"/>
                    <a:pt x="2003241" y="5817251"/>
                    <a:pt x="2047469" y="5821282"/>
                  </a:cubicBezTo>
                  <a:lnTo>
                    <a:pt x="2180601" y="5828896"/>
                  </a:lnTo>
                  <a:lnTo>
                    <a:pt x="2313622" y="5830463"/>
                  </a:lnTo>
                  <a:cubicBezTo>
                    <a:pt x="2335680" y="5830799"/>
                    <a:pt x="2357962" y="5829008"/>
                    <a:pt x="2380021" y="5828448"/>
                  </a:cubicBezTo>
                  <a:lnTo>
                    <a:pt x="2446195" y="5826433"/>
                  </a:lnTo>
                  <a:cubicBezTo>
                    <a:pt x="2468029" y="5826208"/>
                    <a:pt x="2490647" y="5824193"/>
                    <a:pt x="2513041" y="5822737"/>
                  </a:cubicBezTo>
                  <a:lnTo>
                    <a:pt x="2580111" y="5818258"/>
                  </a:lnTo>
                  <a:lnTo>
                    <a:pt x="2613590" y="5816355"/>
                  </a:lnTo>
                  <a:lnTo>
                    <a:pt x="2646845" y="5813108"/>
                  </a:lnTo>
                  <a:cubicBezTo>
                    <a:pt x="2669016" y="5810869"/>
                    <a:pt x="2691074" y="5808741"/>
                    <a:pt x="2713244" y="5806838"/>
                  </a:cubicBezTo>
                  <a:cubicBezTo>
                    <a:pt x="2889933" y="5789371"/>
                    <a:pt x="3062815" y="5762050"/>
                    <a:pt x="3230882" y="5721292"/>
                  </a:cubicBezTo>
                  <a:cubicBezTo>
                    <a:pt x="3398837" y="5680423"/>
                    <a:pt x="3562426" y="5626902"/>
                    <a:pt x="3720416" y="5556472"/>
                  </a:cubicBezTo>
                  <a:cubicBezTo>
                    <a:pt x="3759381" y="5537997"/>
                    <a:pt x="3798347" y="5518962"/>
                    <a:pt x="3837425" y="5499927"/>
                  </a:cubicBezTo>
                  <a:cubicBezTo>
                    <a:pt x="3875271" y="5478765"/>
                    <a:pt x="3913900" y="5458610"/>
                    <a:pt x="3951634" y="5436552"/>
                  </a:cubicBezTo>
                  <a:lnTo>
                    <a:pt x="4007284" y="5401841"/>
                  </a:lnTo>
                  <a:lnTo>
                    <a:pt x="4035164" y="5384374"/>
                  </a:lnTo>
                  <a:lnTo>
                    <a:pt x="4049049" y="5375640"/>
                  </a:lnTo>
                  <a:lnTo>
                    <a:pt x="4062485" y="5366123"/>
                  </a:lnTo>
                  <a:lnTo>
                    <a:pt x="4116567" y="5328277"/>
                  </a:lnTo>
                  <a:cubicBezTo>
                    <a:pt x="4134594" y="5315624"/>
                    <a:pt x="4152957" y="5303420"/>
                    <a:pt x="4169976" y="5289199"/>
                  </a:cubicBezTo>
                  <a:lnTo>
                    <a:pt x="4222042" y="5247994"/>
                  </a:lnTo>
                  <a:cubicBezTo>
                    <a:pt x="4239398" y="5234222"/>
                    <a:pt x="4256865" y="5220562"/>
                    <a:pt x="4273213" y="5205558"/>
                  </a:cubicBezTo>
                  <a:lnTo>
                    <a:pt x="4323151" y="5161329"/>
                  </a:lnTo>
                  <a:cubicBezTo>
                    <a:pt x="4339611" y="5146437"/>
                    <a:pt x="4356631" y="5131881"/>
                    <a:pt x="4371971" y="5116093"/>
                  </a:cubicBezTo>
                  <a:cubicBezTo>
                    <a:pt x="4435457" y="5054398"/>
                    <a:pt x="4496258" y="4991135"/>
                    <a:pt x="4546868" y="4924400"/>
                  </a:cubicBezTo>
                  <a:cubicBezTo>
                    <a:pt x="4600054" y="4858450"/>
                    <a:pt x="4640699" y="4788916"/>
                    <a:pt x="4675634" y="4715352"/>
                  </a:cubicBezTo>
                  <a:lnTo>
                    <a:pt x="4700155" y="4659255"/>
                  </a:lnTo>
                  <a:lnTo>
                    <a:pt x="4721206" y="4600135"/>
                  </a:lnTo>
                  <a:cubicBezTo>
                    <a:pt x="4728707" y="4580988"/>
                    <a:pt x="4733970" y="4559266"/>
                    <a:pt x="4740465" y="4538887"/>
                  </a:cubicBezTo>
                  <a:cubicBezTo>
                    <a:pt x="4746623" y="4518061"/>
                    <a:pt x="4753005" y="4497906"/>
                    <a:pt x="4758492" y="4475848"/>
                  </a:cubicBezTo>
                  <a:cubicBezTo>
                    <a:pt x="4803168" y="4303637"/>
                    <a:pt x="4840902" y="4115080"/>
                    <a:pt x="4891288" y="3930329"/>
                  </a:cubicBezTo>
                  <a:cubicBezTo>
                    <a:pt x="4940891" y="3744906"/>
                    <a:pt x="5000235" y="3562059"/>
                    <a:pt x="5066298" y="3382235"/>
                  </a:cubicBezTo>
                  <a:cubicBezTo>
                    <a:pt x="5124186" y="3226932"/>
                    <a:pt x="5154530" y="3064015"/>
                    <a:pt x="5156994" y="2898635"/>
                  </a:cubicBezTo>
                  <a:cubicBezTo>
                    <a:pt x="5159681" y="2733255"/>
                    <a:pt x="5132920" y="2565636"/>
                    <a:pt x="5083317" y="2402047"/>
                  </a:cubicBezTo>
                  <a:cubicBezTo>
                    <a:pt x="5033938" y="2238123"/>
                    <a:pt x="4960150" y="2079013"/>
                    <a:pt x="4871022" y="1926958"/>
                  </a:cubicBezTo>
                  <a:cubicBezTo>
                    <a:pt x="4826570" y="1850818"/>
                    <a:pt x="4777415" y="1776918"/>
                    <a:pt x="4727028" y="1703577"/>
                  </a:cubicBezTo>
                  <a:cubicBezTo>
                    <a:pt x="4676418" y="1630349"/>
                    <a:pt x="4622784" y="1558464"/>
                    <a:pt x="4563776" y="1490834"/>
                  </a:cubicBezTo>
                  <a:cubicBezTo>
                    <a:pt x="4503647" y="1423764"/>
                    <a:pt x="4439041" y="1359157"/>
                    <a:pt x="4370291" y="1300596"/>
                  </a:cubicBezTo>
                  <a:cubicBezTo>
                    <a:pt x="4336812" y="1270141"/>
                    <a:pt x="4301541" y="1242148"/>
                    <a:pt x="4266046" y="1214491"/>
                  </a:cubicBezTo>
                  <a:cubicBezTo>
                    <a:pt x="4248355" y="1200607"/>
                    <a:pt x="4230776" y="1186611"/>
                    <a:pt x="4212973" y="1173062"/>
                  </a:cubicBezTo>
                  <a:cubicBezTo>
                    <a:pt x="4194722" y="1160074"/>
                    <a:pt x="4176359" y="1147197"/>
                    <a:pt x="4157995" y="1134545"/>
                  </a:cubicBezTo>
                  <a:cubicBezTo>
                    <a:pt x="4011426" y="1031980"/>
                    <a:pt x="3855004" y="948562"/>
                    <a:pt x="3697126" y="881044"/>
                  </a:cubicBezTo>
                  <a:lnTo>
                    <a:pt x="3637670" y="856747"/>
                  </a:lnTo>
                  <a:lnTo>
                    <a:pt x="3608222" y="844318"/>
                  </a:lnTo>
                  <a:cubicBezTo>
                    <a:pt x="3598480" y="840063"/>
                    <a:pt x="3588179" y="837040"/>
                    <a:pt x="3578214" y="833457"/>
                  </a:cubicBezTo>
                  <a:lnTo>
                    <a:pt x="3518309" y="812294"/>
                  </a:lnTo>
                  <a:cubicBezTo>
                    <a:pt x="3513383" y="810503"/>
                    <a:pt x="3508344" y="808823"/>
                    <a:pt x="3503417" y="806920"/>
                  </a:cubicBezTo>
                  <a:cubicBezTo>
                    <a:pt x="3498603" y="804792"/>
                    <a:pt x="3494236" y="801993"/>
                    <a:pt x="3489533" y="799642"/>
                  </a:cubicBezTo>
                  <a:cubicBezTo>
                    <a:pt x="3480240" y="794827"/>
                    <a:pt x="3470498" y="791020"/>
                    <a:pt x="3460869" y="787101"/>
                  </a:cubicBezTo>
                  <a:lnTo>
                    <a:pt x="3402980" y="763475"/>
                  </a:lnTo>
                  <a:lnTo>
                    <a:pt x="3374092" y="751606"/>
                  </a:lnTo>
                  <a:cubicBezTo>
                    <a:pt x="3364462" y="747688"/>
                    <a:pt x="3354945" y="743433"/>
                    <a:pt x="3344980" y="740409"/>
                  </a:cubicBezTo>
                  <a:lnTo>
                    <a:pt x="3226627" y="700772"/>
                  </a:lnTo>
                  <a:cubicBezTo>
                    <a:pt x="3067405" y="652849"/>
                    <a:pt x="2902697" y="625192"/>
                    <a:pt x="2735750" y="614667"/>
                  </a:cubicBezTo>
                  <a:cubicBezTo>
                    <a:pt x="2714811" y="613435"/>
                    <a:pt x="2694209" y="610860"/>
                    <a:pt x="2673158" y="610412"/>
                  </a:cubicBezTo>
                  <a:lnTo>
                    <a:pt x="2610119" y="609628"/>
                  </a:lnTo>
                  <a:lnTo>
                    <a:pt x="2547080" y="608620"/>
                  </a:lnTo>
                  <a:cubicBezTo>
                    <a:pt x="2536443" y="608173"/>
                    <a:pt x="2526365" y="608397"/>
                    <a:pt x="2516400" y="608844"/>
                  </a:cubicBezTo>
                  <a:lnTo>
                    <a:pt x="2486280" y="609740"/>
                  </a:lnTo>
                  <a:cubicBezTo>
                    <a:pt x="2466125" y="609852"/>
                    <a:pt x="2446307" y="611868"/>
                    <a:pt x="2426376" y="613099"/>
                  </a:cubicBezTo>
                  <a:cubicBezTo>
                    <a:pt x="2406333" y="613995"/>
                    <a:pt x="2386627" y="616458"/>
                    <a:pt x="2366920" y="618474"/>
                  </a:cubicBezTo>
                  <a:cubicBezTo>
                    <a:pt x="2357066" y="619482"/>
                    <a:pt x="2347101" y="620153"/>
                    <a:pt x="2337248" y="621497"/>
                  </a:cubicBezTo>
                  <a:lnTo>
                    <a:pt x="2307800" y="625528"/>
                  </a:lnTo>
                  <a:lnTo>
                    <a:pt x="2278351" y="629559"/>
                  </a:lnTo>
                  <a:lnTo>
                    <a:pt x="2249127" y="634710"/>
                  </a:lnTo>
                  <a:cubicBezTo>
                    <a:pt x="2093377" y="661918"/>
                    <a:pt x="1942329" y="710849"/>
                    <a:pt x="1796096" y="781726"/>
                  </a:cubicBezTo>
                  <a:cubicBezTo>
                    <a:pt x="1649751" y="852268"/>
                    <a:pt x="1508892" y="944307"/>
                    <a:pt x="1370833" y="1048663"/>
                  </a:cubicBezTo>
                  <a:cubicBezTo>
                    <a:pt x="1232774" y="1153244"/>
                    <a:pt x="1097290" y="1269917"/>
                    <a:pt x="959790" y="1390844"/>
                  </a:cubicBezTo>
                  <a:lnTo>
                    <a:pt x="749062" y="1577611"/>
                  </a:lnTo>
                  <a:cubicBezTo>
                    <a:pt x="674602" y="1642329"/>
                    <a:pt x="599806" y="1704137"/>
                    <a:pt x="524786" y="1763145"/>
                  </a:cubicBezTo>
                  <a:cubicBezTo>
                    <a:pt x="374858" y="1881498"/>
                    <a:pt x="223810" y="1987422"/>
                    <a:pt x="84071" y="2098496"/>
                  </a:cubicBezTo>
                  <a:lnTo>
                    <a:pt x="0" y="2168094"/>
                  </a:lnTo>
                  <a:lnTo>
                    <a:pt x="0" y="1576676"/>
                  </a:lnTo>
                  <a:lnTo>
                    <a:pt x="174655" y="1387597"/>
                  </a:lnTo>
                  <a:cubicBezTo>
                    <a:pt x="238926" y="1320079"/>
                    <a:pt x="302749" y="1254577"/>
                    <a:pt x="363661" y="1188626"/>
                  </a:cubicBezTo>
                  <a:lnTo>
                    <a:pt x="458052" y="1086397"/>
                  </a:lnTo>
                  <a:cubicBezTo>
                    <a:pt x="490635" y="1051351"/>
                    <a:pt x="523666" y="1016416"/>
                    <a:pt x="557257" y="981593"/>
                  </a:cubicBezTo>
                  <a:cubicBezTo>
                    <a:pt x="691510" y="842414"/>
                    <a:pt x="835055" y="705699"/>
                    <a:pt x="994165" y="578389"/>
                  </a:cubicBezTo>
                  <a:cubicBezTo>
                    <a:pt x="1152939" y="451190"/>
                    <a:pt x="1328060" y="333398"/>
                    <a:pt x="1520873" y="237215"/>
                  </a:cubicBezTo>
                  <a:cubicBezTo>
                    <a:pt x="1713238" y="141033"/>
                    <a:pt x="1924302" y="68028"/>
                    <a:pt x="2141748" y="31190"/>
                  </a:cubicBezTo>
                  <a:lnTo>
                    <a:pt x="2182505" y="24360"/>
                  </a:lnTo>
                  <a:cubicBezTo>
                    <a:pt x="2196165" y="22344"/>
                    <a:pt x="2209826" y="20665"/>
                    <a:pt x="2223374" y="18873"/>
                  </a:cubicBezTo>
                  <a:lnTo>
                    <a:pt x="2264355" y="13611"/>
                  </a:lnTo>
                  <a:cubicBezTo>
                    <a:pt x="2278015" y="11931"/>
                    <a:pt x="2291676" y="10924"/>
                    <a:pt x="2305336" y="9580"/>
                  </a:cubicBezTo>
                  <a:cubicBezTo>
                    <a:pt x="2332657" y="7229"/>
                    <a:pt x="2360090" y="4653"/>
                    <a:pt x="2387410" y="3645"/>
                  </a:cubicBezTo>
                  <a:cubicBezTo>
                    <a:pt x="2414731" y="2414"/>
                    <a:pt x="2442164" y="510"/>
                    <a:pt x="2469373" y="62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DFB95E12-4EF0-42F7-BCF9-AD31B4C8EB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646908" cy="6130481"/>
            </a:xfrm>
            <a:custGeom>
              <a:avLst/>
              <a:gdLst>
                <a:gd name="connsiteX0" fmla="*/ 2616837 w 5646908"/>
                <a:gd name="connsiteY0" fmla="*/ 0 h 6130481"/>
                <a:gd name="connsiteX1" fmla="*/ 4918721 w 5646908"/>
                <a:gd name="connsiteY1" fmla="*/ 1134258 h 6130481"/>
                <a:gd name="connsiteX2" fmla="*/ 5539036 w 5646908"/>
                <a:gd name="connsiteY2" fmla="*/ 3362353 h 6130481"/>
                <a:gd name="connsiteX3" fmla="*/ 4712024 w 5646908"/>
                <a:gd name="connsiteY3" fmla="*/ 5293280 h 6130481"/>
                <a:gd name="connsiteX4" fmla="*/ 2547864 w 5646908"/>
                <a:gd name="connsiteY4" fmla="*/ 6130481 h 6130481"/>
                <a:gd name="connsiteX5" fmla="*/ 263223 w 5646908"/>
                <a:gd name="connsiteY5" fmla="*/ 5212325 h 6130481"/>
                <a:gd name="connsiteX6" fmla="*/ 49974 w 5646908"/>
                <a:gd name="connsiteY6" fmla="*/ 4985345 h 6130481"/>
                <a:gd name="connsiteX7" fmla="*/ 0 w 5646908"/>
                <a:gd name="connsiteY7" fmla="*/ 4920618 h 6130481"/>
                <a:gd name="connsiteX8" fmla="*/ 0 w 5646908"/>
                <a:gd name="connsiteY8" fmla="*/ 3760303 h 6130481"/>
                <a:gd name="connsiteX9" fmla="*/ 80488 w 5646908"/>
                <a:gd name="connsiteY9" fmla="*/ 3974159 h 6130481"/>
                <a:gd name="connsiteX10" fmla="*/ 664748 w 5646908"/>
                <a:gd name="connsiteY10" fmla="*/ 4813600 h 6130481"/>
                <a:gd name="connsiteX11" fmla="*/ 2548087 w 5646908"/>
                <a:gd name="connsiteY11" fmla="*/ 5570406 h 6130481"/>
                <a:gd name="connsiteX12" fmla="*/ 3536561 w 5646908"/>
                <a:gd name="connsiteY12" fmla="*/ 5407153 h 6130481"/>
                <a:gd name="connsiteX13" fmla="*/ 4308035 w 5646908"/>
                <a:gd name="connsiteY13" fmla="*/ 4897241 h 6130481"/>
                <a:gd name="connsiteX14" fmla="*/ 4569038 w 5646908"/>
                <a:gd name="connsiteY14" fmla="*/ 4564802 h 6130481"/>
                <a:gd name="connsiteX15" fmla="*/ 4699147 w 5646908"/>
                <a:gd name="connsiteY15" fmla="*/ 4149952 h 6130481"/>
                <a:gd name="connsiteX16" fmla="*/ 5003034 w 5646908"/>
                <a:gd name="connsiteY16" fmla="*/ 3168421 h 6130481"/>
                <a:gd name="connsiteX17" fmla="*/ 4994189 w 5646908"/>
                <a:gd name="connsiteY17" fmla="*/ 2321590 h 6130481"/>
                <a:gd name="connsiteX18" fmla="*/ 4487860 w 5646908"/>
                <a:gd name="connsiteY18" fmla="*/ 1501856 h 6130481"/>
                <a:gd name="connsiteX19" fmla="*/ 3640469 w 5646908"/>
                <a:gd name="connsiteY19" fmla="*/ 808425 h 6130481"/>
                <a:gd name="connsiteX20" fmla="*/ 2616837 w 5646908"/>
                <a:gd name="connsiteY20" fmla="*/ 559851 h 6130481"/>
                <a:gd name="connsiteX21" fmla="*/ 1762952 w 5646908"/>
                <a:gd name="connsiteY21" fmla="*/ 812008 h 6130481"/>
                <a:gd name="connsiteX22" fmla="*/ 939635 w 5646908"/>
                <a:gd name="connsiteY22" fmla="*/ 1502976 h 6130481"/>
                <a:gd name="connsiteX23" fmla="*/ 585250 w 5646908"/>
                <a:gd name="connsiteY23" fmla="*/ 1831049 h 6130481"/>
                <a:gd name="connsiteX24" fmla="*/ 40403 w 5646908"/>
                <a:gd name="connsiteY24" fmla="*/ 2389556 h 6130481"/>
                <a:gd name="connsiteX25" fmla="*/ 0 w 5646908"/>
                <a:gd name="connsiteY25" fmla="*/ 2456747 h 6130481"/>
                <a:gd name="connsiteX26" fmla="*/ 0 w 5646908"/>
                <a:gd name="connsiteY26" fmla="*/ 1601114 h 6130481"/>
                <a:gd name="connsiteX27" fmla="*/ 93200 w 5646908"/>
                <a:gd name="connsiteY27" fmla="*/ 1513741 h 6130481"/>
                <a:gd name="connsiteX28" fmla="*/ 535423 w 5646908"/>
                <a:gd name="connsiteY28" fmla="*/ 1107273 h 6130481"/>
                <a:gd name="connsiteX29" fmla="*/ 2616837 w 5646908"/>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46908" h="6130481">
                  <a:moveTo>
                    <a:pt x="2616837" y="0"/>
                  </a:moveTo>
                  <a:cubicBezTo>
                    <a:pt x="3596241" y="0"/>
                    <a:pt x="4322479" y="463445"/>
                    <a:pt x="4918721" y="1134258"/>
                  </a:cubicBezTo>
                  <a:cubicBezTo>
                    <a:pt x="5416317" y="1694109"/>
                    <a:pt x="5857703" y="2516643"/>
                    <a:pt x="5539036" y="3362353"/>
                  </a:cubicBezTo>
                  <a:cubicBezTo>
                    <a:pt x="5111758" y="4496612"/>
                    <a:pt x="5300763" y="4716633"/>
                    <a:pt x="4712024" y="5293280"/>
                  </a:cubicBezTo>
                  <a:cubicBezTo>
                    <a:pt x="4123284" y="5869926"/>
                    <a:pt x="3446201" y="6130481"/>
                    <a:pt x="2547864" y="6130481"/>
                  </a:cubicBezTo>
                  <a:cubicBezTo>
                    <a:pt x="1657476" y="6130481"/>
                    <a:pt x="850619" y="5780127"/>
                    <a:pt x="263223" y="5212325"/>
                  </a:cubicBezTo>
                  <a:cubicBezTo>
                    <a:pt x="188497" y="5140091"/>
                    <a:pt x="117321" y="5064339"/>
                    <a:pt x="49974" y="4985345"/>
                  </a:cubicBezTo>
                  <a:lnTo>
                    <a:pt x="0" y="4920618"/>
                  </a:lnTo>
                  <a:lnTo>
                    <a:pt x="0" y="3760303"/>
                  </a:lnTo>
                  <a:lnTo>
                    <a:pt x="80488" y="3974159"/>
                  </a:lnTo>
                  <a:cubicBezTo>
                    <a:pt x="217875" y="4289243"/>
                    <a:pt x="414383" y="4571632"/>
                    <a:pt x="664748" y="4813600"/>
                  </a:cubicBezTo>
                  <a:cubicBezTo>
                    <a:pt x="1169734" y="5301566"/>
                    <a:pt x="1838644" y="5570406"/>
                    <a:pt x="2548087" y="5570406"/>
                  </a:cubicBezTo>
                  <a:cubicBezTo>
                    <a:pt x="2928786" y="5570406"/>
                    <a:pt x="3252156" y="5516996"/>
                    <a:pt x="3536561" y="5407153"/>
                  </a:cubicBezTo>
                  <a:cubicBezTo>
                    <a:pt x="3815366" y="5299438"/>
                    <a:pt x="4067747" y="5132603"/>
                    <a:pt x="4308035" y="4897241"/>
                  </a:cubicBezTo>
                  <a:cubicBezTo>
                    <a:pt x="4475095" y="4733653"/>
                    <a:pt x="4533767" y="4637358"/>
                    <a:pt x="4569038" y="4564802"/>
                  </a:cubicBezTo>
                  <a:cubicBezTo>
                    <a:pt x="4619313" y="4461453"/>
                    <a:pt x="4652792" y="4330784"/>
                    <a:pt x="4699147" y="4149952"/>
                  </a:cubicBezTo>
                  <a:cubicBezTo>
                    <a:pt x="4758491" y="3918846"/>
                    <a:pt x="4839558" y="3602194"/>
                    <a:pt x="5003034" y="3168421"/>
                  </a:cubicBezTo>
                  <a:cubicBezTo>
                    <a:pt x="5103024" y="2902940"/>
                    <a:pt x="5100112" y="2626037"/>
                    <a:pt x="4994189" y="2321590"/>
                  </a:cubicBezTo>
                  <a:cubicBezTo>
                    <a:pt x="4900470" y="2052526"/>
                    <a:pt x="4725460" y="1769129"/>
                    <a:pt x="4487860" y="1501856"/>
                  </a:cubicBezTo>
                  <a:cubicBezTo>
                    <a:pt x="4210285" y="1189683"/>
                    <a:pt x="3933047" y="962832"/>
                    <a:pt x="3640469" y="808425"/>
                  </a:cubicBezTo>
                  <a:cubicBezTo>
                    <a:pt x="3323369" y="641141"/>
                    <a:pt x="2988578" y="559851"/>
                    <a:pt x="2616837" y="559851"/>
                  </a:cubicBezTo>
                  <a:cubicBezTo>
                    <a:pt x="2315413" y="559851"/>
                    <a:pt x="2044110" y="640134"/>
                    <a:pt x="1762952" y="812008"/>
                  </a:cubicBezTo>
                  <a:cubicBezTo>
                    <a:pt x="1472838" y="989593"/>
                    <a:pt x="1197167" y="1250707"/>
                    <a:pt x="939635" y="1502976"/>
                  </a:cubicBezTo>
                  <a:cubicBezTo>
                    <a:pt x="819379" y="1620769"/>
                    <a:pt x="700355" y="1727700"/>
                    <a:pt x="585250" y="1831049"/>
                  </a:cubicBezTo>
                  <a:cubicBezTo>
                    <a:pt x="362317" y="2031140"/>
                    <a:pt x="169840" y="2204022"/>
                    <a:pt x="40403" y="2389556"/>
                  </a:cubicBezTo>
                  <a:lnTo>
                    <a:pt x="0" y="2456747"/>
                  </a:lnTo>
                  <a:lnTo>
                    <a:pt x="0" y="1601114"/>
                  </a:lnTo>
                  <a:lnTo>
                    <a:pt x="93200" y="1513741"/>
                  </a:lnTo>
                  <a:cubicBezTo>
                    <a:pt x="237107" y="1383294"/>
                    <a:pt x="388238" y="1251435"/>
                    <a:pt x="535423" y="1107273"/>
                  </a:cubicBezTo>
                  <a:cubicBezTo>
                    <a:pt x="1124050" y="530627"/>
                    <a:pt x="1718500" y="0"/>
                    <a:pt x="2616837"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2338F8B2-67A9-4086-9341-7705CAB6F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517522" cy="6130481"/>
            </a:xfrm>
            <a:custGeom>
              <a:avLst/>
              <a:gdLst>
                <a:gd name="connsiteX0" fmla="*/ 2549095 w 5517522"/>
                <a:gd name="connsiteY0" fmla="*/ 0 h 6130481"/>
                <a:gd name="connsiteX1" fmla="*/ 4804175 w 5517522"/>
                <a:gd name="connsiteY1" fmla="*/ 1134258 h 6130481"/>
                <a:gd name="connsiteX2" fmla="*/ 5411838 w 5517522"/>
                <a:gd name="connsiteY2" fmla="*/ 3362353 h 6130481"/>
                <a:gd name="connsiteX3" fmla="*/ 4601621 w 5517522"/>
                <a:gd name="connsiteY3" fmla="*/ 5293280 h 6130481"/>
                <a:gd name="connsiteX4" fmla="*/ 2481577 w 5517522"/>
                <a:gd name="connsiteY4" fmla="*/ 6130481 h 6130481"/>
                <a:gd name="connsiteX5" fmla="*/ 243517 w 5517522"/>
                <a:gd name="connsiteY5" fmla="*/ 5212325 h 6130481"/>
                <a:gd name="connsiteX6" fmla="*/ 34587 w 5517522"/>
                <a:gd name="connsiteY6" fmla="*/ 4985345 h 6130481"/>
                <a:gd name="connsiteX7" fmla="*/ 0 w 5517522"/>
                <a:gd name="connsiteY7" fmla="*/ 4939620 h 6130481"/>
                <a:gd name="connsiteX8" fmla="*/ 0 w 5517522"/>
                <a:gd name="connsiteY8" fmla="*/ 3335329 h 6130481"/>
                <a:gd name="connsiteX9" fmla="*/ 17141 w 5517522"/>
                <a:gd name="connsiteY9" fmla="*/ 3448738 h 6130481"/>
                <a:gd name="connsiteX10" fmla="*/ 167489 w 5517522"/>
                <a:gd name="connsiteY10" fmla="*/ 3930490 h 6130481"/>
                <a:gd name="connsiteX11" fmla="*/ 715471 w 5517522"/>
                <a:gd name="connsiteY11" fmla="*/ 4734212 h 6130481"/>
                <a:gd name="connsiteX12" fmla="*/ 2481689 w 5517522"/>
                <a:gd name="connsiteY12" fmla="*/ 5458772 h 6130481"/>
                <a:gd name="connsiteX13" fmla="*/ 4126644 w 5517522"/>
                <a:gd name="connsiteY13" fmla="*/ 4818302 h 6130481"/>
                <a:gd name="connsiteX14" fmla="*/ 4360437 w 5517522"/>
                <a:gd name="connsiteY14" fmla="*/ 4516766 h 6130481"/>
                <a:gd name="connsiteX15" fmla="*/ 4480357 w 5517522"/>
                <a:gd name="connsiteY15" fmla="*/ 4122855 h 6130481"/>
                <a:gd name="connsiteX16" fmla="*/ 4781557 w 5517522"/>
                <a:gd name="connsiteY16" fmla="*/ 3129791 h 6130481"/>
                <a:gd name="connsiteX17" fmla="*/ 4771928 w 5517522"/>
                <a:gd name="connsiteY17" fmla="*/ 2357869 h 6130481"/>
                <a:gd name="connsiteX18" fmla="*/ 4297510 w 5517522"/>
                <a:gd name="connsiteY18" fmla="*/ 1575533 h 6130481"/>
                <a:gd name="connsiteX19" fmla="*/ 3498715 w 5517522"/>
                <a:gd name="connsiteY19" fmla="*/ 907071 h 6130481"/>
                <a:gd name="connsiteX20" fmla="*/ 2549095 w 5517522"/>
                <a:gd name="connsiteY20" fmla="*/ 671821 h 6130481"/>
                <a:gd name="connsiteX21" fmla="*/ 985319 w 5517522"/>
                <a:gd name="connsiteY21" fmla="*/ 1582475 h 6130481"/>
                <a:gd name="connsiteX22" fmla="*/ 634628 w 5517522"/>
                <a:gd name="connsiteY22" fmla="*/ 1913907 h 6130481"/>
                <a:gd name="connsiteX23" fmla="*/ 117662 w 5517522"/>
                <a:gd name="connsiteY23" fmla="*/ 2453044 h 6130481"/>
                <a:gd name="connsiteX24" fmla="*/ 2515 w 5517522"/>
                <a:gd name="connsiteY24" fmla="*/ 2685494 h 6130481"/>
                <a:gd name="connsiteX25" fmla="*/ 0 w 5517522"/>
                <a:gd name="connsiteY25" fmla="*/ 2696965 h 6130481"/>
                <a:gd name="connsiteX26" fmla="*/ 0 w 5517522"/>
                <a:gd name="connsiteY26" fmla="*/ 1587383 h 6130481"/>
                <a:gd name="connsiteX27" fmla="*/ 76951 w 5517522"/>
                <a:gd name="connsiteY27" fmla="*/ 1513741 h 6130481"/>
                <a:gd name="connsiteX28" fmla="*/ 510118 w 5517522"/>
                <a:gd name="connsiteY28" fmla="*/ 1107273 h 6130481"/>
                <a:gd name="connsiteX29" fmla="*/ 2549095 w 5517522"/>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522" h="6130481">
                  <a:moveTo>
                    <a:pt x="2549095" y="0"/>
                  </a:moveTo>
                  <a:cubicBezTo>
                    <a:pt x="3508568" y="0"/>
                    <a:pt x="4219915" y="463445"/>
                    <a:pt x="4804175" y="1134258"/>
                  </a:cubicBezTo>
                  <a:cubicBezTo>
                    <a:pt x="5291694" y="1694109"/>
                    <a:pt x="5724011"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335329"/>
                  </a:lnTo>
                  <a:lnTo>
                    <a:pt x="17141" y="3448738"/>
                  </a:lnTo>
                  <a:cubicBezTo>
                    <a:pt x="50676" y="3613558"/>
                    <a:pt x="100867" y="3774516"/>
                    <a:pt x="167489" y="3930490"/>
                  </a:cubicBezTo>
                  <a:cubicBezTo>
                    <a:pt x="296255" y="4232138"/>
                    <a:pt x="480670" y="4502546"/>
                    <a:pt x="715471" y="4734212"/>
                  </a:cubicBezTo>
                  <a:cubicBezTo>
                    <a:pt x="1188993" y="5201464"/>
                    <a:pt x="1816250" y="5458772"/>
                    <a:pt x="2481689" y="5458772"/>
                  </a:cubicBezTo>
                  <a:cubicBezTo>
                    <a:pt x="3185758" y="5458772"/>
                    <a:pt x="3677755" y="5267191"/>
                    <a:pt x="4126644" y="4818302"/>
                  </a:cubicBezTo>
                  <a:cubicBezTo>
                    <a:pt x="4278363" y="4666583"/>
                    <a:pt x="4329982" y="4580701"/>
                    <a:pt x="4360437" y="4516766"/>
                  </a:cubicBezTo>
                  <a:cubicBezTo>
                    <a:pt x="4404890" y="4423495"/>
                    <a:pt x="4436577" y="4297417"/>
                    <a:pt x="4480357" y="4122855"/>
                  </a:cubicBezTo>
                  <a:cubicBezTo>
                    <a:pt x="4539030" y="3889285"/>
                    <a:pt x="4619425" y="3569275"/>
                    <a:pt x="4781557" y="3129791"/>
                  </a:cubicBezTo>
                  <a:cubicBezTo>
                    <a:pt x="4870238" y="2889503"/>
                    <a:pt x="4867103" y="2637010"/>
                    <a:pt x="4771928" y="2357869"/>
                  </a:cubicBezTo>
                  <a:cubicBezTo>
                    <a:pt x="4684815" y="2102465"/>
                    <a:pt x="4520779" y="1831945"/>
                    <a:pt x="4297510" y="1575533"/>
                  </a:cubicBezTo>
                  <a:cubicBezTo>
                    <a:pt x="4034492" y="1273549"/>
                    <a:pt x="3773266" y="1054983"/>
                    <a:pt x="3498715" y="907071"/>
                  </a:cubicBezTo>
                  <a:cubicBezTo>
                    <a:pt x="3204905" y="748745"/>
                    <a:pt x="2894187" y="671821"/>
                    <a:pt x="2549095" y="671821"/>
                  </a:cubicBezTo>
                  <a:cubicBezTo>
                    <a:pt x="1942553" y="671821"/>
                    <a:pt x="1518298" y="1049273"/>
                    <a:pt x="985319" y="1582475"/>
                  </a:cubicBezTo>
                  <a:cubicBezTo>
                    <a:pt x="865735" y="1702059"/>
                    <a:pt x="748278" y="1809774"/>
                    <a:pt x="634628" y="1913907"/>
                  </a:cubicBezTo>
                  <a:cubicBezTo>
                    <a:pt x="421325" y="2109407"/>
                    <a:pt x="237134" y="2278146"/>
                    <a:pt x="117662" y="2453044"/>
                  </a:cubicBezTo>
                  <a:cubicBezTo>
                    <a:pt x="64756" y="2530415"/>
                    <a:pt x="27022" y="2605799"/>
                    <a:pt x="2515" y="2685494"/>
                  </a:cubicBezTo>
                  <a:lnTo>
                    <a:pt x="0" y="2696965"/>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E653AAAF-CCEF-494B-9366-16BB3815A6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76241"/>
              <a:ext cx="5517475" cy="6130481"/>
            </a:xfrm>
            <a:custGeom>
              <a:avLst/>
              <a:gdLst>
                <a:gd name="connsiteX0" fmla="*/ 2549095 w 5517475"/>
                <a:gd name="connsiteY0" fmla="*/ 0 h 6130481"/>
                <a:gd name="connsiteX1" fmla="*/ 4804175 w 5517475"/>
                <a:gd name="connsiteY1" fmla="*/ 1134258 h 6130481"/>
                <a:gd name="connsiteX2" fmla="*/ 5411838 w 5517475"/>
                <a:gd name="connsiteY2" fmla="*/ 3362353 h 6130481"/>
                <a:gd name="connsiteX3" fmla="*/ 4601621 w 5517475"/>
                <a:gd name="connsiteY3" fmla="*/ 5293280 h 6130481"/>
                <a:gd name="connsiteX4" fmla="*/ 2481577 w 5517475"/>
                <a:gd name="connsiteY4" fmla="*/ 6130481 h 6130481"/>
                <a:gd name="connsiteX5" fmla="*/ 243517 w 5517475"/>
                <a:gd name="connsiteY5" fmla="*/ 5212325 h 6130481"/>
                <a:gd name="connsiteX6" fmla="*/ 34587 w 5517475"/>
                <a:gd name="connsiteY6" fmla="*/ 4985345 h 6130481"/>
                <a:gd name="connsiteX7" fmla="*/ 0 w 5517475"/>
                <a:gd name="connsiteY7" fmla="*/ 4939620 h 6130481"/>
                <a:gd name="connsiteX8" fmla="*/ 0 w 5517475"/>
                <a:gd name="connsiteY8" fmla="*/ 3799573 h 6130481"/>
                <a:gd name="connsiteX9" fmla="*/ 64364 w 5517475"/>
                <a:gd name="connsiteY9" fmla="*/ 3974159 h 6130481"/>
                <a:gd name="connsiteX10" fmla="*/ 636644 w 5517475"/>
                <a:gd name="connsiteY10" fmla="*/ 4813600 h 6130481"/>
                <a:gd name="connsiteX11" fmla="*/ 2481577 w 5517475"/>
                <a:gd name="connsiteY11" fmla="*/ 5570406 h 6130481"/>
                <a:gd name="connsiteX12" fmla="*/ 3449896 w 5517475"/>
                <a:gd name="connsiteY12" fmla="*/ 5407153 h 6130481"/>
                <a:gd name="connsiteX13" fmla="*/ 4205695 w 5517475"/>
                <a:gd name="connsiteY13" fmla="*/ 4897241 h 6130481"/>
                <a:gd name="connsiteX14" fmla="*/ 4461434 w 5517475"/>
                <a:gd name="connsiteY14" fmla="*/ 4564802 h 6130481"/>
                <a:gd name="connsiteX15" fmla="*/ 4588969 w 5517475"/>
                <a:gd name="connsiteY15" fmla="*/ 4149952 h 6130481"/>
                <a:gd name="connsiteX16" fmla="*/ 4886585 w 5517475"/>
                <a:gd name="connsiteY16" fmla="*/ 3168421 h 6130481"/>
                <a:gd name="connsiteX17" fmla="*/ 4877964 w 5517475"/>
                <a:gd name="connsiteY17" fmla="*/ 2321590 h 6130481"/>
                <a:gd name="connsiteX18" fmla="*/ 4382048 w 5517475"/>
                <a:gd name="connsiteY18" fmla="*/ 1501856 h 6130481"/>
                <a:gd name="connsiteX19" fmla="*/ 3551900 w 5517475"/>
                <a:gd name="connsiteY19" fmla="*/ 808425 h 6130481"/>
                <a:gd name="connsiteX20" fmla="*/ 2549095 w 5517475"/>
                <a:gd name="connsiteY20" fmla="*/ 559851 h 6130481"/>
                <a:gd name="connsiteX21" fmla="*/ 1712566 w 5517475"/>
                <a:gd name="connsiteY21" fmla="*/ 812008 h 6130481"/>
                <a:gd name="connsiteX22" fmla="*/ 906044 w 5517475"/>
                <a:gd name="connsiteY22" fmla="*/ 1502976 h 6130481"/>
                <a:gd name="connsiteX23" fmla="*/ 558825 w 5517475"/>
                <a:gd name="connsiteY23" fmla="*/ 1831049 h 6130481"/>
                <a:gd name="connsiteX24" fmla="*/ 25063 w 5517475"/>
                <a:gd name="connsiteY24" fmla="*/ 2389556 h 6130481"/>
                <a:gd name="connsiteX25" fmla="*/ 0 w 5517475"/>
                <a:gd name="connsiteY25" fmla="*/ 2432109 h 6130481"/>
                <a:gd name="connsiteX26" fmla="*/ 0 w 5517475"/>
                <a:gd name="connsiteY26" fmla="*/ 1587383 h 6130481"/>
                <a:gd name="connsiteX27" fmla="*/ 76951 w 5517475"/>
                <a:gd name="connsiteY27" fmla="*/ 1513741 h 6130481"/>
                <a:gd name="connsiteX28" fmla="*/ 510118 w 5517475"/>
                <a:gd name="connsiteY28" fmla="*/ 1107273 h 6130481"/>
                <a:gd name="connsiteX29" fmla="*/ 2549095 w 5517475"/>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475" h="6130481">
                  <a:moveTo>
                    <a:pt x="2549095" y="0"/>
                  </a:moveTo>
                  <a:cubicBezTo>
                    <a:pt x="3508568" y="0"/>
                    <a:pt x="4219915" y="463445"/>
                    <a:pt x="4804175" y="1134258"/>
                  </a:cubicBezTo>
                  <a:cubicBezTo>
                    <a:pt x="5291694" y="1694109"/>
                    <a:pt x="5723899"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799573"/>
                  </a:lnTo>
                  <a:lnTo>
                    <a:pt x="64364" y="3974159"/>
                  </a:lnTo>
                  <a:cubicBezTo>
                    <a:pt x="198841" y="4289243"/>
                    <a:pt x="391429" y="4571632"/>
                    <a:pt x="636644" y="4813600"/>
                  </a:cubicBezTo>
                  <a:cubicBezTo>
                    <a:pt x="1131328" y="5301566"/>
                    <a:pt x="1786578" y="5570406"/>
                    <a:pt x="2481577" y="5570406"/>
                  </a:cubicBezTo>
                  <a:cubicBezTo>
                    <a:pt x="2854550" y="5570406"/>
                    <a:pt x="3171314" y="5516996"/>
                    <a:pt x="3449896" y="5407153"/>
                  </a:cubicBezTo>
                  <a:cubicBezTo>
                    <a:pt x="3723103" y="5299438"/>
                    <a:pt x="3970333" y="5132603"/>
                    <a:pt x="4205695" y="4897241"/>
                  </a:cubicBezTo>
                  <a:cubicBezTo>
                    <a:pt x="4369395" y="4733653"/>
                    <a:pt x="4426836" y="4637358"/>
                    <a:pt x="4461434" y="4564802"/>
                  </a:cubicBezTo>
                  <a:cubicBezTo>
                    <a:pt x="4510701" y="4461453"/>
                    <a:pt x="4543509" y="4330784"/>
                    <a:pt x="4588969" y="4149952"/>
                  </a:cubicBezTo>
                  <a:cubicBezTo>
                    <a:pt x="4646969" y="3918846"/>
                    <a:pt x="4726468" y="3602194"/>
                    <a:pt x="4886585" y="3168421"/>
                  </a:cubicBezTo>
                  <a:cubicBezTo>
                    <a:pt x="4984560" y="2902940"/>
                    <a:pt x="4981760" y="2626037"/>
                    <a:pt x="4877964" y="2321590"/>
                  </a:cubicBezTo>
                  <a:cubicBezTo>
                    <a:pt x="4786260" y="2052526"/>
                    <a:pt x="4614834" y="1769129"/>
                    <a:pt x="4382048" y="1501856"/>
                  </a:cubicBezTo>
                  <a:cubicBezTo>
                    <a:pt x="4110072" y="1189683"/>
                    <a:pt x="3838544" y="962832"/>
                    <a:pt x="3551900" y="808425"/>
                  </a:cubicBezTo>
                  <a:cubicBezTo>
                    <a:pt x="3241183" y="641141"/>
                    <a:pt x="2913222" y="559851"/>
                    <a:pt x="2549095" y="559851"/>
                  </a:cubicBezTo>
                  <a:cubicBezTo>
                    <a:pt x="2253830" y="559851"/>
                    <a:pt x="1988013" y="640134"/>
                    <a:pt x="1712566" y="812008"/>
                  </a:cubicBezTo>
                  <a:cubicBezTo>
                    <a:pt x="1428385" y="989593"/>
                    <a:pt x="1158313" y="1250707"/>
                    <a:pt x="906044" y="1502976"/>
                  </a:cubicBezTo>
                  <a:cubicBezTo>
                    <a:pt x="788140" y="1620769"/>
                    <a:pt x="671579" y="1727700"/>
                    <a:pt x="558825" y="1831049"/>
                  </a:cubicBezTo>
                  <a:cubicBezTo>
                    <a:pt x="340371" y="2031140"/>
                    <a:pt x="151813" y="2204022"/>
                    <a:pt x="25063" y="2389556"/>
                  </a:cubicBezTo>
                  <a:lnTo>
                    <a:pt x="0" y="2432109"/>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34B356D9-49C3-412F-8E03-AC9AE83716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0"/>
              <a:ext cx="5646974" cy="6483075"/>
            </a:xfrm>
            <a:custGeom>
              <a:avLst/>
              <a:gdLst>
                <a:gd name="connsiteX0" fmla="*/ 2405773 w 5646974"/>
                <a:gd name="connsiteY0" fmla="*/ 0 h 6483075"/>
                <a:gd name="connsiteX1" fmla="*/ 5646974 w 5646974"/>
                <a:gd name="connsiteY1" fmla="*/ 3241538 h 6483075"/>
                <a:gd name="connsiteX2" fmla="*/ 2405773 w 5646974"/>
                <a:gd name="connsiteY2" fmla="*/ 6483075 h 6483075"/>
                <a:gd name="connsiteX3" fmla="*/ 113897 w 5646974"/>
                <a:gd name="connsiteY3" fmla="*/ 5533666 h 6483075"/>
                <a:gd name="connsiteX4" fmla="*/ 0 w 5646974"/>
                <a:gd name="connsiteY4" fmla="*/ 5408336 h 6483075"/>
                <a:gd name="connsiteX5" fmla="*/ 0 w 5646974"/>
                <a:gd name="connsiteY5" fmla="*/ 4983659 h 6483075"/>
                <a:gd name="connsiteX6" fmla="*/ 155731 w 5646974"/>
                <a:gd name="connsiteY6" fmla="*/ 5176047 h 6483075"/>
                <a:gd name="connsiteX7" fmla="*/ 1093706 w 5646974"/>
                <a:gd name="connsiteY7" fmla="*/ 5866903 h 6483075"/>
                <a:gd name="connsiteX8" fmla="*/ 1639673 w 5646974"/>
                <a:gd name="connsiteY8" fmla="*/ 6059940 h 6483075"/>
                <a:gd name="connsiteX9" fmla="*/ 1709990 w 5646974"/>
                <a:gd name="connsiteY9" fmla="*/ 6076287 h 6483075"/>
                <a:gd name="connsiteX10" fmla="*/ 1780307 w 5646974"/>
                <a:gd name="connsiteY10" fmla="*/ 6091963 h 6483075"/>
                <a:gd name="connsiteX11" fmla="*/ 1851072 w 5646974"/>
                <a:gd name="connsiteY11" fmla="*/ 6105176 h 6483075"/>
                <a:gd name="connsiteX12" fmla="*/ 1886455 w 5646974"/>
                <a:gd name="connsiteY12" fmla="*/ 6111782 h 6483075"/>
                <a:gd name="connsiteX13" fmla="*/ 1921949 w 5646974"/>
                <a:gd name="connsiteY13" fmla="*/ 6117716 h 6483075"/>
                <a:gd name="connsiteX14" fmla="*/ 2064152 w 5646974"/>
                <a:gd name="connsiteY14" fmla="*/ 6137647 h 6483075"/>
                <a:gd name="connsiteX15" fmla="*/ 2206914 w 5646974"/>
                <a:gd name="connsiteY15" fmla="*/ 6151195 h 6483075"/>
                <a:gd name="connsiteX16" fmla="*/ 2350011 w 5646974"/>
                <a:gd name="connsiteY16" fmla="*/ 6158250 h 6483075"/>
                <a:gd name="connsiteX17" fmla="*/ 2493109 w 5646974"/>
                <a:gd name="connsiteY17" fmla="*/ 6159705 h 6483075"/>
                <a:gd name="connsiteX18" fmla="*/ 2781321 w 5646974"/>
                <a:gd name="connsiteY18" fmla="*/ 6147277 h 6483075"/>
                <a:gd name="connsiteX19" fmla="*/ 3345091 w 5646974"/>
                <a:gd name="connsiteY19" fmla="*/ 6060276 h 6483075"/>
                <a:gd name="connsiteX20" fmla="*/ 3878853 w 5646974"/>
                <a:gd name="connsiteY20" fmla="*/ 5871718 h 6483075"/>
                <a:gd name="connsiteX21" fmla="*/ 4367267 w 5646974"/>
                <a:gd name="connsiteY21" fmla="*/ 5573093 h 6483075"/>
                <a:gd name="connsiteX22" fmla="*/ 4424484 w 5646974"/>
                <a:gd name="connsiteY22" fmla="*/ 5528529 h 6483075"/>
                <a:gd name="connsiteX23" fmla="*/ 4481252 w 5646974"/>
                <a:gd name="connsiteY23" fmla="*/ 5483069 h 6483075"/>
                <a:gd name="connsiteX24" fmla="*/ 4536790 w 5646974"/>
                <a:gd name="connsiteY24" fmla="*/ 5435818 h 6483075"/>
                <a:gd name="connsiteX25" fmla="*/ 4591543 w 5646974"/>
                <a:gd name="connsiteY25" fmla="*/ 5387671 h 6483075"/>
                <a:gd name="connsiteX26" fmla="*/ 4794209 w 5646974"/>
                <a:gd name="connsiteY26" fmla="*/ 5181198 h 6483075"/>
                <a:gd name="connsiteX27" fmla="*/ 4956678 w 5646974"/>
                <a:gd name="connsiteY27" fmla="*/ 4945836 h 6483075"/>
                <a:gd name="connsiteX28" fmla="*/ 4989262 w 5646974"/>
                <a:gd name="connsiteY28" fmla="*/ 4881453 h 6483075"/>
                <a:gd name="connsiteX29" fmla="*/ 5017814 w 5646974"/>
                <a:gd name="connsiteY29" fmla="*/ 4814607 h 6483075"/>
                <a:gd name="connsiteX30" fmla="*/ 5044127 w 5646974"/>
                <a:gd name="connsiteY30" fmla="*/ 4746193 h 6483075"/>
                <a:gd name="connsiteX31" fmla="*/ 5068425 w 5646974"/>
                <a:gd name="connsiteY31" fmla="*/ 4676436 h 6483075"/>
                <a:gd name="connsiteX32" fmla="*/ 5154641 w 5646974"/>
                <a:gd name="connsiteY32" fmla="*/ 4390352 h 6483075"/>
                <a:gd name="connsiteX33" fmla="*/ 5196854 w 5646974"/>
                <a:gd name="connsiteY33" fmla="*/ 4246134 h 6483075"/>
                <a:gd name="connsiteX34" fmla="*/ 5240299 w 5646974"/>
                <a:gd name="connsiteY34" fmla="*/ 4102140 h 6483075"/>
                <a:gd name="connsiteX35" fmla="*/ 5432440 w 5646974"/>
                <a:gd name="connsiteY35" fmla="*/ 3532884 h 6483075"/>
                <a:gd name="connsiteX36" fmla="*/ 5528846 w 5646974"/>
                <a:gd name="connsiteY36" fmla="*/ 2951647 h 6483075"/>
                <a:gd name="connsiteX37" fmla="*/ 5495927 w 5646974"/>
                <a:gd name="connsiteY37" fmla="*/ 2658733 h 6483075"/>
                <a:gd name="connsiteX38" fmla="*/ 5480027 w 5646974"/>
                <a:gd name="connsiteY38" fmla="*/ 2586848 h 6483075"/>
                <a:gd name="connsiteX39" fmla="*/ 5461328 w 5646974"/>
                <a:gd name="connsiteY39" fmla="*/ 2515635 h 6483075"/>
                <a:gd name="connsiteX40" fmla="*/ 5439605 w 5646974"/>
                <a:gd name="connsiteY40" fmla="*/ 2445317 h 6483075"/>
                <a:gd name="connsiteX41" fmla="*/ 5415532 w 5646974"/>
                <a:gd name="connsiteY41" fmla="*/ 2375896 h 6483075"/>
                <a:gd name="connsiteX42" fmla="*/ 5144564 w 5646974"/>
                <a:gd name="connsiteY42" fmla="*/ 1857138 h 6483075"/>
                <a:gd name="connsiteX43" fmla="*/ 4774838 w 5646974"/>
                <a:gd name="connsiteY43" fmla="*/ 1405450 h 6483075"/>
                <a:gd name="connsiteX44" fmla="*/ 4345769 w 5646974"/>
                <a:gd name="connsiteY44" fmla="*/ 1012323 h 6483075"/>
                <a:gd name="connsiteX45" fmla="*/ 4115334 w 5646974"/>
                <a:gd name="connsiteY45" fmla="*/ 841344 h 6483075"/>
                <a:gd name="connsiteX46" fmla="*/ 3874038 w 5646974"/>
                <a:gd name="connsiteY46" fmla="*/ 691528 h 6483075"/>
                <a:gd name="connsiteX47" fmla="*/ 3359535 w 5646974"/>
                <a:gd name="connsiteY47" fmla="*/ 468819 h 6483075"/>
                <a:gd name="connsiteX48" fmla="*/ 2811105 w 5646974"/>
                <a:gd name="connsiteY48" fmla="*/ 366031 h 6483075"/>
                <a:gd name="connsiteX49" fmla="*/ 2741124 w 5646974"/>
                <a:gd name="connsiteY49" fmla="*/ 361440 h 6483075"/>
                <a:gd name="connsiteX50" fmla="*/ 2671030 w 5646974"/>
                <a:gd name="connsiteY50" fmla="*/ 358417 h 6483075"/>
                <a:gd name="connsiteX51" fmla="*/ 2600713 w 5646974"/>
                <a:gd name="connsiteY51" fmla="*/ 357521 h 6483075"/>
                <a:gd name="connsiteX52" fmla="*/ 2531739 w 5646974"/>
                <a:gd name="connsiteY52" fmla="*/ 358529 h 6483075"/>
                <a:gd name="connsiteX53" fmla="*/ 2259988 w 5646974"/>
                <a:gd name="connsiteY53" fmla="*/ 385289 h 6483075"/>
                <a:gd name="connsiteX54" fmla="*/ 1740670 w 5646974"/>
                <a:gd name="connsiteY54" fmla="*/ 553917 h 6483075"/>
                <a:gd name="connsiteX55" fmla="*/ 1264124 w 5646974"/>
                <a:gd name="connsiteY55" fmla="*/ 853549 h 6483075"/>
                <a:gd name="connsiteX56" fmla="*/ 823074 w 5646974"/>
                <a:gd name="connsiteY56" fmla="*/ 1234136 h 6483075"/>
                <a:gd name="connsiteX57" fmla="*/ 715694 w 5646974"/>
                <a:gd name="connsiteY57" fmla="*/ 1336252 h 6483075"/>
                <a:gd name="connsiteX58" fmla="*/ 606859 w 5646974"/>
                <a:gd name="connsiteY58" fmla="*/ 1440945 h 6483075"/>
                <a:gd name="connsiteX59" fmla="*/ 382023 w 5646974"/>
                <a:gd name="connsiteY59" fmla="*/ 1646074 h 6483075"/>
                <a:gd name="connsiteX60" fmla="*/ 158531 w 5646974"/>
                <a:gd name="connsiteY60" fmla="*/ 1843813 h 6483075"/>
                <a:gd name="connsiteX61" fmla="*/ 0 w 5646974"/>
                <a:gd name="connsiteY61" fmla="*/ 1991775 h 6483075"/>
                <a:gd name="connsiteX62" fmla="*/ 0 w 5646974"/>
                <a:gd name="connsiteY62" fmla="*/ 1074740 h 6483075"/>
                <a:gd name="connsiteX63" fmla="*/ 113897 w 5646974"/>
                <a:gd name="connsiteY63" fmla="*/ 949410 h 6483075"/>
                <a:gd name="connsiteX64" fmla="*/ 2405773 w 5646974"/>
                <a:gd name="connsiteY64" fmla="*/ 0 h 648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646974" h="6483075">
                  <a:moveTo>
                    <a:pt x="2405773" y="0"/>
                  </a:moveTo>
                  <a:cubicBezTo>
                    <a:pt x="4195841" y="0"/>
                    <a:pt x="5646974" y="1451246"/>
                    <a:pt x="5646974" y="3241538"/>
                  </a:cubicBezTo>
                  <a:cubicBezTo>
                    <a:pt x="5646974" y="5031830"/>
                    <a:pt x="4195841" y="6483075"/>
                    <a:pt x="2405773" y="6483075"/>
                  </a:cubicBezTo>
                  <a:cubicBezTo>
                    <a:pt x="1510739" y="6483075"/>
                    <a:pt x="700439" y="6120264"/>
                    <a:pt x="113897" y="5533666"/>
                  </a:cubicBezTo>
                  <a:lnTo>
                    <a:pt x="0" y="5408336"/>
                  </a:lnTo>
                  <a:lnTo>
                    <a:pt x="0" y="4983659"/>
                  </a:lnTo>
                  <a:lnTo>
                    <a:pt x="155731" y="5176047"/>
                  </a:lnTo>
                  <a:cubicBezTo>
                    <a:pt x="417742" y="5469073"/>
                    <a:pt x="741224" y="5704211"/>
                    <a:pt x="1093706" y="5866903"/>
                  </a:cubicBezTo>
                  <a:cubicBezTo>
                    <a:pt x="1269947" y="5948418"/>
                    <a:pt x="1453018" y="6013137"/>
                    <a:pt x="1639673" y="6059940"/>
                  </a:cubicBezTo>
                  <a:lnTo>
                    <a:pt x="1709990" y="6076287"/>
                  </a:lnTo>
                  <a:cubicBezTo>
                    <a:pt x="1733504" y="6081550"/>
                    <a:pt x="1756570" y="6088156"/>
                    <a:pt x="1780307" y="6091963"/>
                  </a:cubicBezTo>
                  <a:lnTo>
                    <a:pt x="1851072" y="6105176"/>
                  </a:lnTo>
                  <a:lnTo>
                    <a:pt x="1886455" y="6111782"/>
                  </a:lnTo>
                  <a:cubicBezTo>
                    <a:pt x="1898212" y="6114021"/>
                    <a:pt x="1909969" y="6116373"/>
                    <a:pt x="1921949" y="6117716"/>
                  </a:cubicBezTo>
                  <a:cubicBezTo>
                    <a:pt x="1969425" y="6124323"/>
                    <a:pt x="2016676" y="6131489"/>
                    <a:pt x="2064152" y="6137647"/>
                  </a:cubicBezTo>
                  <a:cubicBezTo>
                    <a:pt x="2111851" y="6141790"/>
                    <a:pt x="2159438" y="6146381"/>
                    <a:pt x="2206914" y="6151195"/>
                  </a:cubicBezTo>
                  <a:lnTo>
                    <a:pt x="2350011" y="6158250"/>
                  </a:lnTo>
                  <a:cubicBezTo>
                    <a:pt x="2397711" y="6159593"/>
                    <a:pt x="2445410" y="6159146"/>
                    <a:pt x="2493109" y="6159705"/>
                  </a:cubicBezTo>
                  <a:cubicBezTo>
                    <a:pt x="2589068" y="6158137"/>
                    <a:pt x="2685922" y="6154666"/>
                    <a:pt x="2781321" y="6147277"/>
                  </a:cubicBezTo>
                  <a:cubicBezTo>
                    <a:pt x="2972566" y="6132944"/>
                    <a:pt x="3161348" y="6105288"/>
                    <a:pt x="3345091" y="6060276"/>
                  </a:cubicBezTo>
                  <a:cubicBezTo>
                    <a:pt x="3528834" y="6015375"/>
                    <a:pt x="3707539" y="5952785"/>
                    <a:pt x="3878853" y="5871718"/>
                  </a:cubicBezTo>
                  <a:cubicBezTo>
                    <a:pt x="4050167" y="5790428"/>
                    <a:pt x="4213084" y="5689318"/>
                    <a:pt x="4367267" y="5573093"/>
                  </a:cubicBezTo>
                  <a:lnTo>
                    <a:pt x="4424484" y="5528529"/>
                  </a:lnTo>
                  <a:cubicBezTo>
                    <a:pt x="4443631" y="5513637"/>
                    <a:pt x="4463113" y="5499193"/>
                    <a:pt x="4481252" y="5483069"/>
                  </a:cubicBezTo>
                  <a:lnTo>
                    <a:pt x="4536790" y="5435818"/>
                  </a:lnTo>
                  <a:cubicBezTo>
                    <a:pt x="4555265" y="5419918"/>
                    <a:pt x="4574188" y="5404466"/>
                    <a:pt x="4591543" y="5387671"/>
                  </a:cubicBezTo>
                  <a:cubicBezTo>
                    <a:pt x="4662980" y="5321944"/>
                    <a:pt x="4733074" y="5254650"/>
                    <a:pt x="4794209" y="5181198"/>
                  </a:cubicBezTo>
                  <a:cubicBezTo>
                    <a:pt x="4857808" y="5109089"/>
                    <a:pt x="4910434" y="5029926"/>
                    <a:pt x="4956678" y="4945836"/>
                  </a:cubicBezTo>
                  <a:cubicBezTo>
                    <a:pt x="4967651" y="4924450"/>
                    <a:pt x="4978624" y="4903064"/>
                    <a:pt x="4989262" y="4881453"/>
                  </a:cubicBezTo>
                  <a:lnTo>
                    <a:pt x="5017814" y="4814607"/>
                  </a:lnTo>
                  <a:cubicBezTo>
                    <a:pt x="5027891" y="4792549"/>
                    <a:pt x="5035393" y="4769035"/>
                    <a:pt x="5044127" y="4746193"/>
                  </a:cubicBezTo>
                  <a:cubicBezTo>
                    <a:pt x="5052636" y="4723128"/>
                    <a:pt x="5061146" y="4700174"/>
                    <a:pt x="5068425" y="4676436"/>
                  </a:cubicBezTo>
                  <a:cubicBezTo>
                    <a:pt x="5099552" y="4582717"/>
                    <a:pt x="5126985" y="4486422"/>
                    <a:pt x="5154641" y="4390352"/>
                  </a:cubicBezTo>
                  <a:lnTo>
                    <a:pt x="5196854" y="4246134"/>
                  </a:lnTo>
                  <a:lnTo>
                    <a:pt x="5240299" y="4102140"/>
                  </a:lnTo>
                  <a:cubicBezTo>
                    <a:pt x="5299195" y="3910560"/>
                    <a:pt x="5364697" y="3721330"/>
                    <a:pt x="5432440" y="3532884"/>
                  </a:cubicBezTo>
                  <a:cubicBezTo>
                    <a:pt x="5500294" y="3346902"/>
                    <a:pt x="5533549" y="3148714"/>
                    <a:pt x="5528846" y="2951647"/>
                  </a:cubicBezTo>
                  <a:cubicBezTo>
                    <a:pt x="5526831" y="2853113"/>
                    <a:pt x="5515409" y="2755027"/>
                    <a:pt x="5495927" y="2658733"/>
                  </a:cubicBezTo>
                  <a:cubicBezTo>
                    <a:pt x="5491112" y="2634659"/>
                    <a:pt x="5486297" y="2610585"/>
                    <a:pt x="5480027" y="2586848"/>
                  </a:cubicBezTo>
                  <a:cubicBezTo>
                    <a:pt x="5474205" y="2562998"/>
                    <a:pt x="5468718" y="2539036"/>
                    <a:pt x="5461328" y="2515635"/>
                  </a:cubicBezTo>
                  <a:cubicBezTo>
                    <a:pt x="5454386" y="2492009"/>
                    <a:pt x="5447668" y="2468495"/>
                    <a:pt x="5439605" y="2445317"/>
                  </a:cubicBezTo>
                  <a:cubicBezTo>
                    <a:pt x="5431879" y="2422028"/>
                    <a:pt x="5424378" y="2398738"/>
                    <a:pt x="5415532" y="2375896"/>
                  </a:cubicBezTo>
                  <a:cubicBezTo>
                    <a:pt x="5347790" y="2191817"/>
                    <a:pt x="5254071" y="2018599"/>
                    <a:pt x="5144564" y="1857138"/>
                  </a:cubicBezTo>
                  <a:cubicBezTo>
                    <a:pt x="5034946" y="1695565"/>
                    <a:pt x="4909762" y="1545301"/>
                    <a:pt x="4774838" y="1405450"/>
                  </a:cubicBezTo>
                  <a:cubicBezTo>
                    <a:pt x="4638907" y="1265040"/>
                    <a:pt x="4496145" y="1132131"/>
                    <a:pt x="4345769" y="1012323"/>
                  </a:cubicBezTo>
                  <a:cubicBezTo>
                    <a:pt x="4270749" y="952195"/>
                    <a:pt x="4194273" y="894642"/>
                    <a:pt x="4115334" y="841344"/>
                  </a:cubicBezTo>
                  <a:cubicBezTo>
                    <a:pt x="4037067" y="787263"/>
                    <a:pt x="3956336" y="737548"/>
                    <a:pt x="3874038" y="691528"/>
                  </a:cubicBezTo>
                  <a:cubicBezTo>
                    <a:pt x="3709554" y="599712"/>
                    <a:pt x="3537792" y="523349"/>
                    <a:pt x="3359535" y="468819"/>
                  </a:cubicBezTo>
                  <a:cubicBezTo>
                    <a:pt x="3181278" y="414514"/>
                    <a:pt x="2997311" y="380699"/>
                    <a:pt x="2811105" y="366031"/>
                  </a:cubicBezTo>
                  <a:cubicBezTo>
                    <a:pt x="2787703" y="364575"/>
                    <a:pt x="2764525" y="362448"/>
                    <a:pt x="2741124" y="361440"/>
                  </a:cubicBezTo>
                  <a:lnTo>
                    <a:pt x="2671030" y="358417"/>
                  </a:lnTo>
                  <a:lnTo>
                    <a:pt x="2600713" y="357521"/>
                  </a:lnTo>
                  <a:cubicBezTo>
                    <a:pt x="2577087" y="356961"/>
                    <a:pt x="2554805" y="358305"/>
                    <a:pt x="2531739" y="358529"/>
                  </a:cubicBezTo>
                  <a:cubicBezTo>
                    <a:pt x="2440259" y="360992"/>
                    <a:pt x="2349564" y="370285"/>
                    <a:pt x="2259988" y="385289"/>
                  </a:cubicBezTo>
                  <a:cubicBezTo>
                    <a:pt x="2080723" y="415521"/>
                    <a:pt x="1906945" y="473634"/>
                    <a:pt x="1740670" y="553917"/>
                  </a:cubicBezTo>
                  <a:cubicBezTo>
                    <a:pt x="1574506" y="634647"/>
                    <a:pt x="1415844" y="737100"/>
                    <a:pt x="1264124" y="853549"/>
                  </a:cubicBezTo>
                  <a:cubicBezTo>
                    <a:pt x="1112181" y="969886"/>
                    <a:pt x="966508" y="1099212"/>
                    <a:pt x="823074" y="1234136"/>
                  </a:cubicBezTo>
                  <a:cubicBezTo>
                    <a:pt x="787131" y="1267951"/>
                    <a:pt x="751413" y="1301990"/>
                    <a:pt x="715694" y="1336252"/>
                  </a:cubicBezTo>
                  <a:lnTo>
                    <a:pt x="606859" y="1440945"/>
                  </a:lnTo>
                  <a:cubicBezTo>
                    <a:pt x="532623" y="1511374"/>
                    <a:pt x="457267" y="1579452"/>
                    <a:pt x="382023" y="1646074"/>
                  </a:cubicBezTo>
                  <a:lnTo>
                    <a:pt x="158531" y="1843813"/>
                  </a:lnTo>
                  <a:lnTo>
                    <a:pt x="0" y="1991775"/>
                  </a:lnTo>
                  <a:lnTo>
                    <a:pt x="0" y="1074740"/>
                  </a:lnTo>
                  <a:lnTo>
                    <a:pt x="113897" y="949410"/>
                  </a:lnTo>
                  <a:cubicBezTo>
                    <a:pt x="700439" y="362812"/>
                    <a:pt x="1510739" y="0"/>
                    <a:pt x="2405773"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F44B1FC1-E95B-A9A0-D48A-62A7DD6790DE}"/>
              </a:ext>
            </a:extLst>
          </p:cNvPr>
          <p:cNvSpPr>
            <a:spLocks noGrp="1"/>
          </p:cNvSpPr>
          <p:nvPr>
            <p:ph type="title"/>
          </p:nvPr>
        </p:nvSpPr>
        <p:spPr>
          <a:xfrm>
            <a:off x="804672" y="2023236"/>
            <a:ext cx="3659777" cy="2820908"/>
          </a:xfrm>
        </p:spPr>
        <p:txBody>
          <a:bodyPr>
            <a:normAutofit/>
          </a:bodyPr>
          <a:lstStyle/>
          <a:p>
            <a:r>
              <a:rPr lang="en-US" sz="4000" dirty="0">
                <a:solidFill>
                  <a:schemeClr val="tx2"/>
                </a:solidFill>
              </a:rPr>
              <a:t>Example</a:t>
            </a:r>
          </a:p>
        </p:txBody>
      </p:sp>
      <p:graphicFrame>
        <p:nvGraphicFramePr>
          <p:cNvPr id="5" name="Content Placeholder 2">
            <a:extLst>
              <a:ext uri="{FF2B5EF4-FFF2-40B4-BE49-F238E27FC236}">
                <a16:creationId xmlns:a16="http://schemas.microsoft.com/office/drawing/2014/main" id="{0A2120CC-B56A-7C70-1E30-9C9E3001D214}"/>
              </a:ext>
            </a:extLst>
          </p:cNvPr>
          <p:cNvGraphicFramePr>
            <a:graphicFrameLocks noGrp="1"/>
          </p:cNvGraphicFramePr>
          <p:nvPr>
            <p:ph idx="1"/>
            <p:extLst>
              <p:ext uri="{D42A27DB-BD31-4B8C-83A1-F6EECF244321}">
                <p14:modId xmlns:p14="http://schemas.microsoft.com/office/powerpoint/2010/main" val="3829462987"/>
              </p:ext>
            </p:extLst>
          </p:nvPr>
        </p:nvGraphicFramePr>
        <p:xfrm>
          <a:off x="6091238" y="955653"/>
          <a:ext cx="5115491" cy="49478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769210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E5A632B-B15A-489E-8337-BC0F40DBC2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c 10">
            <a:extLst>
              <a:ext uri="{FF2B5EF4-FFF2-40B4-BE49-F238E27FC236}">
                <a16:creationId xmlns:a16="http://schemas.microsoft.com/office/drawing/2014/main" id="{6E895C8D-1379-40B8-8B1B-B6F5AEAF0A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05262" y="859948"/>
            <a:ext cx="2987899" cy="2987899"/>
          </a:xfrm>
          <a:prstGeom prst="arc">
            <a:avLst>
              <a:gd name="adj1" fmla="val 14612914"/>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F0E8972-0EEB-85B4-7D8D-3F249631DEF6}"/>
              </a:ext>
            </a:extLst>
          </p:cNvPr>
          <p:cNvSpPr>
            <a:spLocks noGrp="1"/>
          </p:cNvSpPr>
          <p:nvPr>
            <p:ph type="title"/>
          </p:nvPr>
        </p:nvSpPr>
        <p:spPr>
          <a:xfrm>
            <a:off x="838200" y="643467"/>
            <a:ext cx="2951205" cy="5571066"/>
          </a:xfrm>
        </p:spPr>
        <p:txBody>
          <a:bodyPr>
            <a:normAutofit/>
          </a:bodyPr>
          <a:lstStyle/>
          <a:p>
            <a:r>
              <a:rPr lang="en-US" dirty="0">
                <a:solidFill>
                  <a:srgbClr val="FFFFFF"/>
                </a:solidFill>
              </a:rPr>
              <a:t>Example</a:t>
            </a:r>
          </a:p>
        </p:txBody>
      </p:sp>
      <p:sp>
        <p:nvSpPr>
          <p:cNvPr id="13" name="Rectangle: Rounded Corners 12">
            <a:extLst>
              <a:ext uri="{FF2B5EF4-FFF2-40B4-BE49-F238E27FC236}">
                <a16:creationId xmlns:a16="http://schemas.microsoft.com/office/drawing/2014/main" id="{651547D7-AD18-407B-A5F4-F8225B5DCF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5452" y="434266"/>
            <a:ext cx="7217701" cy="5922084"/>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EDA952A1-43F0-8C99-5DA2-318DC08536EB}"/>
              </a:ext>
            </a:extLst>
          </p:cNvPr>
          <p:cNvGraphicFramePr>
            <a:graphicFrameLocks noGrp="1"/>
          </p:cNvGraphicFramePr>
          <p:nvPr>
            <p:ph idx="1"/>
            <p:extLst>
              <p:ext uri="{D42A27DB-BD31-4B8C-83A1-F6EECF244321}">
                <p14:modId xmlns:p14="http://schemas.microsoft.com/office/powerpoint/2010/main" val="1147125639"/>
              </p:ext>
            </p:extLst>
          </p:nvPr>
        </p:nvGraphicFramePr>
        <p:xfrm>
          <a:off x="4763911" y="609600"/>
          <a:ext cx="6735443" cy="55646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193851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8DED6BC-9A3E-48D4-AD7C-A56D63F547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6B6E033A-DB2E-49B8-B600-B38E0C280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235" y="1371600"/>
            <a:ext cx="4529312" cy="3589977"/>
          </a:xfrm>
          <a:custGeom>
            <a:avLst/>
            <a:gdLst>
              <a:gd name="connsiteX0" fmla="*/ 5462602 w 5470628"/>
              <a:gd name="connsiteY0" fmla="*/ 1413608 h 3193741"/>
              <a:gd name="connsiteX1" fmla="*/ 5465724 w 5470628"/>
              <a:gd name="connsiteY1" fmla="*/ 1421881 h 3193741"/>
              <a:gd name="connsiteX2" fmla="*/ 5465025 w 5470628"/>
              <a:gd name="connsiteY2" fmla="*/ 1466556 h 3193741"/>
              <a:gd name="connsiteX3" fmla="*/ 5463208 w 5470628"/>
              <a:gd name="connsiteY3" fmla="*/ 1466226 h 3193741"/>
              <a:gd name="connsiteX4" fmla="*/ 5463242 w 5470628"/>
              <a:gd name="connsiteY4" fmla="*/ 1451866 h 3193741"/>
              <a:gd name="connsiteX5" fmla="*/ 5462894 w 5470628"/>
              <a:gd name="connsiteY5" fmla="*/ 1423194 h 3193741"/>
              <a:gd name="connsiteX6" fmla="*/ 5461417 w 5470628"/>
              <a:gd name="connsiteY6" fmla="*/ 1391849 h 3193741"/>
              <a:gd name="connsiteX7" fmla="*/ 5462246 w 5470628"/>
              <a:gd name="connsiteY7" fmla="*/ 1401944 h 3193741"/>
              <a:gd name="connsiteX8" fmla="*/ 5462602 w 5470628"/>
              <a:gd name="connsiteY8" fmla="*/ 1413608 h 3193741"/>
              <a:gd name="connsiteX9" fmla="*/ 5459078 w 5470628"/>
              <a:gd name="connsiteY9" fmla="*/ 1404268 h 3193741"/>
              <a:gd name="connsiteX10" fmla="*/ 5460137 w 5470628"/>
              <a:gd name="connsiteY10" fmla="*/ 1393780 h 3193741"/>
              <a:gd name="connsiteX11" fmla="*/ 5461417 w 5470628"/>
              <a:gd name="connsiteY11" fmla="*/ 1391849 h 3193741"/>
              <a:gd name="connsiteX12" fmla="*/ 614271 w 5470628"/>
              <a:gd name="connsiteY12" fmla="*/ 1052206 h 3193741"/>
              <a:gd name="connsiteX13" fmla="*/ 611497 w 5470628"/>
              <a:gd name="connsiteY13" fmla="*/ 1055389 h 3193741"/>
              <a:gd name="connsiteX14" fmla="*/ 630277 w 5470628"/>
              <a:gd name="connsiteY14" fmla="*/ 1065215 h 3193741"/>
              <a:gd name="connsiteX15" fmla="*/ 651856 w 5470628"/>
              <a:gd name="connsiteY15" fmla="*/ 1067584 h 3193741"/>
              <a:gd name="connsiteX16" fmla="*/ 614271 w 5470628"/>
              <a:gd name="connsiteY16" fmla="*/ 1052206 h 3193741"/>
              <a:gd name="connsiteX17" fmla="*/ 810628 w 5470628"/>
              <a:gd name="connsiteY17" fmla="*/ 695550 h 3193741"/>
              <a:gd name="connsiteX18" fmla="*/ 1033084 w 5470628"/>
              <a:gd name="connsiteY18" fmla="*/ 791270 h 3193741"/>
              <a:gd name="connsiteX19" fmla="*/ 1036153 w 5470628"/>
              <a:gd name="connsiteY19" fmla="*/ 788050 h 3193741"/>
              <a:gd name="connsiteX20" fmla="*/ 810628 w 5470628"/>
              <a:gd name="connsiteY20" fmla="*/ 695550 h 3193741"/>
              <a:gd name="connsiteX21" fmla="*/ 4850908 w 5470628"/>
              <a:gd name="connsiteY21" fmla="*/ 727 h 3193741"/>
              <a:gd name="connsiteX22" fmla="*/ 4858584 w 5470628"/>
              <a:gd name="connsiteY22" fmla="*/ 13795 h 3193741"/>
              <a:gd name="connsiteX23" fmla="*/ 4843408 w 5470628"/>
              <a:gd name="connsiteY23" fmla="*/ 37224 h 3193741"/>
              <a:gd name="connsiteX24" fmla="*/ 4871062 w 5470628"/>
              <a:gd name="connsiteY24" fmla="*/ 78954 h 3193741"/>
              <a:gd name="connsiteX25" fmla="*/ 4989038 w 5470628"/>
              <a:gd name="connsiteY25" fmla="*/ 66799 h 3193741"/>
              <a:gd name="connsiteX26" fmla="*/ 5002636 w 5470628"/>
              <a:gd name="connsiteY26" fmla="*/ 79388 h 3193741"/>
              <a:gd name="connsiteX27" fmla="*/ 5008332 w 5470628"/>
              <a:gd name="connsiteY27" fmla="*/ 140859 h 3193741"/>
              <a:gd name="connsiteX28" fmla="*/ 5014326 w 5470628"/>
              <a:gd name="connsiteY28" fmla="*/ 155555 h 3193741"/>
              <a:gd name="connsiteX29" fmla="*/ 5030704 w 5470628"/>
              <a:gd name="connsiteY29" fmla="*/ 221190 h 3193741"/>
              <a:gd name="connsiteX30" fmla="*/ 5097262 w 5470628"/>
              <a:gd name="connsiteY30" fmla="*/ 317759 h 3193741"/>
              <a:gd name="connsiteX31" fmla="*/ 5165084 w 5470628"/>
              <a:gd name="connsiteY31" fmla="*/ 373367 h 3193741"/>
              <a:gd name="connsiteX32" fmla="*/ 5174137 w 5470628"/>
              <a:gd name="connsiteY32" fmla="*/ 389353 h 3193741"/>
              <a:gd name="connsiteX33" fmla="*/ 5192507 w 5470628"/>
              <a:gd name="connsiteY33" fmla="*/ 453561 h 3193741"/>
              <a:gd name="connsiteX34" fmla="*/ 5187160 w 5470628"/>
              <a:gd name="connsiteY34" fmla="*/ 467732 h 3193741"/>
              <a:gd name="connsiteX35" fmla="*/ 5160106 w 5470628"/>
              <a:gd name="connsiteY35" fmla="*/ 486904 h 3193741"/>
              <a:gd name="connsiteX36" fmla="*/ 5138948 w 5470628"/>
              <a:gd name="connsiteY36" fmla="*/ 528614 h 3193741"/>
              <a:gd name="connsiteX37" fmla="*/ 5097016 w 5470628"/>
              <a:gd name="connsiteY37" fmla="*/ 589923 h 3193741"/>
              <a:gd name="connsiteX38" fmla="*/ 5075869 w 5470628"/>
              <a:gd name="connsiteY38" fmla="*/ 608381 h 3193741"/>
              <a:gd name="connsiteX39" fmla="*/ 5093172 w 5470628"/>
              <a:gd name="connsiteY39" fmla="*/ 618385 h 3193741"/>
              <a:gd name="connsiteX40" fmla="*/ 5153518 w 5470628"/>
              <a:gd name="connsiteY40" fmla="*/ 687474 h 3193741"/>
              <a:gd name="connsiteX41" fmla="*/ 5074984 w 5470628"/>
              <a:gd name="connsiteY41" fmla="*/ 776941 h 3193741"/>
              <a:gd name="connsiteX42" fmla="*/ 5033348 w 5470628"/>
              <a:gd name="connsiteY42" fmla="*/ 805473 h 3193741"/>
              <a:gd name="connsiteX43" fmla="*/ 5116847 w 5470628"/>
              <a:gd name="connsiteY43" fmla="*/ 803426 h 3193741"/>
              <a:gd name="connsiteX44" fmla="*/ 5147902 w 5470628"/>
              <a:gd name="connsiteY44" fmla="*/ 833118 h 3193741"/>
              <a:gd name="connsiteX45" fmla="*/ 5161665 w 5470628"/>
              <a:gd name="connsiteY45" fmla="*/ 848297 h 3193741"/>
              <a:gd name="connsiteX46" fmla="*/ 5246520 w 5470628"/>
              <a:gd name="connsiteY46" fmla="*/ 942412 h 3193741"/>
              <a:gd name="connsiteX47" fmla="*/ 5235368 w 5470628"/>
              <a:gd name="connsiteY47" fmla="*/ 972946 h 3193741"/>
              <a:gd name="connsiteX48" fmla="*/ 5113739 w 5470628"/>
              <a:gd name="connsiteY48" fmla="*/ 1128845 h 3193741"/>
              <a:gd name="connsiteX49" fmla="*/ 5255034 w 5470628"/>
              <a:gd name="connsiteY49" fmla="*/ 1151117 h 3193741"/>
              <a:gd name="connsiteX50" fmla="*/ 5267513 w 5470628"/>
              <a:gd name="connsiteY50" fmla="*/ 1216275 h 3193741"/>
              <a:gd name="connsiteX51" fmla="*/ 5343113 w 5470628"/>
              <a:gd name="connsiteY51" fmla="*/ 1281854 h 3193741"/>
              <a:gd name="connsiteX52" fmla="*/ 5452014 w 5470628"/>
              <a:gd name="connsiteY52" fmla="*/ 1385543 h 3193741"/>
              <a:gd name="connsiteX53" fmla="*/ 5459078 w 5470628"/>
              <a:gd name="connsiteY53" fmla="*/ 1404268 h 3193741"/>
              <a:gd name="connsiteX54" fmla="*/ 5458838 w 5470628"/>
              <a:gd name="connsiteY54" fmla="*/ 1406644 h 3193741"/>
              <a:gd name="connsiteX55" fmla="*/ 5455752 w 5470628"/>
              <a:gd name="connsiteY55" fmla="*/ 1450751 h 3193741"/>
              <a:gd name="connsiteX56" fmla="*/ 5454594 w 5470628"/>
              <a:gd name="connsiteY56" fmla="*/ 1464662 h 3193741"/>
              <a:gd name="connsiteX57" fmla="*/ 5447215 w 5470628"/>
              <a:gd name="connsiteY57" fmla="*/ 1463321 h 3193741"/>
              <a:gd name="connsiteX58" fmla="*/ 5433934 w 5470628"/>
              <a:gd name="connsiteY58" fmla="*/ 1458428 h 3193741"/>
              <a:gd name="connsiteX59" fmla="*/ 5424276 w 5470628"/>
              <a:gd name="connsiteY59" fmla="*/ 1477014 h 3193741"/>
              <a:gd name="connsiteX60" fmla="*/ 5444628 w 5470628"/>
              <a:gd name="connsiteY60" fmla="*/ 1511562 h 3193741"/>
              <a:gd name="connsiteX61" fmla="*/ 5453752 w 5470628"/>
              <a:gd name="connsiteY61" fmla="*/ 1474786 h 3193741"/>
              <a:gd name="connsiteX62" fmla="*/ 5454594 w 5470628"/>
              <a:gd name="connsiteY62" fmla="*/ 1464662 h 3193741"/>
              <a:gd name="connsiteX63" fmla="*/ 5463208 w 5470628"/>
              <a:gd name="connsiteY63" fmla="*/ 1466226 h 3193741"/>
              <a:gd name="connsiteX64" fmla="*/ 5463164 w 5470628"/>
              <a:gd name="connsiteY64" fmla="*/ 1484226 h 3193741"/>
              <a:gd name="connsiteX65" fmla="*/ 5456160 w 5470628"/>
              <a:gd name="connsiteY65" fmla="*/ 1575885 h 3193741"/>
              <a:gd name="connsiteX66" fmla="*/ 5345636 w 5470628"/>
              <a:gd name="connsiteY66" fmla="*/ 1714543 h 3193741"/>
              <a:gd name="connsiteX67" fmla="*/ 5251319 w 5470628"/>
              <a:gd name="connsiteY67" fmla="*/ 1775792 h 3193741"/>
              <a:gd name="connsiteX68" fmla="*/ 5043512 w 5470628"/>
              <a:gd name="connsiteY68" fmla="*/ 2027305 h 3193741"/>
              <a:gd name="connsiteX69" fmla="*/ 4978144 w 5470628"/>
              <a:gd name="connsiteY69" fmla="*/ 2108535 h 3193741"/>
              <a:gd name="connsiteX70" fmla="*/ 5031476 w 5470628"/>
              <a:gd name="connsiteY70" fmla="*/ 2128173 h 3193741"/>
              <a:gd name="connsiteX71" fmla="*/ 4937389 w 5470628"/>
              <a:gd name="connsiteY71" fmla="*/ 2216441 h 3193741"/>
              <a:gd name="connsiteX72" fmla="*/ 4826122 w 5470628"/>
              <a:gd name="connsiteY72" fmla="*/ 2315331 h 3193741"/>
              <a:gd name="connsiteX73" fmla="*/ 2544647 w 5470628"/>
              <a:gd name="connsiteY73" fmla="*/ 3190975 h 3193741"/>
              <a:gd name="connsiteX74" fmla="*/ 1328257 w 5470628"/>
              <a:gd name="connsiteY74" fmla="*/ 3153006 h 3193741"/>
              <a:gd name="connsiteX75" fmla="*/ 977943 w 5470628"/>
              <a:gd name="connsiteY75" fmla="*/ 3082502 h 3193741"/>
              <a:gd name="connsiteX76" fmla="*/ 854473 w 5470628"/>
              <a:gd name="connsiteY76" fmla="*/ 2994250 h 3193741"/>
              <a:gd name="connsiteX77" fmla="*/ 811593 w 5470628"/>
              <a:gd name="connsiteY77" fmla="*/ 2970498 h 3193741"/>
              <a:gd name="connsiteX78" fmla="*/ 707024 w 5470628"/>
              <a:gd name="connsiteY78" fmla="*/ 2945439 h 3193741"/>
              <a:gd name="connsiteX79" fmla="*/ 523487 w 5470628"/>
              <a:gd name="connsiteY79" fmla="*/ 2886053 h 3193741"/>
              <a:gd name="connsiteX80" fmla="*/ 587884 w 5470628"/>
              <a:gd name="connsiteY80" fmla="*/ 2859746 h 3193741"/>
              <a:gd name="connsiteX81" fmla="*/ 779426 w 5470628"/>
              <a:gd name="connsiteY81" fmla="*/ 2885897 h 3193741"/>
              <a:gd name="connsiteX82" fmla="*/ 917288 w 5470628"/>
              <a:gd name="connsiteY82" fmla="*/ 2882248 h 3193741"/>
              <a:gd name="connsiteX83" fmla="*/ 718684 w 5470628"/>
              <a:gd name="connsiteY83" fmla="*/ 2819941 h 3193741"/>
              <a:gd name="connsiteX84" fmla="*/ 524650 w 5470628"/>
              <a:gd name="connsiteY84" fmla="*/ 2731220 h 3193741"/>
              <a:gd name="connsiteX85" fmla="*/ 670138 w 5470628"/>
              <a:gd name="connsiteY85" fmla="*/ 2735189 h 3193741"/>
              <a:gd name="connsiteX86" fmla="*/ 675382 w 5470628"/>
              <a:gd name="connsiteY86" fmla="*/ 2719369 h 3193741"/>
              <a:gd name="connsiteX87" fmla="*/ 542021 w 5470628"/>
              <a:gd name="connsiteY87" fmla="*/ 2601946 h 3193741"/>
              <a:gd name="connsiteX88" fmla="*/ 476895 w 5470628"/>
              <a:gd name="connsiteY88" fmla="*/ 2555976 h 3193741"/>
              <a:gd name="connsiteX89" fmla="*/ 188751 w 5470628"/>
              <a:gd name="connsiteY89" fmla="*/ 2428830 h 3193741"/>
              <a:gd name="connsiteX90" fmla="*/ 456762 w 5470628"/>
              <a:gd name="connsiteY90" fmla="*/ 2468731 h 3193741"/>
              <a:gd name="connsiteX91" fmla="*/ 174514 w 5470628"/>
              <a:gd name="connsiteY91" fmla="*/ 2345378 h 3193741"/>
              <a:gd name="connsiteX92" fmla="*/ 38827 w 5470628"/>
              <a:gd name="connsiteY92" fmla="*/ 2303685 h 3193741"/>
              <a:gd name="connsiteX93" fmla="*/ 3281 w 5470628"/>
              <a:gd name="connsiteY93" fmla="*/ 2273587 h 3193741"/>
              <a:gd name="connsiteX94" fmla="*/ 61590 w 5470628"/>
              <a:gd name="connsiteY94" fmla="*/ 2259170 h 3193741"/>
              <a:gd name="connsiteX95" fmla="*/ 242291 w 5470628"/>
              <a:gd name="connsiteY95" fmla="*/ 2250569 h 3193741"/>
              <a:gd name="connsiteX96" fmla="*/ 13205 w 5470628"/>
              <a:gd name="connsiteY96" fmla="*/ 2172263 h 3193741"/>
              <a:gd name="connsiteX97" fmla="*/ 180810 w 5470628"/>
              <a:gd name="connsiteY97" fmla="*/ 2168333 h 3193741"/>
              <a:gd name="connsiteX98" fmla="*/ 226020 w 5470628"/>
              <a:gd name="connsiteY98" fmla="*/ 2121100 h 3193741"/>
              <a:gd name="connsiteX99" fmla="*/ 299145 w 5470628"/>
              <a:gd name="connsiteY99" fmla="*/ 2044862 h 3193741"/>
              <a:gd name="connsiteX100" fmla="*/ 350236 w 5470628"/>
              <a:gd name="connsiteY100" fmla="*/ 2001187 h 3193741"/>
              <a:gd name="connsiteX101" fmla="*/ 365223 w 5470628"/>
              <a:gd name="connsiteY101" fmla="*/ 1881218 h 3193741"/>
              <a:gd name="connsiteX102" fmla="*/ 310707 w 5470628"/>
              <a:gd name="connsiteY102" fmla="*/ 1758752 h 3193741"/>
              <a:gd name="connsiteX103" fmla="*/ 181659 w 5470628"/>
              <a:gd name="connsiteY103" fmla="*/ 1709137 h 3193741"/>
              <a:gd name="connsiteX104" fmla="*/ 213063 w 5470628"/>
              <a:gd name="connsiteY104" fmla="*/ 1632021 h 3193741"/>
              <a:gd name="connsiteX105" fmla="*/ 481390 w 5470628"/>
              <a:gd name="connsiteY105" fmla="*/ 1644125 h 3193741"/>
              <a:gd name="connsiteX106" fmla="*/ 68930 w 5470628"/>
              <a:gd name="connsiteY106" fmla="*/ 1457537 h 3193741"/>
              <a:gd name="connsiteX107" fmla="*/ 135138 w 5470628"/>
              <a:gd name="connsiteY107" fmla="*/ 1440976 h 3193741"/>
              <a:gd name="connsiteX108" fmla="*/ 131611 w 5470628"/>
              <a:gd name="connsiteY108" fmla="*/ 1427642 h 3193741"/>
              <a:gd name="connsiteX109" fmla="*/ 130443 w 5470628"/>
              <a:gd name="connsiteY109" fmla="*/ 1343795 h 3193741"/>
              <a:gd name="connsiteX110" fmla="*/ 138930 w 5470628"/>
              <a:gd name="connsiteY110" fmla="*/ 1304094 h 3193741"/>
              <a:gd name="connsiteX111" fmla="*/ 118409 w 5470628"/>
              <a:gd name="connsiteY111" fmla="*/ 1262212 h 3193741"/>
              <a:gd name="connsiteX112" fmla="*/ 421410 w 5470628"/>
              <a:gd name="connsiteY112" fmla="*/ 1304757 h 3193741"/>
              <a:gd name="connsiteX113" fmla="*/ 655702 w 5470628"/>
              <a:gd name="connsiteY113" fmla="*/ 1291801 h 3193741"/>
              <a:gd name="connsiteX114" fmla="*/ 648299 w 5470628"/>
              <a:gd name="connsiteY114" fmla="*/ 1287715 h 3193741"/>
              <a:gd name="connsiteX115" fmla="*/ 531027 w 5470628"/>
              <a:gd name="connsiteY115" fmla="*/ 1193967 h 3193741"/>
              <a:gd name="connsiteX116" fmla="*/ 526433 w 5470628"/>
              <a:gd name="connsiteY116" fmla="*/ 1191913 h 3193741"/>
              <a:gd name="connsiteX117" fmla="*/ 504666 w 5470628"/>
              <a:gd name="connsiteY117" fmla="*/ 1177230 h 3193741"/>
              <a:gd name="connsiteX118" fmla="*/ 482307 w 5470628"/>
              <a:gd name="connsiteY118" fmla="*/ 1162618 h 3193741"/>
              <a:gd name="connsiteX119" fmla="*/ 479029 w 5470628"/>
              <a:gd name="connsiteY119" fmla="*/ 1162540 h 3193741"/>
              <a:gd name="connsiteX120" fmla="*/ 447663 w 5470628"/>
              <a:gd name="connsiteY120" fmla="*/ 1132649 h 3193741"/>
              <a:gd name="connsiteX121" fmla="*/ 438547 w 5470628"/>
              <a:gd name="connsiteY121" fmla="*/ 1110977 h 3193741"/>
              <a:gd name="connsiteX122" fmla="*/ 405343 w 5470628"/>
              <a:gd name="connsiteY122" fmla="*/ 1089612 h 3193741"/>
              <a:gd name="connsiteX123" fmla="*/ 371373 w 5470628"/>
              <a:gd name="connsiteY123" fmla="*/ 1070238 h 3193741"/>
              <a:gd name="connsiteX124" fmla="*/ 290358 w 5470628"/>
              <a:gd name="connsiteY124" fmla="*/ 1059884 h 3193741"/>
              <a:gd name="connsiteX125" fmla="*/ 235140 w 5470628"/>
              <a:gd name="connsiteY125" fmla="*/ 1029322 h 3193741"/>
              <a:gd name="connsiteX126" fmla="*/ 300494 w 5470628"/>
              <a:gd name="connsiteY126" fmla="*/ 1032083 h 3193741"/>
              <a:gd name="connsiteX127" fmla="*/ 239661 w 5470628"/>
              <a:gd name="connsiteY127" fmla="*/ 997457 h 3193741"/>
              <a:gd name="connsiteX128" fmla="*/ 204788 w 5470628"/>
              <a:gd name="connsiteY128" fmla="*/ 959211 h 3193741"/>
              <a:gd name="connsiteX129" fmla="*/ 207583 w 5470628"/>
              <a:gd name="connsiteY129" fmla="*/ 947009 h 3193741"/>
              <a:gd name="connsiteX130" fmla="*/ 223061 w 5470628"/>
              <a:gd name="connsiteY130" fmla="*/ 947033 h 3193741"/>
              <a:gd name="connsiteX131" fmla="*/ 280015 w 5470628"/>
              <a:gd name="connsiteY131" fmla="*/ 972164 h 3193741"/>
              <a:gd name="connsiteX132" fmla="*/ 353948 w 5470628"/>
              <a:gd name="connsiteY132" fmla="*/ 1006865 h 3193741"/>
              <a:gd name="connsiteX133" fmla="*/ 240466 w 5470628"/>
              <a:gd name="connsiteY133" fmla="*/ 939943 h 3193741"/>
              <a:gd name="connsiteX134" fmla="*/ 158812 w 5470628"/>
              <a:gd name="connsiteY134" fmla="*/ 891467 h 3193741"/>
              <a:gd name="connsiteX135" fmla="*/ 139551 w 5470628"/>
              <a:gd name="connsiteY135" fmla="*/ 855364 h 3193741"/>
              <a:gd name="connsiteX136" fmla="*/ 145731 w 5470628"/>
              <a:gd name="connsiteY136" fmla="*/ 844888 h 3193741"/>
              <a:gd name="connsiteX137" fmla="*/ 158154 w 5470628"/>
              <a:gd name="connsiteY137" fmla="*/ 848366 h 3193741"/>
              <a:gd name="connsiteX138" fmla="*/ 169370 w 5470628"/>
              <a:gd name="connsiteY138" fmla="*/ 856260 h 3193741"/>
              <a:gd name="connsiteX139" fmla="*/ 288295 w 5470628"/>
              <a:gd name="connsiteY139" fmla="*/ 915169 h 3193741"/>
              <a:gd name="connsiteX140" fmla="*/ 462694 w 5470628"/>
              <a:gd name="connsiteY140" fmla="*/ 994643 h 3193741"/>
              <a:gd name="connsiteX141" fmla="*/ 531910 w 5470628"/>
              <a:gd name="connsiteY141" fmla="*/ 1006664 h 3193741"/>
              <a:gd name="connsiteX142" fmla="*/ 333940 w 5470628"/>
              <a:gd name="connsiteY142" fmla="*/ 893507 h 3193741"/>
              <a:gd name="connsiteX143" fmla="*/ 181443 w 5470628"/>
              <a:gd name="connsiteY143" fmla="*/ 746608 h 3193741"/>
              <a:gd name="connsiteX144" fmla="*/ 162678 w 5470628"/>
              <a:gd name="connsiteY144" fmla="*/ 737018 h 3193741"/>
              <a:gd name="connsiteX145" fmla="*/ 156307 w 5470628"/>
              <a:gd name="connsiteY145" fmla="*/ 730435 h 3193741"/>
              <a:gd name="connsiteX146" fmla="*/ 117227 w 5470628"/>
              <a:gd name="connsiteY146" fmla="*/ 677515 h 3193741"/>
              <a:gd name="connsiteX147" fmla="*/ 113655 w 5470628"/>
              <a:gd name="connsiteY147" fmla="*/ 663474 h 3193741"/>
              <a:gd name="connsiteX148" fmla="*/ 115226 w 5470628"/>
              <a:gd name="connsiteY148" fmla="*/ 636712 h 3193741"/>
              <a:gd name="connsiteX149" fmla="*/ 105067 w 5470628"/>
              <a:gd name="connsiteY149" fmla="*/ 622046 h 3193741"/>
              <a:gd name="connsiteX150" fmla="*/ 104113 w 5470628"/>
              <a:gd name="connsiteY150" fmla="*/ 611722 h 3193741"/>
              <a:gd name="connsiteX151" fmla="*/ 118895 w 5470628"/>
              <a:gd name="connsiteY151" fmla="*/ 610169 h 3193741"/>
              <a:gd name="connsiteX152" fmla="*/ 163095 w 5470628"/>
              <a:gd name="connsiteY152" fmla="*/ 640642 h 3193741"/>
              <a:gd name="connsiteX153" fmla="*/ 185766 w 5470628"/>
              <a:gd name="connsiteY153" fmla="*/ 641454 h 3193741"/>
              <a:gd name="connsiteX154" fmla="*/ 212892 w 5470628"/>
              <a:gd name="connsiteY154" fmla="*/ 637457 h 3193741"/>
              <a:gd name="connsiteX155" fmla="*/ 223932 w 5470628"/>
              <a:gd name="connsiteY155" fmla="*/ 647271 h 3193741"/>
              <a:gd name="connsiteX156" fmla="*/ 287167 w 5470628"/>
              <a:gd name="connsiteY156" fmla="*/ 691571 h 3193741"/>
              <a:gd name="connsiteX157" fmla="*/ 330380 w 5470628"/>
              <a:gd name="connsiteY157" fmla="*/ 692506 h 3193741"/>
              <a:gd name="connsiteX158" fmla="*/ 296172 w 5470628"/>
              <a:gd name="connsiteY158" fmla="*/ 688108 h 3193741"/>
              <a:gd name="connsiteX159" fmla="*/ 286974 w 5470628"/>
              <a:gd name="connsiteY159" fmla="*/ 674512 h 3193741"/>
              <a:gd name="connsiteX160" fmla="*/ 286166 w 5470628"/>
              <a:gd name="connsiteY160" fmla="*/ 661798 h 3193741"/>
              <a:gd name="connsiteX161" fmla="*/ 236268 w 5470628"/>
              <a:gd name="connsiteY161" fmla="*/ 635338 h 3193741"/>
              <a:gd name="connsiteX162" fmla="*/ 231734 w 5470628"/>
              <a:gd name="connsiteY162" fmla="*/ 634225 h 3193741"/>
              <a:gd name="connsiteX163" fmla="*/ 221253 w 5470628"/>
              <a:gd name="connsiteY163" fmla="*/ 623870 h 3193741"/>
              <a:gd name="connsiteX164" fmla="*/ 237564 w 5470628"/>
              <a:gd name="connsiteY164" fmla="*/ 613590 h 3193741"/>
              <a:gd name="connsiteX165" fmla="*/ 282259 w 5470628"/>
              <a:gd name="connsiteY165" fmla="*/ 619091 h 3193741"/>
              <a:gd name="connsiteX166" fmla="*/ 370630 w 5470628"/>
              <a:gd name="connsiteY166" fmla="*/ 665566 h 3193741"/>
              <a:gd name="connsiteX167" fmla="*/ 498017 w 5470628"/>
              <a:gd name="connsiteY167" fmla="*/ 740532 h 3193741"/>
              <a:gd name="connsiteX168" fmla="*/ 918036 w 5470628"/>
              <a:gd name="connsiteY168" fmla="*/ 924307 h 3193741"/>
              <a:gd name="connsiteX169" fmla="*/ 1079304 w 5470628"/>
              <a:gd name="connsiteY169" fmla="*/ 984494 h 3193741"/>
              <a:gd name="connsiteX170" fmla="*/ 1079935 w 5470628"/>
              <a:gd name="connsiteY170" fmla="*/ 980383 h 3193741"/>
              <a:gd name="connsiteX171" fmla="*/ 1079695 w 5470628"/>
              <a:gd name="connsiteY171" fmla="*/ 976616 h 3193741"/>
              <a:gd name="connsiteX172" fmla="*/ 966178 w 5470628"/>
              <a:gd name="connsiteY172" fmla="*/ 937219 h 3193741"/>
              <a:gd name="connsiteX173" fmla="*/ 720106 w 5470628"/>
              <a:gd name="connsiteY173" fmla="*/ 807112 h 3193741"/>
              <a:gd name="connsiteX174" fmla="*/ 698823 w 5470628"/>
              <a:gd name="connsiteY174" fmla="*/ 804708 h 3193741"/>
              <a:gd name="connsiteX175" fmla="*/ 664513 w 5470628"/>
              <a:gd name="connsiteY175" fmla="*/ 784663 h 3193741"/>
              <a:gd name="connsiteX176" fmla="*/ 660380 w 5470628"/>
              <a:gd name="connsiteY176" fmla="*/ 771165 h 3193741"/>
              <a:gd name="connsiteX177" fmla="*/ 584959 w 5470628"/>
              <a:gd name="connsiteY177" fmla="*/ 722409 h 3193741"/>
              <a:gd name="connsiteX178" fmla="*/ 435649 w 5470628"/>
              <a:gd name="connsiteY178" fmla="*/ 639659 h 3193741"/>
              <a:gd name="connsiteX179" fmla="*/ 404944 w 5470628"/>
              <a:gd name="connsiteY179" fmla="*/ 606128 h 3193741"/>
              <a:gd name="connsiteX180" fmla="*/ 408476 w 5470628"/>
              <a:gd name="connsiteY180" fmla="*/ 591466 h 3193741"/>
              <a:gd name="connsiteX181" fmla="*/ 425225 w 5470628"/>
              <a:gd name="connsiteY181" fmla="*/ 592759 h 3193741"/>
              <a:gd name="connsiteX182" fmla="*/ 487115 w 5470628"/>
              <a:gd name="connsiteY182" fmla="*/ 620614 h 3193741"/>
              <a:gd name="connsiteX183" fmla="*/ 550277 w 5470628"/>
              <a:gd name="connsiteY183" fmla="*/ 649738 h 3193741"/>
              <a:gd name="connsiteX184" fmla="*/ 544421 w 5470628"/>
              <a:gd name="connsiteY184" fmla="*/ 641907 h 3193741"/>
              <a:gd name="connsiteX185" fmla="*/ 431905 w 5470628"/>
              <a:gd name="connsiteY185" fmla="*/ 580799 h 3193741"/>
              <a:gd name="connsiteX186" fmla="*/ 351177 w 5470628"/>
              <a:gd name="connsiteY186" fmla="*/ 528177 h 3193741"/>
              <a:gd name="connsiteX187" fmla="*/ 339749 w 5470628"/>
              <a:gd name="connsiteY187" fmla="*/ 498244 h 3193741"/>
              <a:gd name="connsiteX188" fmla="*/ 346313 w 5470628"/>
              <a:gd name="connsiteY188" fmla="*/ 489145 h 3193741"/>
              <a:gd name="connsiteX189" fmla="*/ 356579 w 5470628"/>
              <a:gd name="connsiteY189" fmla="*/ 491460 h 3193741"/>
              <a:gd name="connsiteX190" fmla="*/ 371505 w 5470628"/>
              <a:gd name="connsiteY190" fmla="*/ 501516 h 3193741"/>
              <a:gd name="connsiteX191" fmla="*/ 476275 w 5470628"/>
              <a:gd name="connsiteY191" fmla="*/ 553122 h 3193741"/>
              <a:gd name="connsiteX192" fmla="*/ 649952 w 5470628"/>
              <a:gd name="connsiteY192" fmla="*/ 635294 h 3193741"/>
              <a:gd name="connsiteX193" fmla="*/ 727161 w 5470628"/>
              <a:gd name="connsiteY193" fmla="*/ 651328 h 3193741"/>
              <a:gd name="connsiteX194" fmla="*/ 722417 w 5470628"/>
              <a:gd name="connsiteY194" fmla="*/ 646921 h 3193741"/>
              <a:gd name="connsiteX195" fmla="*/ 546079 w 5470628"/>
              <a:gd name="connsiteY195" fmla="*/ 546328 h 3193741"/>
              <a:gd name="connsiteX196" fmla="*/ 378182 w 5470628"/>
              <a:gd name="connsiteY196" fmla="*/ 386585 h 3193741"/>
              <a:gd name="connsiteX197" fmla="*/ 370158 w 5470628"/>
              <a:gd name="connsiteY197" fmla="*/ 382100 h 3193741"/>
              <a:gd name="connsiteX198" fmla="*/ 357861 w 5470628"/>
              <a:gd name="connsiteY198" fmla="*/ 371252 h 3193741"/>
              <a:gd name="connsiteX199" fmla="*/ 331313 w 5470628"/>
              <a:gd name="connsiteY199" fmla="*/ 328203 h 3193741"/>
              <a:gd name="connsiteX200" fmla="*/ 319354 w 5470628"/>
              <a:gd name="connsiteY200" fmla="*/ 299282 h 3193741"/>
              <a:gd name="connsiteX201" fmla="*/ 319682 w 5470628"/>
              <a:gd name="connsiteY201" fmla="*/ 285719 h 3193741"/>
              <a:gd name="connsiteX202" fmla="*/ 306391 w 5470628"/>
              <a:gd name="connsiteY202" fmla="*/ 268585 h 3193741"/>
              <a:gd name="connsiteX203" fmla="*/ 303294 w 5470628"/>
              <a:gd name="connsiteY203" fmla="*/ 257334 h 3193741"/>
              <a:gd name="connsiteX204" fmla="*/ 319242 w 5470628"/>
              <a:gd name="connsiteY204" fmla="*/ 255403 h 3193741"/>
              <a:gd name="connsiteX205" fmla="*/ 364093 w 5470628"/>
              <a:gd name="connsiteY205" fmla="*/ 286745 h 3193741"/>
              <a:gd name="connsiteX206" fmla="*/ 385301 w 5470628"/>
              <a:gd name="connsiteY206" fmla="*/ 287973 h 3193741"/>
              <a:gd name="connsiteX207" fmla="*/ 417598 w 5470628"/>
              <a:gd name="connsiteY207" fmla="*/ 285722 h 3193741"/>
              <a:gd name="connsiteX208" fmla="*/ 440155 w 5470628"/>
              <a:gd name="connsiteY208" fmla="*/ 308139 h 3193741"/>
              <a:gd name="connsiteX209" fmla="*/ 534406 w 5470628"/>
              <a:gd name="connsiteY209" fmla="*/ 339430 h 3193741"/>
              <a:gd name="connsiteX210" fmla="*/ 495633 w 5470628"/>
              <a:gd name="connsiteY210" fmla="*/ 333450 h 3193741"/>
              <a:gd name="connsiteX211" fmla="*/ 486289 w 5470628"/>
              <a:gd name="connsiteY211" fmla="*/ 322243 h 3193741"/>
              <a:gd name="connsiteX212" fmla="*/ 484000 w 5470628"/>
              <a:gd name="connsiteY212" fmla="*/ 304964 h 3193741"/>
              <a:gd name="connsiteX213" fmla="*/ 436911 w 5470628"/>
              <a:gd name="connsiteY213" fmla="*/ 280536 h 3193741"/>
              <a:gd name="connsiteX214" fmla="*/ 426865 w 5470628"/>
              <a:gd name="connsiteY214" fmla="*/ 277007 h 3193741"/>
              <a:gd name="connsiteX215" fmla="*/ 420654 w 5470628"/>
              <a:gd name="connsiteY215" fmla="*/ 268269 h 3193741"/>
              <a:gd name="connsiteX216" fmla="*/ 432329 w 5470628"/>
              <a:gd name="connsiteY216" fmla="*/ 259975 h 3193741"/>
              <a:gd name="connsiteX217" fmla="*/ 447672 w 5470628"/>
              <a:gd name="connsiteY217" fmla="*/ 257879 h 3193741"/>
              <a:gd name="connsiteX218" fmla="*/ 502242 w 5470628"/>
              <a:gd name="connsiteY218" fmla="*/ 273572 h 3193741"/>
              <a:gd name="connsiteX219" fmla="*/ 659874 w 5470628"/>
              <a:gd name="connsiteY219" fmla="*/ 365516 h 3193741"/>
              <a:gd name="connsiteX220" fmla="*/ 829177 w 5470628"/>
              <a:gd name="connsiteY220" fmla="*/ 444421 h 3193741"/>
              <a:gd name="connsiteX221" fmla="*/ 1231903 w 5470628"/>
              <a:gd name="connsiteY221" fmla="*/ 613682 h 3193741"/>
              <a:gd name="connsiteX222" fmla="*/ 1911736 w 5470628"/>
              <a:gd name="connsiteY222" fmla="*/ 685084 h 3193741"/>
              <a:gd name="connsiteX223" fmla="*/ 2564313 w 5470628"/>
              <a:gd name="connsiteY223" fmla="*/ 632143 h 3193741"/>
              <a:gd name="connsiteX224" fmla="*/ 2657304 w 5470628"/>
              <a:gd name="connsiteY224" fmla="*/ 624913 h 3193741"/>
              <a:gd name="connsiteX225" fmla="*/ 4235818 w 5470628"/>
              <a:gd name="connsiteY225" fmla="*/ 259339 h 3193741"/>
              <a:gd name="connsiteX226" fmla="*/ 4460331 w 5470628"/>
              <a:gd name="connsiteY226" fmla="*/ 176864 h 3193741"/>
              <a:gd name="connsiteX227" fmla="*/ 4499578 w 5470628"/>
              <a:gd name="connsiteY227" fmla="*/ 186791 h 3193741"/>
              <a:gd name="connsiteX228" fmla="*/ 4514640 w 5470628"/>
              <a:gd name="connsiteY228" fmla="*/ 188841 h 3193741"/>
              <a:gd name="connsiteX229" fmla="*/ 4516523 w 5470628"/>
              <a:gd name="connsiteY229" fmla="*/ 189988 h 3193741"/>
              <a:gd name="connsiteX230" fmla="*/ 4518126 w 5470628"/>
              <a:gd name="connsiteY230" fmla="*/ 189316 h 3193741"/>
              <a:gd name="connsiteX231" fmla="*/ 4514640 w 5470628"/>
              <a:gd name="connsiteY231" fmla="*/ 188841 h 3193741"/>
              <a:gd name="connsiteX232" fmla="*/ 4511569 w 5470628"/>
              <a:gd name="connsiteY232" fmla="*/ 186970 h 3193741"/>
              <a:gd name="connsiteX233" fmla="*/ 4510888 w 5470628"/>
              <a:gd name="connsiteY233" fmla="*/ 180943 h 3193741"/>
              <a:gd name="connsiteX234" fmla="*/ 4531865 w 5470628"/>
              <a:gd name="connsiteY234" fmla="*/ 155151 h 3193741"/>
              <a:gd name="connsiteX235" fmla="*/ 4573441 w 5470628"/>
              <a:gd name="connsiteY235" fmla="*/ 139676 h 3193741"/>
              <a:gd name="connsiteX236" fmla="*/ 4594964 w 5470628"/>
              <a:gd name="connsiteY236" fmla="*/ 145847 h 3193741"/>
              <a:gd name="connsiteX237" fmla="*/ 4623059 w 5470628"/>
              <a:gd name="connsiteY237" fmla="*/ 152410 h 3193741"/>
              <a:gd name="connsiteX238" fmla="*/ 4748356 w 5470628"/>
              <a:gd name="connsiteY238" fmla="*/ 68192 h 3193741"/>
              <a:gd name="connsiteX239" fmla="*/ 4833812 w 5470628"/>
              <a:gd name="connsiteY239" fmla="*/ 8017 h 3193741"/>
              <a:gd name="connsiteX240" fmla="*/ 4850908 w 5470628"/>
              <a:gd name="connsiteY240" fmla="*/ 727 h 3193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Lst>
            <a:rect l="l" t="t" r="r" b="b"/>
            <a:pathLst>
              <a:path w="5470628" h="3193741">
                <a:moveTo>
                  <a:pt x="5462602" y="1413608"/>
                </a:moveTo>
                <a:lnTo>
                  <a:pt x="5465724" y="1421881"/>
                </a:lnTo>
                <a:cubicBezTo>
                  <a:pt x="5472118" y="1444281"/>
                  <a:pt x="5472640" y="1461744"/>
                  <a:pt x="5465025" y="1466556"/>
                </a:cubicBezTo>
                <a:lnTo>
                  <a:pt x="5463208" y="1466226"/>
                </a:lnTo>
                <a:lnTo>
                  <a:pt x="5463242" y="1451866"/>
                </a:lnTo>
                <a:cubicBezTo>
                  <a:pt x="5463190" y="1441487"/>
                  <a:pt x="5463068" y="1431722"/>
                  <a:pt x="5462894" y="1423194"/>
                </a:cubicBezTo>
                <a:close/>
                <a:moveTo>
                  <a:pt x="5461417" y="1391849"/>
                </a:moveTo>
                <a:cubicBezTo>
                  <a:pt x="5461710" y="1392940"/>
                  <a:pt x="5461992" y="1396513"/>
                  <a:pt x="5462246" y="1401944"/>
                </a:cubicBezTo>
                <a:lnTo>
                  <a:pt x="5462602" y="1413608"/>
                </a:lnTo>
                <a:lnTo>
                  <a:pt x="5459078" y="1404268"/>
                </a:lnTo>
                <a:lnTo>
                  <a:pt x="5460137" y="1393780"/>
                </a:lnTo>
                <a:cubicBezTo>
                  <a:pt x="5460561" y="1391114"/>
                  <a:pt x="5460982" y="1390270"/>
                  <a:pt x="5461417" y="1391849"/>
                </a:cubicBezTo>
                <a:close/>
                <a:moveTo>
                  <a:pt x="614271" y="1052206"/>
                </a:moveTo>
                <a:cubicBezTo>
                  <a:pt x="613444" y="1053256"/>
                  <a:pt x="612323" y="1054339"/>
                  <a:pt x="611497" y="1055389"/>
                </a:cubicBezTo>
                <a:cubicBezTo>
                  <a:pt x="617673" y="1058912"/>
                  <a:pt x="624115" y="1061928"/>
                  <a:pt x="630277" y="1065215"/>
                </a:cubicBezTo>
                <a:cubicBezTo>
                  <a:pt x="637469" y="1066004"/>
                  <a:pt x="644958" y="1066759"/>
                  <a:pt x="651856" y="1067584"/>
                </a:cubicBezTo>
                <a:cubicBezTo>
                  <a:pt x="639327" y="1062458"/>
                  <a:pt x="626799" y="1057332"/>
                  <a:pt x="614271" y="1052206"/>
                </a:cubicBezTo>
                <a:close/>
                <a:moveTo>
                  <a:pt x="810628" y="695550"/>
                </a:moveTo>
                <a:cubicBezTo>
                  <a:pt x="873537" y="739416"/>
                  <a:pt x="951215" y="767494"/>
                  <a:pt x="1033084" y="791270"/>
                </a:cubicBezTo>
                <a:cubicBezTo>
                  <a:pt x="1034205" y="790184"/>
                  <a:pt x="1035031" y="789136"/>
                  <a:pt x="1036153" y="788050"/>
                </a:cubicBezTo>
                <a:cubicBezTo>
                  <a:pt x="960983" y="757296"/>
                  <a:pt x="885798" y="726306"/>
                  <a:pt x="810628" y="695550"/>
                </a:cubicBezTo>
                <a:close/>
                <a:moveTo>
                  <a:pt x="4850908" y="727"/>
                </a:moveTo>
                <a:cubicBezTo>
                  <a:pt x="4858191" y="2929"/>
                  <a:pt x="4860543" y="7152"/>
                  <a:pt x="4858584" y="13795"/>
                </a:cubicBezTo>
                <a:cubicBezTo>
                  <a:pt x="4855845" y="22194"/>
                  <a:pt x="4850092" y="30008"/>
                  <a:pt x="4843408" y="37224"/>
                </a:cubicBezTo>
                <a:cubicBezTo>
                  <a:pt x="4812232" y="71132"/>
                  <a:pt x="4827067" y="79774"/>
                  <a:pt x="4871062" y="78954"/>
                </a:cubicBezTo>
                <a:cubicBezTo>
                  <a:pt x="4910302" y="78234"/>
                  <a:pt x="4949507" y="72299"/>
                  <a:pt x="4989038" y="66799"/>
                </a:cubicBezTo>
                <a:cubicBezTo>
                  <a:pt x="5008500" y="63967"/>
                  <a:pt x="5009491" y="65509"/>
                  <a:pt x="5002636" y="79388"/>
                </a:cubicBezTo>
                <a:cubicBezTo>
                  <a:pt x="4991594" y="102315"/>
                  <a:pt x="4990844" y="123285"/>
                  <a:pt x="5008332" y="140859"/>
                </a:cubicBezTo>
                <a:cubicBezTo>
                  <a:pt x="5012456" y="144868"/>
                  <a:pt x="5015428" y="149491"/>
                  <a:pt x="5014326" y="155555"/>
                </a:cubicBezTo>
                <a:cubicBezTo>
                  <a:pt x="5009356" y="180357"/>
                  <a:pt x="5019874" y="200674"/>
                  <a:pt x="5030704" y="221190"/>
                </a:cubicBezTo>
                <a:cubicBezTo>
                  <a:pt x="5048958" y="255517"/>
                  <a:pt x="5072099" y="287116"/>
                  <a:pt x="5097262" y="317759"/>
                </a:cubicBezTo>
                <a:cubicBezTo>
                  <a:pt x="5115004" y="339336"/>
                  <a:pt x="5126222" y="365974"/>
                  <a:pt x="5165084" y="373367"/>
                </a:cubicBezTo>
                <a:cubicBezTo>
                  <a:pt x="5174420" y="375083"/>
                  <a:pt x="5177498" y="381353"/>
                  <a:pt x="5174137" y="389353"/>
                </a:cubicBezTo>
                <a:cubicBezTo>
                  <a:pt x="5163026" y="415847"/>
                  <a:pt x="5172067" y="436343"/>
                  <a:pt x="5192507" y="453561"/>
                </a:cubicBezTo>
                <a:cubicBezTo>
                  <a:pt x="5199734" y="459565"/>
                  <a:pt x="5197020" y="463690"/>
                  <a:pt x="5187160" y="467732"/>
                </a:cubicBezTo>
                <a:cubicBezTo>
                  <a:pt x="5175836" y="472188"/>
                  <a:pt x="5167025" y="478711"/>
                  <a:pt x="5160106" y="486904"/>
                </a:cubicBezTo>
                <a:cubicBezTo>
                  <a:pt x="5148744" y="500143"/>
                  <a:pt x="5143396" y="514315"/>
                  <a:pt x="5138948" y="528614"/>
                </a:cubicBezTo>
                <a:cubicBezTo>
                  <a:pt x="5132042" y="551041"/>
                  <a:pt x="5123894" y="572670"/>
                  <a:pt x="5097016" y="589923"/>
                </a:cubicBezTo>
                <a:cubicBezTo>
                  <a:pt x="5089016" y="595163"/>
                  <a:pt x="5082598" y="601872"/>
                  <a:pt x="5075869" y="608381"/>
                </a:cubicBezTo>
                <a:cubicBezTo>
                  <a:pt x="5078016" y="614052"/>
                  <a:pt x="5083322" y="617918"/>
                  <a:pt x="5093172" y="618385"/>
                </a:cubicBezTo>
                <a:cubicBezTo>
                  <a:pt x="5155867" y="621469"/>
                  <a:pt x="5153088" y="652648"/>
                  <a:pt x="5153518" y="687474"/>
                </a:cubicBezTo>
                <a:cubicBezTo>
                  <a:pt x="5154177" y="730575"/>
                  <a:pt x="5118812" y="754787"/>
                  <a:pt x="5074984" y="776941"/>
                </a:cubicBezTo>
                <a:cubicBezTo>
                  <a:pt x="5059986" y="784451"/>
                  <a:pt x="5038116" y="786863"/>
                  <a:pt x="5033348" y="805473"/>
                </a:cubicBezTo>
                <a:cubicBezTo>
                  <a:pt x="5059529" y="819384"/>
                  <a:pt x="5089376" y="802009"/>
                  <a:pt x="5116847" y="803426"/>
                </a:cubicBezTo>
                <a:cubicBezTo>
                  <a:pt x="5139548" y="804709"/>
                  <a:pt x="5176330" y="798120"/>
                  <a:pt x="5147902" y="833118"/>
                </a:cubicBezTo>
                <a:cubicBezTo>
                  <a:pt x="5139626" y="843373"/>
                  <a:pt x="5150382" y="848714"/>
                  <a:pt x="5161665" y="848297"/>
                </a:cubicBezTo>
                <a:cubicBezTo>
                  <a:pt x="5253064" y="844106"/>
                  <a:pt x="5215170" y="912756"/>
                  <a:pt x="5246520" y="942412"/>
                </a:cubicBezTo>
                <a:cubicBezTo>
                  <a:pt x="5255359" y="950358"/>
                  <a:pt x="5247812" y="967405"/>
                  <a:pt x="5235368" y="972946"/>
                </a:cubicBezTo>
                <a:cubicBezTo>
                  <a:pt x="5156387" y="1008610"/>
                  <a:pt x="5149354" y="1071149"/>
                  <a:pt x="5113739" y="1128845"/>
                </a:cubicBezTo>
                <a:cubicBezTo>
                  <a:pt x="5157305" y="1144685"/>
                  <a:pt x="5208388" y="1143005"/>
                  <a:pt x="5255034" y="1151117"/>
                </a:cubicBezTo>
                <a:cubicBezTo>
                  <a:pt x="5303482" y="1159484"/>
                  <a:pt x="5304156" y="1170079"/>
                  <a:pt x="5267513" y="1216275"/>
                </a:cubicBezTo>
                <a:cubicBezTo>
                  <a:pt x="5370269" y="1212844"/>
                  <a:pt x="5370269" y="1212844"/>
                  <a:pt x="5343113" y="1281854"/>
                </a:cubicBezTo>
                <a:cubicBezTo>
                  <a:pt x="5386272" y="1279593"/>
                  <a:pt x="5428618" y="1334726"/>
                  <a:pt x="5452014" y="1385543"/>
                </a:cubicBezTo>
                <a:lnTo>
                  <a:pt x="5459078" y="1404268"/>
                </a:lnTo>
                <a:lnTo>
                  <a:pt x="5458838" y="1406644"/>
                </a:lnTo>
                <a:cubicBezTo>
                  <a:pt x="5457942" y="1418063"/>
                  <a:pt x="5456960" y="1434367"/>
                  <a:pt x="5455752" y="1450751"/>
                </a:cubicBezTo>
                <a:lnTo>
                  <a:pt x="5454594" y="1464662"/>
                </a:lnTo>
                <a:lnTo>
                  <a:pt x="5447215" y="1463321"/>
                </a:lnTo>
                <a:cubicBezTo>
                  <a:pt x="5441256" y="1459714"/>
                  <a:pt x="5437002" y="1458345"/>
                  <a:pt x="5433934" y="1458428"/>
                </a:cubicBezTo>
                <a:cubicBezTo>
                  <a:pt x="5424728" y="1458676"/>
                  <a:pt x="5426188" y="1471978"/>
                  <a:pt x="5424276" y="1477014"/>
                </a:cubicBezTo>
                <a:cubicBezTo>
                  <a:pt x="5417851" y="1492977"/>
                  <a:pt x="5433852" y="1501241"/>
                  <a:pt x="5444628" y="1511562"/>
                </a:cubicBezTo>
                <a:cubicBezTo>
                  <a:pt x="5448663" y="1515344"/>
                  <a:pt x="5451544" y="1497678"/>
                  <a:pt x="5453752" y="1474786"/>
                </a:cubicBezTo>
                <a:lnTo>
                  <a:pt x="5454594" y="1464662"/>
                </a:lnTo>
                <a:lnTo>
                  <a:pt x="5463208" y="1466226"/>
                </a:lnTo>
                <a:lnTo>
                  <a:pt x="5463164" y="1484226"/>
                </a:lnTo>
                <a:cubicBezTo>
                  <a:pt x="5462722" y="1528173"/>
                  <a:pt x="5460824" y="1571999"/>
                  <a:pt x="5456160" y="1575885"/>
                </a:cubicBezTo>
                <a:cubicBezTo>
                  <a:pt x="5406708" y="1617226"/>
                  <a:pt x="5442751" y="1692579"/>
                  <a:pt x="5345636" y="1714543"/>
                </a:cubicBezTo>
                <a:cubicBezTo>
                  <a:pt x="5301930" y="1724583"/>
                  <a:pt x="5282493" y="1755882"/>
                  <a:pt x="5251319" y="1775792"/>
                </a:cubicBezTo>
                <a:cubicBezTo>
                  <a:pt x="5142610" y="1844714"/>
                  <a:pt x="5072132" y="1925140"/>
                  <a:pt x="5043512" y="2027305"/>
                </a:cubicBezTo>
                <a:cubicBezTo>
                  <a:pt x="5035488" y="2055562"/>
                  <a:pt x="5000258" y="2081893"/>
                  <a:pt x="4978144" y="2108535"/>
                </a:cubicBezTo>
                <a:cubicBezTo>
                  <a:pt x="4990785" y="2124798"/>
                  <a:pt x="5050411" y="2079615"/>
                  <a:pt x="5031476" y="2128173"/>
                </a:cubicBezTo>
                <a:cubicBezTo>
                  <a:pt x="5017138" y="2164787"/>
                  <a:pt x="4975973" y="2191363"/>
                  <a:pt x="4937389" y="2216441"/>
                </a:cubicBezTo>
                <a:cubicBezTo>
                  <a:pt x="4893079" y="2245058"/>
                  <a:pt x="4843760" y="2269776"/>
                  <a:pt x="4826122" y="2315331"/>
                </a:cubicBezTo>
                <a:cubicBezTo>
                  <a:pt x="4822276" y="2325050"/>
                  <a:pt x="3896510" y="3112888"/>
                  <a:pt x="2544647" y="3190975"/>
                </a:cubicBezTo>
                <a:cubicBezTo>
                  <a:pt x="2323734" y="3203734"/>
                  <a:pt x="1445947" y="3169121"/>
                  <a:pt x="1328257" y="3153006"/>
                </a:cubicBezTo>
                <a:cubicBezTo>
                  <a:pt x="1207258" y="3136344"/>
                  <a:pt x="1101756" y="3091943"/>
                  <a:pt x="977943" y="3082502"/>
                </a:cubicBezTo>
                <a:cubicBezTo>
                  <a:pt x="912454" y="3077622"/>
                  <a:pt x="848655" y="3061861"/>
                  <a:pt x="854473" y="2994250"/>
                </a:cubicBezTo>
                <a:cubicBezTo>
                  <a:pt x="856228" y="2975057"/>
                  <a:pt x="838125" y="2961827"/>
                  <a:pt x="811593" y="2970498"/>
                </a:cubicBezTo>
                <a:cubicBezTo>
                  <a:pt x="761454" y="2987010"/>
                  <a:pt x="736680" y="2962489"/>
                  <a:pt x="707024" y="2945439"/>
                </a:cubicBezTo>
                <a:cubicBezTo>
                  <a:pt x="654509" y="2915262"/>
                  <a:pt x="603913" y="2882480"/>
                  <a:pt x="523487" y="2886053"/>
                </a:cubicBezTo>
                <a:cubicBezTo>
                  <a:pt x="537017" y="2855468"/>
                  <a:pt x="563587" y="2856758"/>
                  <a:pt x="587884" y="2859746"/>
                </a:cubicBezTo>
                <a:cubicBezTo>
                  <a:pt x="652090" y="2867866"/>
                  <a:pt x="715235" y="2878012"/>
                  <a:pt x="779426" y="2885897"/>
                </a:cubicBezTo>
                <a:cubicBezTo>
                  <a:pt x="821123" y="2891048"/>
                  <a:pt x="863074" y="2900202"/>
                  <a:pt x="917288" y="2882248"/>
                </a:cubicBezTo>
                <a:cubicBezTo>
                  <a:pt x="866364" y="2830288"/>
                  <a:pt x="785092" y="2829930"/>
                  <a:pt x="718684" y="2819941"/>
                </a:cubicBezTo>
                <a:cubicBezTo>
                  <a:pt x="635747" y="2807447"/>
                  <a:pt x="584925" y="2771133"/>
                  <a:pt x="524650" y="2731220"/>
                </a:cubicBezTo>
                <a:cubicBezTo>
                  <a:pt x="584180" y="2712621"/>
                  <a:pt x="623299" y="2742760"/>
                  <a:pt x="670138" y="2735189"/>
                </a:cubicBezTo>
                <a:cubicBezTo>
                  <a:pt x="672406" y="2728745"/>
                  <a:pt x="675988" y="2719532"/>
                  <a:pt x="675382" y="2719369"/>
                </a:cubicBezTo>
                <a:cubicBezTo>
                  <a:pt x="596666" y="2703042"/>
                  <a:pt x="557844" y="2658869"/>
                  <a:pt x="542021" y="2601946"/>
                </a:cubicBezTo>
                <a:cubicBezTo>
                  <a:pt x="533902" y="2572560"/>
                  <a:pt x="505246" y="2566541"/>
                  <a:pt x="476895" y="2555976"/>
                </a:cubicBezTo>
                <a:cubicBezTo>
                  <a:pt x="377189" y="2518466"/>
                  <a:pt x="272496" y="2486779"/>
                  <a:pt x="188751" y="2428830"/>
                </a:cubicBezTo>
                <a:cubicBezTo>
                  <a:pt x="280875" y="2426687"/>
                  <a:pt x="357216" y="2461808"/>
                  <a:pt x="456762" y="2468731"/>
                </a:cubicBezTo>
                <a:cubicBezTo>
                  <a:pt x="373794" y="2404281"/>
                  <a:pt x="269816" y="2379152"/>
                  <a:pt x="174514" y="2345378"/>
                </a:cubicBezTo>
                <a:cubicBezTo>
                  <a:pt x="130977" y="2330009"/>
                  <a:pt x="90329" y="2308598"/>
                  <a:pt x="38827" y="2303685"/>
                </a:cubicBezTo>
                <a:cubicBezTo>
                  <a:pt x="20556" y="2301864"/>
                  <a:pt x="-10092" y="2297272"/>
                  <a:pt x="3281" y="2273587"/>
                </a:cubicBezTo>
                <a:cubicBezTo>
                  <a:pt x="14533" y="2253956"/>
                  <a:pt x="39095" y="2256437"/>
                  <a:pt x="61590" y="2259170"/>
                </a:cubicBezTo>
                <a:cubicBezTo>
                  <a:pt x="115591" y="2265916"/>
                  <a:pt x="170539" y="2259497"/>
                  <a:pt x="242291" y="2250569"/>
                </a:cubicBezTo>
                <a:cubicBezTo>
                  <a:pt x="178223" y="2197829"/>
                  <a:pt x="68904" y="2229102"/>
                  <a:pt x="13205" y="2172263"/>
                </a:cubicBezTo>
                <a:cubicBezTo>
                  <a:pt x="77196" y="2153598"/>
                  <a:pt x="128251" y="2170191"/>
                  <a:pt x="180810" y="2168333"/>
                </a:cubicBezTo>
                <a:cubicBezTo>
                  <a:pt x="228319" y="2166612"/>
                  <a:pt x="239444" y="2154350"/>
                  <a:pt x="226020" y="2121100"/>
                </a:cubicBezTo>
                <a:cubicBezTo>
                  <a:pt x="205165" y="2069293"/>
                  <a:pt x="229388" y="2038364"/>
                  <a:pt x="299145" y="2044862"/>
                </a:cubicBezTo>
                <a:cubicBezTo>
                  <a:pt x="363822" y="2051027"/>
                  <a:pt x="369032" y="2029991"/>
                  <a:pt x="350236" y="2001187"/>
                </a:cubicBezTo>
                <a:cubicBezTo>
                  <a:pt x="322862" y="1959187"/>
                  <a:pt x="348423" y="1921214"/>
                  <a:pt x="365223" y="1881218"/>
                </a:cubicBezTo>
                <a:cubicBezTo>
                  <a:pt x="390527" y="1820499"/>
                  <a:pt x="376326" y="1793748"/>
                  <a:pt x="310707" y="1758752"/>
                </a:cubicBezTo>
                <a:cubicBezTo>
                  <a:pt x="273754" y="1739265"/>
                  <a:pt x="234367" y="1723631"/>
                  <a:pt x="181659" y="1709137"/>
                </a:cubicBezTo>
                <a:cubicBezTo>
                  <a:pt x="299387" y="1683727"/>
                  <a:pt x="172918" y="1660608"/>
                  <a:pt x="213063" y="1632021"/>
                </a:cubicBezTo>
                <a:cubicBezTo>
                  <a:pt x="296030" y="1612244"/>
                  <a:pt x="369047" y="1679323"/>
                  <a:pt x="481390" y="1644125"/>
                </a:cubicBezTo>
                <a:cubicBezTo>
                  <a:pt x="336659" y="1595935"/>
                  <a:pt x="176348" y="1532074"/>
                  <a:pt x="68930" y="1457537"/>
                </a:cubicBezTo>
                <a:cubicBezTo>
                  <a:pt x="91299" y="1434897"/>
                  <a:pt x="115799" y="1450436"/>
                  <a:pt x="135138" y="1440976"/>
                </a:cubicBezTo>
                <a:cubicBezTo>
                  <a:pt x="133952" y="1436374"/>
                  <a:pt x="135290" y="1429332"/>
                  <a:pt x="131611" y="1427642"/>
                </a:cubicBezTo>
                <a:cubicBezTo>
                  <a:pt x="52402" y="1389548"/>
                  <a:pt x="51441" y="1388478"/>
                  <a:pt x="130443" y="1343795"/>
                </a:cubicBezTo>
                <a:cubicBezTo>
                  <a:pt x="158017" y="1328118"/>
                  <a:pt x="154966" y="1317573"/>
                  <a:pt x="138930" y="1304094"/>
                </a:cubicBezTo>
                <a:cubicBezTo>
                  <a:pt x="127608" y="1294551"/>
                  <a:pt x="113720" y="1286742"/>
                  <a:pt x="118409" y="1262212"/>
                </a:cubicBezTo>
                <a:cubicBezTo>
                  <a:pt x="164937" y="1287183"/>
                  <a:pt x="383505" y="1312432"/>
                  <a:pt x="421410" y="1304757"/>
                </a:cubicBezTo>
                <a:cubicBezTo>
                  <a:pt x="464009" y="1296037"/>
                  <a:pt x="610877" y="1288926"/>
                  <a:pt x="655702" y="1291801"/>
                </a:cubicBezTo>
                <a:cubicBezTo>
                  <a:pt x="653235" y="1290438"/>
                  <a:pt x="650767" y="1289077"/>
                  <a:pt x="648299" y="1287715"/>
                </a:cubicBezTo>
                <a:cubicBezTo>
                  <a:pt x="603999" y="1260339"/>
                  <a:pt x="559107" y="1233035"/>
                  <a:pt x="531027" y="1193967"/>
                </a:cubicBezTo>
                <a:cubicBezTo>
                  <a:pt x="529741" y="1192462"/>
                  <a:pt x="529061" y="1191120"/>
                  <a:pt x="526433" y="1191913"/>
                </a:cubicBezTo>
                <a:cubicBezTo>
                  <a:pt x="503415" y="1199684"/>
                  <a:pt x="505590" y="1187083"/>
                  <a:pt x="504666" y="1177230"/>
                </a:cubicBezTo>
                <a:cubicBezTo>
                  <a:pt x="503726" y="1167141"/>
                  <a:pt x="499378" y="1159602"/>
                  <a:pt x="482307" y="1162618"/>
                </a:cubicBezTo>
                <a:cubicBezTo>
                  <a:pt x="481421" y="1162726"/>
                  <a:pt x="480226" y="1162633"/>
                  <a:pt x="479029" y="1162540"/>
                </a:cubicBezTo>
                <a:cubicBezTo>
                  <a:pt x="470949" y="1161859"/>
                  <a:pt x="444139" y="1138059"/>
                  <a:pt x="447663" y="1132649"/>
                </a:cubicBezTo>
                <a:cubicBezTo>
                  <a:pt x="455539" y="1120781"/>
                  <a:pt x="446335" y="1116439"/>
                  <a:pt x="438547" y="1110977"/>
                </a:cubicBezTo>
                <a:cubicBezTo>
                  <a:pt x="427656" y="1103517"/>
                  <a:pt x="416795" y="1096529"/>
                  <a:pt x="405343" y="1089612"/>
                </a:cubicBezTo>
                <a:cubicBezTo>
                  <a:pt x="394202" y="1082895"/>
                  <a:pt x="382794" y="1076684"/>
                  <a:pt x="371373" y="1070238"/>
                </a:cubicBezTo>
                <a:cubicBezTo>
                  <a:pt x="344889" y="1065616"/>
                  <a:pt x="318169" y="1061972"/>
                  <a:pt x="290358" y="1059884"/>
                </a:cubicBezTo>
                <a:cubicBezTo>
                  <a:pt x="269709" y="1058114"/>
                  <a:pt x="246624" y="1055453"/>
                  <a:pt x="235140" y="1029322"/>
                </a:cubicBezTo>
                <a:cubicBezTo>
                  <a:pt x="256895" y="1029771"/>
                  <a:pt x="278695" y="1030927"/>
                  <a:pt x="300494" y="1032083"/>
                </a:cubicBezTo>
                <a:cubicBezTo>
                  <a:pt x="279542" y="1020860"/>
                  <a:pt x="259181" y="1009565"/>
                  <a:pt x="239661" y="997457"/>
                </a:cubicBezTo>
                <a:cubicBezTo>
                  <a:pt x="223540" y="987309"/>
                  <a:pt x="210281" y="975391"/>
                  <a:pt x="204788" y="959211"/>
                </a:cubicBezTo>
                <a:cubicBezTo>
                  <a:pt x="203337" y="955117"/>
                  <a:pt x="202166" y="950750"/>
                  <a:pt x="207583" y="947009"/>
                </a:cubicBezTo>
                <a:cubicBezTo>
                  <a:pt x="213561" y="942727"/>
                  <a:pt x="218466" y="944980"/>
                  <a:pt x="223061" y="947033"/>
                </a:cubicBezTo>
                <a:cubicBezTo>
                  <a:pt x="242046" y="955410"/>
                  <a:pt x="261311" y="963516"/>
                  <a:pt x="280015" y="972164"/>
                </a:cubicBezTo>
                <a:cubicBezTo>
                  <a:pt x="304852" y="983629"/>
                  <a:pt x="329408" y="995365"/>
                  <a:pt x="353948" y="1006865"/>
                </a:cubicBezTo>
                <a:cubicBezTo>
                  <a:pt x="319294" y="981405"/>
                  <a:pt x="281290" y="959435"/>
                  <a:pt x="240466" y="939943"/>
                </a:cubicBezTo>
                <a:cubicBezTo>
                  <a:pt x="210990" y="925718"/>
                  <a:pt x="181514" y="911494"/>
                  <a:pt x="158812" y="891467"/>
                </a:cubicBezTo>
                <a:cubicBezTo>
                  <a:pt x="147166" y="881489"/>
                  <a:pt x="141336" y="869384"/>
                  <a:pt x="139551" y="855364"/>
                </a:cubicBezTo>
                <a:cubicBezTo>
                  <a:pt x="139312" y="851597"/>
                  <a:pt x="139634" y="847287"/>
                  <a:pt x="145731" y="844888"/>
                </a:cubicBezTo>
                <a:cubicBezTo>
                  <a:pt x="151843" y="842724"/>
                  <a:pt x="155581" y="845356"/>
                  <a:pt x="158154" y="848366"/>
                </a:cubicBezTo>
                <a:cubicBezTo>
                  <a:pt x="161052" y="851811"/>
                  <a:pt x="164496" y="854479"/>
                  <a:pt x="169370" y="856260"/>
                </a:cubicBezTo>
                <a:cubicBezTo>
                  <a:pt x="212096" y="872913"/>
                  <a:pt x="249775" y="894448"/>
                  <a:pt x="288295" y="915169"/>
                </a:cubicBezTo>
                <a:cubicBezTo>
                  <a:pt x="343452" y="944788"/>
                  <a:pt x="397769" y="975222"/>
                  <a:pt x="462694" y="994643"/>
                </a:cubicBezTo>
                <a:cubicBezTo>
                  <a:pt x="487260" y="1001870"/>
                  <a:pt x="512622" y="1007575"/>
                  <a:pt x="531910" y="1006664"/>
                </a:cubicBezTo>
                <a:cubicBezTo>
                  <a:pt x="460990" y="972547"/>
                  <a:pt x="394087" y="936046"/>
                  <a:pt x="333940" y="893507"/>
                </a:cubicBezTo>
                <a:cubicBezTo>
                  <a:pt x="273173" y="850568"/>
                  <a:pt x="219876" y="803403"/>
                  <a:pt x="181443" y="746608"/>
                </a:cubicBezTo>
                <a:cubicBezTo>
                  <a:pt x="177494" y="740681"/>
                  <a:pt x="175038" y="734810"/>
                  <a:pt x="162678" y="737018"/>
                </a:cubicBezTo>
                <a:cubicBezTo>
                  <a:pt x="157082" y="737933"/>
                  <a:pt x="155070" y="734381"/>
                  <a:pt x="156307" y="730435"/>
                </a:cubicBezTo>
                <a:cubicBezTo>
                  <a:pt x="164051" y="702450"/>
                  <a:pt x="145532" y="687373"/>
                  <a:pt x="117227" y="677515"/>
                </a:cubicBezTo>
                <a:cubicBezTo>
                  <a:pt x="108392" y="674314"/>
                  <a:pt x="107546" y="670384"/>
                  <a:pt x="113655" y="663474"/>
                </a:cubicBezTo>
                <a:cubicBezTo>
                  <a:pt x="121976" y="653926"/>
                  <a:pt x="120506" y="644851"/>
                  <a:pt x="115226" y="636712"/>
                </a:cubicBezTo>
                <a:cubicBezTo>
                  <a:pt x="112224" y="631619"/>
                  <a:pt x="108350" y="626868"/>
                  <a:pt x="105067" y="622046"/>
                </a:cubicBezTo>
                <a:cubicBezTo>
                  <a:pt x="102790" y="619000"/>
                  <a:pt x="99022" y="615897"/>
                  <a:pt x="104113" y="611722"/>
                </a:cubicBezTo>
                <a:cubicBezTo>
                  <a:pt x="108939" y="608053"/>
                  <a:pt x="114081" y="609328"/>
                  <a:pt x="118895" y="610169"/>
                </a:cubicBezTo>
                <a:cubicBezTo>
                  <a:pt x="142040" y="613772"/>
                  <a:pt x="156094" y="624170"/>
                  <a:pt x="163095" y="640642"/>
                </a:cubicBezTo>
                <a:cubicBezTo>
                  <a:pt x="168334" y="652819"/>
                  <a:pt x="173104" y="652953"/>
                  <a:pt x="185766" y="641454"/>
                </a:cubicBezTo>
                <a:cubicBezTo>
                  <a:pt x="195327" y="632704"/>
                  <a:pt x="204232" y="632337"/>
                  <a:pt x="212892" y="637457"/>
                </a:cubicBezTo>
                <a:cubicBezTo>
                  <a:pt x="217516" y="639981"/>
                  <a:pt x="220444" y="643897"/>
                  <a:pt x="223932" y="647271"/>
                </a:cubicBezTo>
                <a:cubicBezTo>
                  <a:pt x="241420" y="664845"/>
                  <a:pt x="259762" y="681841"/>
                  <a:pt x="287167" y="691571"/>
                </a:cubicBezTo>
                <a:cubicBezTo>
                  <a:pt x="299355" y="696027"/>
                  <a:pt x="312354" y="699197"/>
                  <a:pt x="330380" y="692506"/>
                </a:cubicBezTo>
                <a:cubicBezTo>
                  <a:pt x="318517" y="688486"/>
                  <a:pt x="306954" y="689175"/>
                  <a:pt x="296172" y="688108"/>
                </a:cubicBezTo>
                <a:cubicBezTo>
                  <a:pt x="285390" y="687041"/>
                  <a:pt x="279539" y="683953"/>
                  <a:pt x="286974" y="674512"/>
                </a:cubicBezTo>
                <a:cubicBezTo>
                  <a:pt x="291105" y="669267"/>
                  <a:pt x="290555" y="665301"/>
                  <a:pt x="286166" y="661798"/>
                </a:cubicBezTo>
                <a:cubicBezTo>
                  <a:pt x="272052" y="650459"/>
                  <a:pt x="264416" y="633352"/>
                  <a:pt x="236268" y="635338"/>
                </a:cubicBezTo>
                <a:cubicBezTo>
                  <a:pt x="234792" y="635517"/>
                  <a:pt x="233255" y="634754"/>
                  <a:pt x="231734" y="634225"/>
                </a:cubicBezTo>
                <a:cubicBezTo>
                  <a:pt x="225957" y="632316"/>
                  <a:pt x="219575" y="630241"/>
                  <a:pt x="221253" y="623870"/>
                </a:cubicBezTo>
                <a:cubicBezTo>
                  <a:pt x="223227" y="617462"/>
                  <a:pt x="230816" y="615119"/>
                  <a:pt x="237564" y="613590"/>
                </a:cubicBezTo>
                <a:cubicBezTo>
                  <a:pt x="254884" y="609831"/>
                  <a:pt x="268844" y="614072"/>
                  <a:pt x="282259" y="619091"/>
                </a:cubicBezTo>
                <a:cubicBezTo>
                  <a:pt x="314893" y="631509"/>
                  <a:pt x="342201" y="649080"/>
                  <a:pt x="370630" y="665566"/>
                </a:cubicBezTo>
                <a:cubicBezTo>
                  <a:pt x="413275" y="690295"/>
                  <a:pt x="451153" y="719635"/>
                  <a:pt x="498017" y="740532"/>
                </a:cubicBezTo>
                <a:cubicBezTo>
                  <a:pt x="637369" y="802423"/>
                  <a:pt x="774774" y="866448"/>
                  <a:pt x="918036" y="924307"/>
                </a:cubicBezTo>
                <a:cubicBezTo>
                  <a:pt x="970882" y="945666"/>
                  <a:pt x="1024819" y="965469"/>
                  <a:pt x="1079304" y="984494"/>
                </a:cubicBezTo>
                <a:cubicBezTo>
                  <a:pt x="1079509" y="983045"/>
                  <a:pt x="1079744" y="982067"/>
                  <a:pt x="1079935" y="980383"/>
                </a:cubicBezTo>
                <a:cubicBezTo>
                  <a:pt x="1079860" y="979206"/>
                  <a:pt x="1079770" y="977793"/>
                  <a:pt x="1079695" y="976616"/>
                </a:cubicBezTo>
                <a:cubicBezTo>
                  <a:pt x="1041139" y="964679"/>
                  <a:pt x="1003098" y="951491"/>
                  <a:pt x="966178" y="937219"/>
                </a:cubicBezTo>
                <a:cubicBezTo>
                  <a:pt x="875541" y="901932"/>
                  <a:pt x="791930" y="860100"/>
                  <a:pt x="720106" y="807112"/>
                </a:cubicBezTo>
                <a:cubicBezTo>
                  <a:pt x="714181" y="802848"/>
                  <a:pt x="707904" y="802421"/>
                  <a:pt x="698823" y="804708"/>
                </a:cubicBezTo>
                <a:cubicBezTo>
                  <a:pt x="669544" y="812288"/>
                  <a:pt x="659939" y="806334"/>
                  <a:pt x="664513" y="784663"/>
                </a:cubicBezTo>
                <a:cubicBezTo>
                  <a:pt x="665660" y="779304"/>
                  <a:pt x="665686" y="775031"/>
                  <a:pt x="660380" y="771165"/>
                </a:cubicBezTo>
                <a:cubicBezTo>
                  <a:pt x="636661" y="753871"/>
                  <a:pt x="611807" y="737427"/>
                  <a:pt x="584959" y="722409"/>
                </a:cubicBezTo>
                <a:cubicBezTo>
                  <a:pt x="535282" y="694735"/>
                  <a:pt x="482226" y="670082"/>
                  <a:pt x="435649" y="639659"/>
                </a:cubicBezTo>
                <a:cubicBezTo>
                  <a:pt x="421965" y="630403"/>
                  <a:pt x="411440" y="619340"/>
                  <a:pt x="404944" y="606128"/>
                </a:cubicBezTo>
                <a:cubicBezTo>
                  <a:pt x="402872" y="601635"/>
                  <a:pt x="401613" y="595856"/>
                  <a:pt x="408476" y="591466"/>
                </a:cubicBezTo>
                <a:cubicBezTo>
                  <a:pt x="415044" y="587111"/>
                  <a:pt x="420320" y="590506"/>
                  <a:pt x="425225" y="592759"/>
                </a:cubicBezTo>
                <a:cubicBezTo>
                  <a:pt x="445746" y="601899"/>
                  <a:pt x="466578" y="611238"/>
                  <a:pt x="487115" y="620614"/>
                </a:cubicBezTo>
                <a:cubicBezTo>
                  <a:pt x="507947" y="629954"/>
                  <a:pt x="528514" y="639800"/>
                  <a:pt x="550277" y="649738"/>
                </a:cubicBezTo>
                <a:cubicBezTo>
                  <a:pt x="551408" y="644145"/>
                  <a:pt x="546904" y="643504"/>
                  <a:pt x="544421" y="641907"/>
                </a:cubicBezTo>
                <a:cubicBezTo>
                  <a:pt x="509355" y="619344"/>
                  <a:pt x="471190" y="599529"/>
                  <a:pt x="431905" y="580799"/>
                </a:cubicBezTo>
                <a:cubicBezTo>
                  <a:pt x="401512" y="566211"/>
                  <a:pt x="371947" y="550574"/>
                  <a:pt x="351177" y="528177"/>
                </a:cubicBezTo>
                <a:cubicBezTo>
                  <a:pt x="343180" y="519419"/>
                  <a:pt x="338696" y="509759"/>
                  <a:pt x="339749" y="498244"/>
                </a:cubicBezTo>
                <a:cubicBezTo>
                  <a:pt x="340115" y="494641"/>
                  <a:pt x="340481" y="491037"/>
                  <a:pt x="346313" y="489145"/>
                </a:cubicBezTo>
                <a:cubicBezTo>
                  <a:pt x="350979" y="487631"/>
                  <a:pt x="354067" y="489392"/>
                  <a:pt x="356579" y="491460"/>
                </a:cubicBezTo>
                <a:cubicBezTo>
                  <a:pt x="360984" y="495197"/>
                  <a:pt x="365388" y="498934"/>
                  <a:pt x="371505" y="501516"/>
                </a:cubicBezTo>
                <a:cubicBezTo>
                  <a:pt x="408203" y="517000"/>
                  <a:pt x="442659" y="534654"/>
                  <a:pt x="476275" y="553122"/>
                </a:cubicBezTo>
                <a:cubicBezTo>
                  <a:pt x="531461" y="583213"/>
                  <a:pt x="586103" y="614082"/>
                  <a:pt x="649952" y="635294"/>
                </a:cubicBezTo>
                <a:cubicBezTo>
                  <a:pt x="673972" y="643298"/>
                  <a:pt x="698805" y="650018"/>
                  <a:pt x="727161" y="651328"/>
                </a:cubicBezTo>
                <a:cubicBezTo>
                  <a:pt x="726126" y="649081"/>
                  <a:pt x="724263" y="647883"/>
                  <a:pt x="722417" y="646921"/>
                </a:cubicBezTo>
                <a:cubicBezTo>
                  <a:pt x="660627" y="615969"/>
                  <a:pt x="600830" y="583590"/>
                  <a:pt x="546079" y="546328"/>
                </a:cubicBezTo>
                <a:cubicBezTo>
                  <a:pt x="478576" y="500409"/>
                  <a:pt x="420223" y="448637"/>
                  <a:pt x="378182" y="386585"/>
                </a:cubicBezTo>
                <a:cubicBezTo>
                  <a:pt x="376229" y="383975"/>
                  <a:pt x="374884" y="381528"/>
                  <a:pt x="370158" y="382100"/>
                </a:cubicBezTo>
                <a:cubicBezTo>
                  <a:pt x="358064" y="383802"/>
                  <a:pt x="356583" y="379236"/>
                  <a:pt x="357861" y="371252"/>
                </a:cubicBezTo>
                <a:cubicBezTo>
                  <a:pt x="361373" y="351608"/>
                  <a:pt x="352380" y="336565"/>
                  <a:pt x="331313" y="328203"/>
                </a:cubicBezTo>
                <a:cubicBezTo>
                  <a:pt x="316037" y="321986"/>
                  <a:pt x="303183" y="316425"/>
                  <a:pt x="319354" y="299282"/>
                </a:cubicBezTo>
                <a:cubicBezTo>
                  <a:pt x="323265" y="295249"/>
                  <a:pt x="321459" y="290249"/>
                  <a:pt x="319682" y="285719"/>
                </a:cubicBezTo>
                <a:cubicBezTo>
                  <a:pt x="317166" y="278905"/>
                  <a:pt x="312080" y="273828"/>
                  <a:pt x="306391" y="268585"/>
                </a:cubicBezTo>
                <a:cubicBezTo>
                  <a:pt x="303227" y="265647"/>
                  <a:pt x="299399" y="261602"/>
                  <a:pt x="303294" y="257334"/>
                </a:cubicBezTo>
                <a:cubicBezTo>
                  <a:pt x="307735" y="252289"/>
                  <a:pt x="314131" y="254598"/>
                  <a:pt x="319242" y="255403"/>
                </a:cubicBezTo>
                <a:cubicBezTo>
                  <a:pt x="342683" y="258970"/>
                  <a:pt x="357062" y="269803"/>
                  <a:pt x="364093" y="286745"/>
                </a:cubicBezTo>
                <a:cubicBezTo>
                  <a:pt x="368651" y="297582"/>
                  <a:pt x="374307" y="297608"/>
                  <a:pt x="385301" y="287973"/>
                </a:cubicBezTo>
                <a:cubicBezTo>
                  <a:pt x="397712" y="277216"/>
                  <a:pt x="408079" y="276436"/>
                  <a:pt x="417598" y="285722"/>
                </a:cubicBezTo>
                <a:cubicBezTo>
                  <a:pt x="425226" y="293339"/>
                  <a:pt x="431406" y="301607"/>
                  <a:pt x="440155" y="308139"/>
                </a:cubicBezTo>
                <a:cubicBezTo>
                  <a:pt x="463623" y="326175"/>
                  <a:pt x="485720" y="346039"/>
                  <a:pt x="534406" y="339430"/>
                </a:cubicBezTo>
                <a:cubicBezTo>
                  <a:pt x="520872" y="332528"/>
                  <a:pt x="507316" y="334645"/>
                  <a:pt x="495633" y="333450"/>
                </a:cubicBezTo>
                <a:cubicBezTo>
                  <a:pt x="487244" y="332567"/>
                  <a:pt x="478750" y="330037"/>
                  <a:pt x="486289" y="322243"/>
                </a:cubicBezTo>
                <a:cubicBezTo>
                  <a:pt x="494951" y="313365"/>
                  <a:pt x="489365" y="309771"/>
                  <a:pt x="484000" y="304964"/>
                </a:cubicBezTo>
                <a:cubicBezTo>
                  <a:pt x="471673" y="293645"/>
                  <a:pt x="461604" y="280392"/>
                  <a:pt x="436911" y="280536"/>
                </a:cubicBezTo>
                <a:cubicBezTo>
                  <a:pt x="433041" y="280530"/>
                  <a:pt x="429923" y="278297"/>
                  <a:pt x="426865" y="277007"/>
                </a:cubicBezTo>
                <a:cubicBezTo>
                  <a:pt x="422581" y="275154"/>
                  <a:pt x="418872" y="272993"/>
                  <a:pt x="420654" y="268269"/>
                </a:cubicBezTo>
                <a:cubicBezTo>
                  <a:pt x="422468" y="264016"/>
                  <a:pt x="426748" y="261125"/>
                  <a:pt x="432329" y="259975"/>
                </a:cubicBezTo>
                <a:cubicBezTo>
                  <a:pt x="437320" y="258895"/>
                  <a:pt x="442621" y="258016"/>
                  <a:pt x="447672" y="257879"/>
                </a:cubicBezTo>
                <a:cubicBezTo>
                  <a:pt x="470223" y="256809"/>
                  <a:pt x="486254" y="265543"/>
                  <a:pt x="502242" y="273572"/>
                </a:cubicBezTo>
                <a:cubicBezTo>
                  <a:pt x="558179" y="301436"/>
                  <a:pt x="607891" y="334326"/>
                  <a:pt x="659874" y="365516"/>
                </a:cubicBezTo>
                <a:cubicBezTo>
                  <a:pt x="711842" y="396471"/>
                  <a:pt x="772192" y="418818"/>
                  <a:pt x="829177" y="444421"/>
                </a:cubicBezTo>
                <a:cubicBezTo>
                  <a:pt x="960626" y="503711"/>
                  <a:pt x="1092650" y="562693"/>
                  <a:pt x="1231903" y="613682"/>
                </a:cubicBezTo>
                <a:cubicBezTo>
                  <a:pt x="1368099" y="663381"/>
                  <a:pt x="1823141" y="686561"/>
                  <a:pt x="1911736" y="685084"/>
                </a:cubicBezTo>
                <a:cubicBezTo>
                  <a:pt x="2024994" y="682992"/>
                  <a:pt x="2291986" y="655399"/>
                  <a:pt x="2564313" y="632143"/>
                </a:cubicBezTo>
                <a:cubicBezTo>
                  <a:pt x="2595089" y="629364"/>
                  <a:pt x="2625288" y="626893"/>
                  <a:pt x="2657304" y="624913"/>
                </a:cubicBezTo>
                <a:cubicBezTo>
                  <a:pt x="3564401" y="568191"/>
                  <a:pt x="4203594" y="276765"/>
                  <a:pt x="4235818" y="259339"/>
                </a:cubicBezTo>
                <a:cubicBezTo>
                  <a:pt x="4287616" y="231474"/>
                  <a:pt x="4460006" y="176429"/>
                  <a:pt x="4460331" y="176864"/>
                </a:cubicBezTo>
                <a:cubicBezTo>
                  <a:pt x="4464175" y="181144"/>
                  <a:pt x="4483735" y="184529"/>
                  <a:pt x="4499578" y="186791"/>
                </a:cubicBezTo>
                <a:lnTo>
                  <a:pt x="4514640" y="188841"/>
                </a:lnTo>
                <a:lnTo>
                  <a:pt x="4516523" y="189988"/>
                </a:lnTo>
                <a:cubicBezTo>
                  <a:pt x="4522035" y="190091"/>
                  <a:pt x="4521760" y="189857"/>
                  <a:pt x="4518126" y="189316"/>
                </a:cubicBezTo>
                <a:lnTo>
                  <a:pt x="4514640" y="188841"/>
                </a:lnTo>
                <a:lnTo>
                  <a:pt x="4511569" y="186970"/>
                </a:lnTo>
                <a:cubicBezTo>
                  <a:pt x="4510788" y="185226"/>
                  <a:pt x="4510719" y="182981"/>
                  <a:pt x="4510888" y="180943"/>
                </a:cubicBezTo>
                <a:cubicBezTo>
                  <a:pt x="4511690" y="170169"/>
                  <a:pt x="4517648" y="160906"/>
                  <a:pt x="4531865" y="155151"/>
                </a:cubicBezTo>
                <a:cubicBezTo>
                  <a:pt x="4545507" y="149703"/>
                  <a:pt x="4559473" y="144689"/>
                  <a:pt x="4573441" y="139676"/>
                </a:cubicBezTo>
                <a:cubicBezTo>
                  <a:pt x="4585075" y="135420"/>
                  <a:pt x="4593048" y="134454"/>
                  <a:pt x="4594964" y="145847"/>
                </a:cubicBezTo>
                <a:cubicBezTo>
                  <a:pt x="4596879" y="157242"/>
                  <a:pt x="4613452" y="160454"/>
                  <a:pt x="4623059" y="152410"/>
                </a:cubicBezTo>
                <a:cubicBezTo>
                  <a:pt x="4660632" y="120811"/>
                  <a:pt x="4705757" y="95654"/>
                  <a:pt x="4748356" y="68192"/>
                </a:cubicBezTo>
                <a:cubicBezTo>
                  <a:pt x="4778098" y="49168"/>
                  <a:pt x="4809406" y="31378"/>
                  <a:pt x="4833812" y="8017"/>
                </a:cubicBezTo>
                <a:cubicBezTo>
                  <a:pt x="4838299" y="3678"/>
                  <a:pt x="4842399" y="-2039"/>
                  <a:pt x="4850908" y="727"/>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solidFill>
                <a:schemeClr val="tx1"/>
              </a:solidFill>
            </a:endParaRPr>
          </a:p>
        </p:txBody>
      </p:sp>
      <p:sp>
        <p:nvSpPr>
          <p:cNvPr id="2" name="Title 1">
            <a:extLst>
              <a:ext uri="{FF2B5EF4-FFF2-40B4-BE49-F238E27FC236}">
                <a16:creationId xmlns:a16="http://schemas.microsoft.com/office/drawing/2014/main" id="{7203BCD1-FCE8-A5FB-94D1-346FF70E9C89}"/>
              </a:ext>
            </a:extLst>
          </p:cNvPr>
          <p:cNvSpPr>
            <a:spLocks noGrp="1"/>
          </p:cNvSpPr>
          <p:nvPr>
            <p:ph type="title"/>
          </p:nvPr>
        </p:nvSpPr>
        <p:spPr>
          <a:xfrm>
            <a:off x="1000941" y="685801"/>
            <a:ext cx="3494859" cy="5491162"/>
          </a:xfrm>
        </p:spPr>
        <p:txBody>
          <a:bodyPr>
            <a:normAutofit/>
          </a:bodyPr>
          <a:lstStyle/>
          <a:p>
            <a:r>
              <a:rPr lang="en-US" dirty="0"/>
              <a:t>Example</a:t>
            </a:r>
          </a:p>
        </p:txBody>
      </p:sp>
      <p:graphicFrame>
        <p:nvGraphicFramePr>
          <p:cNvPr id="5" name="Content Placeholder 2">
            <a:extLst>
              <a:ext uri="{FF2B5EF4-FFF2-40B4-BE49-F238E27FC236}">
                <a16:creationId xmlns:a16="http://schemas.microsoft.com/office/drawing/2014/main" id="{F7E681A2-00B9-A55E-372C-C5B5571EE4A8}"/>
              </a:ext>
            </a:extLst>
          </p:cNvPr>
          <p:cNvGraphicFramePr>
            <a:graphicFrameLocks noGrp="1"/>
          </p:cNvGraphicFramePr>
          <p:nvPr>
            <p:ph idx="1"/>
            <p:extLst>
              <p:ext uri="{D42A27DB-BD31-4B8C-83A1-F6EECF244321}">
                <p14:modId xmlns:p14="http://schemas.microsoft.com/office/powerpoint/2010/main" val="134157754"/>
              </p:ext>
            </p:extLst>
          </p:nvPr>
        </p:nvGraphicFramePr>
        <p:xfrm>
          <a:off x="4702547" y="838199"/>
          <a:ext cx="6651253" cy="53387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770524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632FF1-9040-9D06-D5A6-F9AED5542EF4}"/>
              </a:ext>
            </a:extLst>
          </p:cNvPr>
          <p:cNvSpPr>
            <a:spLocks noGrp="1"/>
          </p:cNvSpPr>
          <p:nvPr>
            <p:ph type="title"/>
          </p:nvPr>
        </p:nvSpPr>
        <p:spPr>
          <a:xfrm>
            <a:off x="635000" y="640823"/>
            <a:ext cx="3418659" cy="5583148"/>
          </a:xfrm>
        </p:spPr>
        <p:txBody>
          <a:bodyPr anchor="ctr">
            <a:normAutofit/>
          </a:bodyPr>
          <a:lstStyle/>
          <a:p>
            <a:r>
              <a:rPr lang="en-US" sz="5400" dirty="0"/>
              <a:t>Example</a:t>
            </a:r>
          </a:p>
        </p:txBody>
      </p:sp>
      <p:sp>
        <p:nvSpPr>
          <p:cNvPr id="14"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5" name="Content Placeholder 2">
            <a:extLst>
              <a:ext uri="{FF2B5EF4-FFF2-40B4-BE49-F238E27FC236}">
                <a16:creationId xmlns:a16="http://schemas.microsoft.com/office/drawing/2014/main" id="{81701BFE-D11D-51D7-7598-7CA709F5E99D}"/>
              </a:ext>
            </a:extLst>
          </p:cNvPr>
          <p:cNvGraphicFramePr>
            <a:graphicFrameLocks noGrp="1"/>
          </p:cNvGraphicFramePr>
          <p:nvPr>
            <p:ph idx="1"/>
            <p:extLst>
              <p:ext uri="{D42A27DB-BD31-4B8C-83A1-F6EECF244321}">
                <p14:modId xmlns:p14="http://schemas.microsoft.com/office/powerpoint/2010/main" val="86170374"/>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953398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4E53FF4-255F-2317-732B-0902F2BBD665}"/>
              </a:ext>
            </a:extLst>
          </p:cNvPr>
          <p:cNvSpPr>
            <a:spLocks noGrp="1"/>
          </p:cNvSpPr>
          <p:nvPr>
            <p:ph type="title"/>
          </p:nvPr>
        </p:nvSpPr>
        <p:spPr>
          <a:xfrm>
            <a:off x="635000" y="640823"/>
            <a:ext cx="3418659" cy="5583148"/>
          </a:xfrm>
        </p:spPr>
        <p:txBody>
          <a:bodyPr anchor="ctr">
            <a:normAutofit/>
          </a:bodyPr>
          <a:lstStyle/>
          <a:p>
            <a:r>
              <a:rPr lang="en-US" sz="5400" dirty="0"/>
              <a:t>Example</a:t>
            </a: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F6D82F3C-EC46-BE0B-2952-FE0A27A65A10}"/>
              </a:ext>
            </a:extLst>
          </p:cNvPr>
          <p:cNvGraphicFramePr>
            <a:graphicFrameLocks noGrp="1"/>
          </p:cNvGraphicFramePr>
          <p:nvPr>
            <p:ph idx="1"/>
            <p:extLst>
              <p:ext uri="{D42A27DB-BD31-4B8C-83A1-F6EECF244321}">
                <p14:modId xmlns:p14="http://schemas.microsoft.com/office/powerpoint/2010/main" val="4105911159"/>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867434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ight Triangle 23">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587D9B-A861-B067-8DA7-AC3AECFF5766}"/>
              </a:ext>
            </a:extLst>
          </p:cNvPr>
          <p:cNvSpPr>
            <a:spLocks noGrp="1"/>
          </p:cNvSpPr>
          <p:nvPr>
            <p:ph type="title"/>
          </p:nvPr>
        </p:nvSpPr>
        <p:spPr>
          <a:xfrm>
            <a:off x="1075767" y="1188637"/>
            <a:ext cx="2988234" cy="4480726"/>
          </a:xfrm>
        </p:spPr>
        <p:txBody>
          <a:bodyPr>
            <a:normAutofit/>
          </a:bodyPr>
          <a:lstStyle/>
          <a:p>
            <a:pPr algn="r"/>
            <a:r>
              <a:rPr lang="en-US" sz="6600" dirty="0"/>
              <a:t>HOTMA</a:t>
            </a:r>
          </a:p>
        </p:txBody>
      </p:sp>
      <p:cxnSp>
        <p:nvCxnSpPr>
          <p:cNvPr id="28" name="Straight Connector 27">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73485A3-1839-0CCD-D419-A4E1620B39A9}"/>
              </a:ext>
            </a:extLst>
          </p:cNvPr>
          <p:cNvSpPr>
            <a:spLocks noGrp="1"/>
          </p:cNvSpPr>
          <p:nvPr>
            <p:ph idx="1"/>
          </p:nvPr>
        </p:nvSpPr>
        <p:spPr>
          <a:xfrm>
            <a:off x="5255260" y="1648870"/>
            <a:ext cx="4702848" cy="3560260"/>
          </a:xfrm>
        </p:spPr>
        <p:txBody>
          <a:bodyPr anchor="ctr">
            <a:normAutofit/>
          </a:bodyPr>
          <a:lstStyle/>
          <a:p>
            <a:r>
              <a:rPr lang="en-US" sz="1700" dirty="0"/>
              <a:t>What is different?</a:t>
            </a:r>
          </a:p>
          <a:p>
            <a:endParaRPr lang="en-US" sz="1700" dirty="0"/>
          </a:p>
          <a:p>
            <a:pPr lvl="1"/>
            <a:r>
              <a:rPr lang="en-US" sz="1700" dirty="0"/>
              <a:t>Income Hierarchy</a:t>
            </a:r>
          </a:p>
          <a:p>
            <a:pPr lvl="1"/>
            <a:r>
              <a:rPr lang="en-US" sz="1700" dirty="0"/>
              <a:t>Exclusions for Net Family Assets and Income</a:t>
            </a:r>
          </a:p>
          <a:p>
            <a:pPr lvl="1"/>
            <a:r>
              <a:rPr lang="en-US" sz="1700" dirty="0"/>
              <a:t>Nonrecurring Income is defined differently</a:t>
            </a:r>
          </a:p>
          <a:p>
            <a:pPr lvl="1"/>
            <a:r>
              <a:rPr lang="en-US" sz="1700" dirty="0"/>
              <a:t>Student Financial Assistance</a:t>
            </a:r>
          </a:p>
          <a:p>
            <a:pPr lvl="1"/>
            <a:r>
              <a:rPr lang="en-US" sz="1700" dirty="0"/>
              <a:t>Alimony &amp; Child Support</a:t>
            </a:r>
          </a:p>
          <a:p>
            <a:pPr lvl="1"/>
            <a:r>
              <a:rPr lang="en-US" sz="1700" dirty="0"/>
              <a:t>Number of Pay-Stubs</a:t>
            </a:r>
          </a:p>
          <a:p>
            <a:pPr lvl="1"/>
            <a:r>
              <a:rPr lang="en-US" sz="1700" dirty="0"/>
              <a:t>Passbook Rate </a:t>
            </a:r>
          </a:p>
          <a:p>
            <a:pPr lvl="1"/>
            <a:r>
              <a:rPr lang="en-US" sz="1700" dirty="0"/>
              <a:t>Assets</a:t>
            </a:r>
          </a:p>
        </p:txBody>
      </p:sp>
    </p:spTree>
    <p:extLst>
      <p:ext uri="{BB962C8B-B14F-4D97-AF65-F5344CB8AC3E}">
        <p14:creationId xmlns:p14="http://schemas.microsoft.com/office/powerpoint/2010/main" val="19456205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B85C954-FFBD-763E-FB77-C724B5BC33C8}"/>
              </a:ext>
            </a:extLst>
          </p:cNvPr>
          <p:cNvSpPr>
            <a:spLocks noGrp="1"/>
          </p:cNvSpPr>
          <p:nvPr>
            <p:ph type="title"/>
          </p:nvPr>
        </p:nvSpPr>
        <p:spPr>
          <a:xfrm>
            <a:off x="838200" y="365125"/>
            <a:ext cx="5558489" cy="1325563"/>
          </a:xfrm>
        </p:spPr>
        <p:txBody>
          <a:bodyPr>
            <a:normAutofit/>
          </a:bodyPr>
          <a:lstStyle/>
          <a:p>
            <a:r>
              <a:rPr lang="en-US" dirty="0"/>
              <a:t>Example</a:t>
            </a:r>
          </a:p>
        </p:txBody>
      </p:sp>
      <p:sp>
        <p:nvSpPr>
          <p:cNvPr id="10" name="Freeform: Shape 9">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EC9E659E-EDEB-8933-97E2-4E6B104C3C56}"/>
              </a:ext>
            </a:extLst>
          </p:cNvPr>
          <p:cNvSpPr>
            <a:spLocks noGrp="1"/>
          </p:cNvSpPr>
          <p:nvPr>
            <p:ph idx="1"/>
          </p:nvPr>
        </p:nvSpPr>
        <p:spPr>
          <a:xfrm>
            <a:off x="838200" y="1825625"/>
            <a:ext cx="5558489" cy="4351338"/>
          </a:xfrm>
        </p:spPr>
        <p:txBody>
          <a:bodyPr>
            <a:normAutofit/>
          </a:bodyPr>
          <a:lstStyle/>
          <a:p>
            <a:pPr marL="0" indent="0">
              <a:buNone/>
            </a:pPr>
            <a:r>
              <a:rPr lang="en-US" dirty="0"/>
              <a:t>Dante is a full-time student, and he received the following amounts to cover his first year of college: Federal Pell Grant: $9,000; Federal Perkins Loan: $13,000; Local Library Scholarship: $1,000. </a:t>
            </a:r>
          </a:p>
          <a:p>
            <a:pPr marL="0" indent="0">
              <a:buNone/>
            </a:pPr>
            <a:endParaRPr lang="en-US" dirty="0"/>
          </a:p>
        </p:txBody>
      </p:sp>
      <p:sp>
        <p:nvSpPr>
          <p:cNvPr id="12" name="Oval 11">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Block Arc 13">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18" name="Straight Connector 17">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0" name="Freeform: Shape 19">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2" name="Arc 21">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79744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Slide background fill">
            <a:extLst>
              <a:ext uri="{FF2B5EF4-FFF2-40B4-BE49-F238E27FC236}">
                <a16:creationId xmlns:a16="http://schemas.microsoft.com/office/drawing/2014/main" id="{CB49665F-0298-4449-8D2D-209989CB9E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olor 2">
            <a:extLst>
              <a:ext uri="{FF2B5EF4-FFF2-40B4-BE49-F238E27FC236}">
                <a16:creationId xmlns:a16="http://schemas.microsoft.com/office/drawing/2014/main" id="{A71EEC14-174A-46FA-B046-474750457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EB6CB95-E653-4C6C-AE51-62FD848E8D5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89" y="-2"/>
            <a:ext cx="3468234" cy="6858000"/>
            <a:chOff x="651279" y="598259"/>
            <a:chExt cx="10889442" cy="5680742"/>
          </a:xfrm>
        </p:grpSpPr>
        <p:sp>
          <p:nvSpPr>
            <p:cNvPr id="14" name="Color">
              <a:extLst>
                <a:ext uri="{FF2B5EF4-FFF2-40B4-BE49-F238E27FC236}">
                  <a16:creationId xmlns:a16="http://schemas.microsoft.com/office/drawing/2014/main" id="{BDD3CB8E-ABA7-4F37-BB2C-64FFD19813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lor">
              <a:extLst>
                <a:ext uri="{FF2B5EF4-FFF2-40B4-BE49-F238E27FC236}">
                  <a16:creationId xmlns:a16="http://schemas.microsoft.com/office/drawing/2014/main" id="{C2CA788A-B2FD-494C-BED0-83E31F6DF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8" name="Freeform: Shape 17">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48FA4965-0D3D-C278-F113-699119B7220E}"/>
              </a:ext>
            </a:extLst>
          </p:cNvPr>
          <p:cNvSpPr>
            <a:spLocks noGrp="1"/>
          </p:cNvSpPr>
          <p:nvPr>
            <p:ph type="title"/>
          </p:nvPr>
        </p:nvSpPr>
        <p:spPr>
          <a:xfrm rot="16200000">
            <a:off x="-1325880" y="1947672"/>
            <a:ext cx="5961888" cy="2788920"/>
          </a:xfrm>
        </p:spPr>
        <p:txBody>
          <a:bodyPr anchor="ctr">
            <a:normAutofit/>
          </a:bodyPr>
          <a:lstStyle/>
          <a:p>
            <a:r>
              <a:rPr lang="en-US" sz="4800" dirty="0">
                <a:solidFill>
                  <a:schemeClr val="bg1"/>
                </a:solidFill>
              </a:rPr>
              <a:t>Example</a:t>
            </a:r>
          </a:p>
        </p:txBody>
      </p:sp>
      <p:graphicFrame>
        <p:nvGraphicFramePr>
          <p:cNvPr id="27" name="Content Placeholder 2">
            <a:extLst>
              <a:ext uri="{FF2B5EF4-FFF2-40B4-BE49-F238E27FC236}">
                <a16:creationId xmlns:a16="http://schemas.microsoft.com/office/drawing/2014/main" id="{391FE314-5AC0-730A-5464-7E094116A9FD}"/>
              </a:ext>
            </a:extLst>
          </p:cNvPr>
          <p:cNvGraphicFramePr>
            <a:graphicFrameLocks noGrp="1"/>
          </p:cNvGraphicFramePr>
          <p:nvPr>
            <p:ph idx="1"/>
            <p:extLst>
              <p:ext uri="{D42A27DB-BD31-4B8C-83A1-F6EECF244321}">
                <p14:modId xmlns:p14="http://schemas.microsoft.com/office/powerpoint/2010/main" val="117025237"/>
              </p:ext>
            </p:extLst>
          </p:nvPr>
        </p:nvGraphicFramePr>
        <p:xfrm>
          <a:off x="3794296" y="288758"/>
          <a:ext cx="7559504" cy="62852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288564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fill">
            <a:extLst>
              <a:ext uri="{FF2B5EF4-FFF2-40B4-BE49-F238E27FC236}">
                <a16:creationId xmlns:a16="http://schemas.microsoft.com/office/drawing/2014/main" id="{CB49665F-0298-4449-8D2D-209989CB9E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lor 2">
            <a:extLst>
              <a:ext uri="{FF2B5EF4-FFF2-40B4-BE49-F238E27FC236}">
                <a16:creationId xmlns:a16="http://schemas.microsoft.com/office/drawing/2014/main" id="{A71EEC14-174A-46FA-B046-474750457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EEB6CB95-E653-4C6C-AE51-62FD848E8D5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89" y="-2"/>
            <a:ext cx="3468234" cy="6858000"/>
            <a:chOff x="651279" y="598259"/>
            <a:chExt cx="10889442" cy="5680742"/>
          </a:xfrm>
        </p:grpSpPr>
        <p:sp>
          <p:nvSpPr>
            <p:cNvPr id="14" name="Color">
              <a:extLst>
                <a:ext uri="{FF2B5EF4-FFF2-40B4-BE49-F238E27FC236}">
                  <a16:creationId xmlns:a16="http://schemas.microsoft.com/office/drawing/2014/main" id="{BDD3CB8E-ABA7-4F37-BB2C-64FFD19813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lor">
              <a:extLst>
                <a:ext uri="{FF2B5EF4-FFF2-40B4-BE49-F238E27FC236}">
                  <a16:creationId xmlns:a16="http://schemas.microsoft.com/office/drawing/2014/main" id="{C2CA788A-B2FD-494C-BED0-83E31F6DF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8" name="Freeform: Shape 17">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27D2D86F-1B14-A89E-D553-01AB0005099B}"/>
              </a:ext>
            </a:extLst>
          </p:cNvPr>
          <p:cNvSpPr>
            <a:spLocks noGrp="1"/>
          </p:cNvSpPr>
          <p:nvPr>
            <p:ph type="title"/>
          </p:nvPr>
        </p:nvSpPr>
        <p:spPr>
          <a:xfrm rot="16200000">
            <a:off x="-1325880" y="1947672"/>
            <a:ext cx="5961888" cy="2788920"/>
          </a:xfrm>
        </p:spPr>
        <p:txBody>
          <a:bodyPr anchor="ctr">
            <a:normAutofit/>
          </a:bodyPr>
          <a:lstStyle/>
          <a:p>
            <a:r>
              <a:rPr lang="en-US" sz="4800" dirty="0">
                <a:solidFill>
                  <a:schemeClr val="bg1"/>
                </a:solidFill>
              </a:rPr>
              <a:t>Example</a:t>
            </a:r>
          </a:p>
        </p:txBody>
      </p:sp>
      <p:graphicFrame>
        <p:nvGraphicFramePr>
          <p:cNvPr id="5" name="Content Placeholder 2">
            <a:extLst>
              <a:ext uri="{FF2B5EF4-FFF2-40B4-BE49-F238E27FC236}">
                <a16:creationId xmlns:a16="http://schemas.microsoft.com/office/drawing/2014/main" id="{63BD150A-C3F4-A3FE-734A-4ABADC26BE47}"/>
              </a:ext>
            </a:extLst>
          </p:cNvPr>
          <p:cNvGraphicFramePr>
            <a:graphicFrameLocks noGrp="1"/>
          </p:cNvGraphicFramePr>
          <p:nvPr>
            <p:ph idx="1"/>
            <p:extLst>
              <p:ext uri="{D42A27DB-BD31-4B8C-83A1-F6EECF244321}">
                <p14:modId xmlns:p14="http://schemas.microsoft.com/office/powerpoint/2010/main" val="976692616"/>
              </p:ext>
            </p:extLst>
          </p:nvPr>
        </p:nvGraphicFramePr>
        <p:xfrm>
          <a:off x="3794296" y="288758"/>
          <a:ext cx="7559504" cy="62852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711096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1003468-BE60-10D9-9DF2-4649BD332CD0}"/>
              </a:ext>
            </a:extLst>
          </p:cNvPr>
          <p:cNvPicPr>
            <a:picLocks noChangeAspect="1"/>
          </p:cNvPicPr>
          <p:nvPr/>
        </p:nvPicPr>
        <p:blipFill rotWithShape="1">
          <a:blip r:embed="rId2">
            <a:duotone>
              <a:schemeClr val="bg2">
                <a:shade val="45000"/>
                <a:satMod val="135000"/>
              </a:schemeClr>
              <a:prstClr val="white"/>
            </a:duotone>
          </a:blip>
          <a:srcRect t="12153" b="3578"/>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0E9D89-FCB1-DA96-F672-9C005D19A701}"/>
              </a:ext>
            </a:extLst>
          </p:cNvPr>
          <p:cNvSpPr>
            <a:spLocks noGrp="1"/>
          </p:cNvSpPr>
          <p:nvPr>
            <p:ph type="title"/>
          </p:nvPr>
        </p:nvSpPr>
        <p:spPr>
          <a:xfrm>
            <a:off x="838200" y="365125"/>
            <a:ext cx="10515600" cy="1325563"/>
          </a:xfrm>
        </p:spPr>
        <p:txBody>
          <a:bodyPr>
            <a:normAutofit/>
          </a:bodyPr>
          <a:lstStyle/>
          <a:p>
            <a:r>
              <a:rPr lang="en-US" dirty="0"/>
              <a:t>Example</a:t>
            </a:r>
          </a:p>
        </p:txBody>
      </p:sp>
      <p:graphicFrame>
        <p:nvGraphicFramePr>
          <p:cNvPr id="5" name="Content Placeholder 2">
            <a:extLst>
              <a:ext uri="{FF2B5EF4-FFF2-40B4-BE49-F238E27FC236}">
                <a16:creationId xmlns:a16="http://schemas.microsoft.com/office/drawing/2014/main" id="{BBE7DC0F-BC36-A8A7-5478-4E0067C89E1C}"/>
              </a:ext>
            </a:extLst>
          </p:cNvPr>
          <p:cNvGraphicFramePr>
            <a:graphicFrameLocks noGrp="1"/>
          </p:cNvGraphicFramePr>
          <p:nvPr>
            <p:ph idx="1"/>
            <p:extLst>
              <p:ext uri="{D42A27DB-BD31-4B8C-83A1-F6EECF244321}">
                <p14:modId xmlns:p14="http://schemas.microsoft.com/office/powerpoint/2010/main" val="361062672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098130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73819C-0549-8F41-1FEC-2A056EF132E1}"/>
              </a:ext>
            </a:extLst>
          </p:cNvPr>
          <p:cNvSpPr>
            <a:spLocks noGrp="1"/>
          </p:cNvSpPr>
          <p:nvPr>
            <p:ph type="title"/>
          </p:nvPr>
        </p:nvSpPr>
        <p:spPr>
          <a:xfrm>
            <a:off x="635000" y="640823"/>
            <a:ext cx="3418659" cy="5583148"/>
          </a:xfrm>
        </p:spPr>
        <p:txBody>
          <a:bodyPr anchor="ctr">
            <a:normAutofit/>
          </a:bodyPr>
          <a:lstStyle/>
          <a:p>
            <a:r>
              <a:rPr lang="en-US" sz="5400" dirty="0"/>
              <a:t>Student Assistance – Section 8</a:t>
            </a: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C09B0448-EFCD-1D77-18C7-B4731CE4DBC8}"/>
              </a:ext>
            </a:extLst>
          </p:cNvPr>
          <p:cNvGraphicFramePr>
            <a:graphicFrameLocks noGrp="1"/>
          </p:cNvGraphicFramePr>
          <p:nvPr>
            <p:ph idx="1"/>
            <p:extLst>
              <p:ext uri="{D42A27DB-BD31-4B8C-83A1-F6EECF244321}">
                <p14:modId xmlns:p14="http://schemas.microsoft.com/office/powerpoint/2010/main" val="453524506"/>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270620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DCFCB85-092B-32C4-5540-F04D032A68BF}"/>
              </a:ext>
            </a:extLst>
          </p:cNvPr>
          <p:cNvSpPr>
            <a:spLocks noGrp="1"/>
          </p:cNvSpPr>
          <p:nvPr>
            <p:ph type="title"/>
          </p:nvPr>
        </p:nvSpPr>
        <p:spPr>
          <a:xfrm>
            <a:off x="635000" y="640823"/>
            <a:ext cx="3418659" cy="5583148"/>
          </a:xfrm>
        </p:spPr>
        <p:txBody>
          <a:bodyPr anchor="ctr">
            <a:normAutofit/>
          </a:bodyPr>
          <a:lstStyle/>
          <a:p>
            <a:r>
              <a:rPr lang="en-US" sz="5400" dirty="0"/>
              <a:t>Student Assistance – Section 8</a:t>
            </a: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3D94EE91-4D8E-5FCA-040E-B213889517FB}"/>
              </a:ext>
            </a:extLst>
          </p:cNvPr>
          <p:cNvGraphicFramePr>
            <a:graphicFrameLocks noGrp="1"/>
          </p:cNvGraphicFramePr>
          <p:nvPr>
            <p:ph idx="1"/>
            <p:extLst>
              <p:ext uri="{D42A27DB-BD31-4B8C-83A1-F6EECF244321}">
                <p14:modId xmlns:p14="http://schemas.microsoft.com/office/powerpoint/2010/main" val="2379585518"/>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53723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39C83B4-CCB6-412E-B7FF-BA0CF31B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1BA989C-D286-48D4-B3F1-84F3CBF095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ED6EF023-FAB6-4DF4-47AE-353ECC6C688C}"/>
              </a:ext>
            </a:extLst>
          </p:cNvPr>
          <p:cNvSpPr>
            <a:spLocks noGrp="1"/>
          </p:cNvSpPr>
          <p:nvPr>
            <p:ph type="title"/>
          </p:nvPr>
        </p:nvSpPr>
        <p:spPr>
          <a:xfrm>
            <a:off x="804672" y="1541007"/>
            <a:ext cx="3401568" cy="3775985"/>
          </a:xfrm>
        </p:spPr>
        <p:txBody>
          <a:bodyPr>
            <a:normAutofit/>
          </a:bodyPr>
          <a:lstStyle/>
          <a:p>
            <a:r>
              <a:rPr lang="en-US" sz="4000" dirty="0">
                <a:solidFill>
                  <a:schemeClr val="tx2"/>
                </a:solidFill>
              </a:rPr>
              <a:t>Student Assistance – Section 8</a:t>
            </a:r>
          </a:p>
        </p:txBody>
      </p:sp>
      <p:grpSp>
        <p:nvGrpSpPr>
          <p:cNvPr id="13" name="Group 12">
            <a:extLst>
              <a:ext uri="{FF2B5EF4-FFF2-40B4-BE49-F238E27FC236}">
                <a16:creationId xmlns:a16="http://schemas.microsoft.com/office/drawing/2014/main" id="{98925B56-689F-4DFB-8FD0-9BB9D8DE848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179493" cy="2385844"/>
            <a:chOff x="-305" y="-1"/>
            <a:chExt cx="3832880" cy="2876136"/>
          </a:xfrm>
        </p:grpSpPr>
        <p:sp>
          <p:nvSpPr>
            <p:cNvPr id="14" name="Freeform: Shape 13">
              <a:extLst>
                <a:ext uri="{FF2B5EF4-FFF2-40B4-BE49-F238E27FC236}">
                  <a16:creationId xmlns:a16="http://schemas.microsoft.com/office/drawing/2014/main" id="{B9233DCD-C902-4E2F-ABB5-F2498FBB5E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725B7C80-EAF5-443A-8461-946150B5C5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8CD3602-8169-45DE-B122-457CF0F102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873D416A-6D94-4560-9975-67C1FD20EE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A7EE5FDC-1EEC-4871-BD9E-EF321D5F89B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453321" y="4487852"/>
            <a:ext cx="2747353" cy="2375262"/>
            <a:chOff x="-305" y="-4155"/>
            <a:chExt cx="2514948" cy="2174333"/>
          </a:xfrm>
        </p:grpSpPr>
        <p:sp>
          <p:nvSpPr>
            <p:cNvPr id="20" name="Freeform: Shape 19">
              <a:extLst>
                <a:ext uri="{FF2B5EF4-FFF2-40B4-BE49-F238E27FC236}">
                  <a16:creationId xmlns:a16="http://schemas.microsoft.com/office/drawing/2014/main" id="{6DE1D26D-7254-43D9-9405-A77E66782A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758F69F4-6E29-4950-A92E-ADD768EC8B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0AEE0D-D2B5-4616-8383-D61A58F063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3" name="Freeform: Shape 22">
              <a:extLst>
                <a:ext uri="{FF2B5EF4-FFF2-40B4-BE49-F238E27FC236}">
                  <a16:creationId xmlns:a16="http://schemas.microsoft.com/office/drawing/2014/main" id="{2EA69949-F890-4A2C-84CB-7F0EAF6BD2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aphicFrame>
        <p:nvGraphicFramePr>
          <p:cNvPr id="5" name="Content Placeholder 2">
            <a:extLst>
              <a:ext uri="{FF2B5EF4-FFF2-40B4-BE49-F238E27FC236}">
                <a16:creationId xmlns:a16="http://schemas.microsoft.com/office/drawing/2014/main" id="{C02B5091-5D08-D5BF-A2B7-5260897BBBAA}"/>
              </a:ext>
            </a:extLst>
          </p:cNvPr>
          <p:cNvGraphicFramePr>
            <a:graphicFrameLocks noGrp="1"/>
          </p:cNvGraphicFramePr>
          <p:nvPr>
            <p:ph idx="1"/>
            <p:extLst>
              <p:ext uri="{D42A27DB-BD31-4B8C-83A1-F6EECF244321}">
                <p14:modId xmlns:p14="http://schemas.microsoft.com/office/powerpoint/2010/main" val="1660777882"/>
              </p:ext>
            </p:extLst>
          </p:nvPr>
        </p:nvGraphicFramePr>
        <p:xfrm>
          <a:off x="5641614" y="955653"/>
          <a:ext cx="5747085" cy="49478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304481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98CDF2-E2D9-32BA-3D9F-52DB8CB33BDE}"/>
              </a:ext>
            </a:extLst>
          </p:cNvPr>
          <p:cNvSpPr>
            <a:spLocks noGrp="1"/>
          </p:cNvSpPr>
          <p:nvPr>
            <p:ph type="title"/>
          </p:nvPr>
        </p:nvSpPr>
        <p:spPr>
          <a:xfrm>
            <a:off x="635000" y="640823"/>
            <a:ext cx="3418659" cy="5583148"/>
          </a:xfrm>
        </p:spPr>
        <p:txBody>
          <a:bodyPr anchor="ctr">
            <a:normAutofit/>
          </a:bodyPr>
          <a:lstStyle/>
          <a:p>
            <a:r>
              <a:rPr lang="en-US" sz="5400"/>
              <a:t>Student Assistance – Section 8</a:t>
            </a: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589FB885-962D-B4E4-9A1F-1D4F5FE0A063}"/>
              </a:ext>
            </a:extLst>
          </p:cNvPr>
          <p:cNvGraphicFramePr>
            <a:graphicFrameLocks noGrp="1"/>
          </p:cNvGraphicFramePr>
          <p:nvPr>
            <p:ph idx="1"/>
            <p:extLst>
              <p:ext uri="{D42A27DB-BD31-4B8C-83A1-F6EECF244321}">
                <p14:modId xmlns:p14="http://schemas.microsoft.com/office/powerpoint/2010/main" val="927533349"/>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8380962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39C83B4-CCB6-412E-B7FF-BA0CF31B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1BA989C-D286-48D4-B3F1-84F3CBF095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BE80D763-C85B-128A-596C-015155EF9CE4}"/>
              </a:ext>
            </a:extLst>
          </p:cNvPr>
          <p:cNvSpPr>
            <a:spLocks noGrp="1"/>
          </p:cNvSpPr>
          <p:nvPr>
            <p:ph type="title"/>
          </p:nvPr>
        </p:nvSpPr>
        <p:spPr>
          <a:xfrm>
            <a:off x="804672" y="1541007"/>
            <a:ext cx="3401568" cy="3775985"/>
          </a:xfrm>
        </p:spPr>
        <p:txBody>
          <a:bodyPr>
            <a:normAutofit/>
          </a:bodyPr>
          <a:lstStyle/>
          <a:p>
            <a:r>
              <a:rPr lang="en-US" sz="4000">
                <a:solidFill>
                  <a:schemeClr val="tx2"/>
                </a:solidFill>
              </a:rPr>
              <a:t>Example</a:t>
            </a:r>
          </a:p>
        </p:txBody>
      </p:sp>
      <p:grpSp>
        <p:nvGrpSpPr>
          <p:cNvPr id="13" name="Group 12">
            <a:extLst>
              <a:ext uri="{FF2B5EF4-FFF2-40B4-BE49-F238E27FC236}">
                <a16:creationId xmlns:a16="http://schemas.microsoft.com/office/drawing/2014/main" id="{98925B56-689F-4DFB-8FD0-9BB9D8DE848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179493" cy="2385844"/>
            <a:chOff x="-305" y="-1"/>
            <a:chExt cx="3832880" cy="2876136"/>
          </a:xfrm>
        </p:grpSpPr>
        <p:sp>
          <p:nvSpPr>
            <p:cNvPr id="14" name="Freeform: Shape 13">
              <a:extLst>
                <a:ext uri="{FF2B5EF4-FFF2-40B4-BE49-F238E27FC236}">
                  <a16:creationId xmlns:a16="http://schemas.microsoft.com/office/drawing/2014/main" id="{B9233DCD-C902-4E2F-ABB5-F2498FBB5E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725B7C80-EAF5-443A-8461-946150B5C5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8CD3602-8169-45DE-B122-457CF0F102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873D416A-6D94-4560-9975-67C1FD20EE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A7EE5FDC-1EEC-4871-BD9E-EF321D5F89B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453321" y="4487852"/>
            <a:ext cx="2747353" cy="2375262"/>
            <a:chOff x="-305" y="-4155"/>
            <a:chExt cx="2514948" cy="2174333"/>
          </a:xfrm>
        </p:grpSpPr>
        <p:sp>
          <p:nvSpPr>
            <p:cNvPr id="20" name="Freeform: Shape 19">
              <a:extLst>
                <a:ext uri="{FF2B5EF4-FFF2-40B4-BE49-F238E27FC236}">
                  <a16:creationId xmlns:a16="http://schemas.microsoft.com/office/drawing/2014/main" id="{6DE1D26D-7254-43D9-9405-A77E66782A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758F69F4-6E29-4950-A92E-ADD768EC8B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0AEE0D-D2B5-4616-8383-D61A58F063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3" name="Freeform: Shape 22">
              <a:extLst>
                <a:ext uri="{FF2B5EF4-FFF2-40B4-BE49-F238E27FC236}">
                  <a16:creationId xmlns:a16="http://schemas.microsoft.com/office/drawing/2014/main" id="{2EA69949-F890-4A2C-84CB-7F0EAF6BD2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aphicFrame>
        <p:nvGraphicFramePr>
          <p:cNvPr id="5" name="Content Placeholder 2">
            <a:extLst>
              <a:ext uri="{FF2B5EF4-FFF2-40B4-BE49-F238E27FC236}">
                <a16:creationId xmlns:a16="http://schemas.microsoft.com/office/drawing/2014/main" id="{42853CC1-DCFE-6226-7024-01E559B7419B}"/>
              </a:ext>
            </a:extLst>
          </p:cNvPr>
          <p:cNvGraphicFramePr>
            <a:graphicFrameLocks noGrp="1"/>
          </p:cNvGraphicFramePr>
          <p:nvPr>
            <p:ph idx="1"/>
            <p:extLst>
              <p:ext uri="{D42A27DB-BD31-4B8C-83A1-F6EECF244321}">
                <p14:modId xmlns:p14="http://schemas.microsoft.com/office/powerpoint/2010/main" val="298913456"/>
              </p:ext>
            </p:extLst>
          </p:nvPr>
        </p:nvGraphicFramePr>
        <p:xfrm>
          <a:off x="5641614" y="955653"/>
          <a:ext cx="5747085" cy="49478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7848506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06A415-231D-22F8-C51A-0A8FB31EE9DD}"/>
              </a:ext>
            </a:extLst>
          </p:cNvPr>
          <p:cNvSpPr>
            <a:spLocks noGrp="1"/>
          </p:cNvSpPr>
          <p:nvPr>
            <p:ph type="title"/>
          </p:nvPr>
        </p:nvSpPr>
        <p:spPr>
          <a:xfrm>
            <a:off x="635000" y="640823"/>
            <a:ext cx="3418659" cy="5583148"/>
          </a:xfrm>
        </p:spPr>
        <p:txBody>
          <a:bodyPr anchor="ctr">
            <a:normAutofit/>
          </a:bodyPr>
          <a:lstStyle/>
          <a:p>
            <a:r>
              <a:rPr lang="en-US" sz="5400"/>
              <a:t>Example</a:t>
            </a: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0B2D3915-3F9D-6A67-6F69-8258E57BB31A}"/>
              </a:ext>
            </a:extLst>
          </p:cNvPr>
          <p:cNvGraphicFramePr>
            <a:graphicFrameLocks noGrp="1"/>
          </p:cNvGraphicFramePr>
          <p:nvPr>
            <p:ph idx="1"/>
            <p:extLst>
              <p:ext uri="{D42A27DB-BD31-4B8C-83A1-F6EECF244321}">
                <p14:modId xmlns:p14="http://schemas.microsoft.com/office/powerpoint/2010/main" val="3841120575"/>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551982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79E217F-13B5-60AF-7AD9-3428E5A826B2}"/>
              </a:ext>
            </a:extLst>
          </p:cNvPr>
          <p:cNvSpPr>
            <a:spLocks noGrp="1"/>
          </p:cNvSpPr>
          <p:nvPr>
            <p:ph type="title"/>
          </p:nvPr>
        </p:nvSpPr>
        <p:spPr>
          <a:xfrm>
            <a:off x="630936" y="640080"/>
            <a:ext cx="4818888" cy="1481328"/>
          </a:xfrm>
        </p:spPr>
        <p:txBody>
          <a:bodyPr anchor="b">
            <a:normAutofit/>
          </a:bodyPr>
          <a:lstStyle/>
          <a:p>
            <a:r>
              <a:rPr lang="en-US" sz="5400"/>
              <a:t>HOTMA</a:t>
            </a:r>
          </a:p>
        </p:txBody>
      </p:sp>
      <p:sp>
        <p:nvSpPr>
          <p:cNvPr id="12"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AABA598-616D-2EBB-D589-03F7C7B5487E}"/>
              </a:ext>
            </a:extLst>
          </p:cNvPr>
          <p:cNvSpPr>
            <a:spLocks noGrp="1"/>
          </p:cNvSpPr>
          <p:nvPr>
            <p:ph idx="1"/>
          </p:nvPr>
        </p:nvSpPr>
        <p:spPr>
          <a:xfrm>
            <a:off x="630936" y="2660904"/>
            <a:ext cx="4818888" cy="3547872"/>
          </a:xfrm>
        </p:spPr>
        <p:txBody>
          <a:bodyPr anchor="t">
            <a:normAutofit/>
          </a:bodyPr>
          <a:lstStyle/>
          <a:p>
            <a:r>
              <a:rPr lang="en-US" sz="2200"/>
              <a:t>AHFA has updated the following forms to comply with HOTMA regulations:</a:t>
            </a:r>
          </a:p>
          <a:p>
            <a:pPr lvl="1"/>
            <a:r>
              <a:rPr lang="en-US" sz="2200"/>
              <a:t>Tenant Income Certification</a:t>
            </a:r>
          </a:p>
          <a:p>
            <a:pPr lvl="1"/>
            <a:r>
              <a:rPr lang="en-US" sz="2200"/>
              <a:t>$50,000 &amp; Under Asset Certification</a:t>
            </a:r>
          </a:p>
          <a:p>
            <a:pPr lvl="1"/>
            <a:r>
              <a:rPr lang="en-US" sz="2200"/>
              <a:t>Alimony-Child Support Certification</a:t>
            </a:r>
          </a:p>
          <a:p>
            <a:pPr lvl="1"/>
            <a:endParaRPr lang="en-US" sz="2200"/>
          </a:p>
          <a:p>
            <a:r>
              <a:rPr lang="en-US" sz="2200"/>
              <a:t>The forms are available at </a:t>
            </a:r>
            <a:r>
              <a:rPr lang="en-US" sz="2200">
                <a:hlinkClick r:id="rId2"/>
              </a:rPr>
              <a:t>www.ahfa.com</a:t>
            </a:r>
            <a:endParaRPr lang="en-US" sz="2200"/>
          </a:p>
          <a:p>
            <a:pPr marL="0" indent="0">
              <a:buNone/>
            </a:pPr>
            <a:endParaRPr lang="en-US" sz="2200"/>
          </a:p>
        </p:txBody>
      </p:sp>
      <p:pic>
        <p:nvPicPr>
          <p:cNvPr id="5" name="Graphic 4" descr="Laptop with phone and calculator">
            <a:extLst>
              <a:ext uri="{FF2B5EF4-FFF2-40B4-BE49-F238E27FC236}">
                <a16:creationId xmlns:a16="http://schemas.microsoft.com/office/drawing/2014/main" id="{4B0E91E6-BA52-2C8F-AA41-CA1F2A2C01A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99048" y="699516"/>
            <a:ext cx="5458968" cy="5458968"/>
          </a:xfrm>
          <a:prstGeom prst="rect">
            <a:avLst/>
          </a:prstGeom>
        </p:spPr>
      </p:pic>
    </p:spTree>
    <p:extLst>
      <p:ext uri="{BB962C8B-B14F-4D97-AF65-F5344CB8AC3E}">
        <p14:creationId xmlns:p14="http://schemas.microsoft.com/office/powerpoint/2010/main" val="48877765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493348C-42D0-F17D-6548-EDB093EC22DA}"/>
              </a:ext>
            </a:extLst>
          </p:cNvPr>
          <p:cNvSpPr>
            <a:spLocks noGrp="1"/>
          </p:cNvSpPr>
          <p:nvPr>
            <p:ph type="title"/>
          </p:nvPr>
        </p:nvSpPr>
        <p:spPr>
          <a:xfrm>
            <a:off x="635000" y="640823"/>
            <a:ext cx="3418659" cy="5583148"/>
          </a:xfrm>
        </p:spPr>
        <p:txBody>
          <a:bodyPr anchor="ctr">
            <a:normAutofit/>
          </a:bodyPr>
          <a:lstStyle/>
          <a:p>
            <a:r>
              <a:rPr lang="en-US" sz="5400"/>
              <a:t>Example</a:t>
            </a: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276858E6-8033-A230-8814-19F3A6C44899}"/>
              </a:ext>
            </a:extLst>
          </p:cNvPr>
          <p:cNvGraphicFramePr>
            <a:graphicFrameLocks noGrp="1"/>
          </p:cNvGraphicFramePr>
          <p:nvPr>
            <p:ph idx="1"/>
            <p:extLst>
              <p:ext uri="{D42A27DB-BD31-4B8C-83A1-F6EECF244321}">
                <p14:modId xmlns:p14="http://schemas.microsoft.com/office/powerpoint/2010/main" val="3882935859"/>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8219255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E57966-69F6-B3EB-19F3-69DFF270EE23}"/>
              </a:ext>
            </a:extLst>
          </p:cNvPr>
          <p:cNvSpPr>
            <a:spLocks noGrp="1"/>
          </p:cNvSpPr>
          <p:nvPr>
            <p:ph type="title"/>
          </p:nvPr>
        </p:nvSpPr>
        <p:spPr>
          <a:xfrm>
            <a:off x="635000" y="640823"/>
            <a:ext cx="3418659" cy="5583148"/>
          </a:xfrm>
        </p:spPr>
        <p:txBody>
          <a:bodyPr anchor="ctr">
            <a:normAutofit/>
          </a:bodyPr>
          <a:lstStyle/>
          <a:p>
            <a:r>
              <a:rPr lang="en-US" sz="5400"/>
              <a:t>Example</a:t>
            </a: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9D2A96AF-100C-0F9A-6368-CB517D9148D2}"/>
              </a:ext>
            </a:extLst>
          </p:cNvPr>
          <p:cNvGraphicFramePr>
            <a:graphicFrameLocks noGrp="1"/>
          </p:cNvGraphicFramePr>
          <p:nvPr>
            <p:ph idx="1"/>
            <p:extLst>
              <p:ext uri="{D42A27DB-BD31-4B8C-83A1-F6EECF244321}">
                <p14:modId xmlns:p14="http://schemas.microsoft.com/office/powerpoint/2010/main" val="2440868400"/>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9258345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4AAFE78-A944-6E14-0A9A-9DC1F5AF483B}"/>
              </a:ext>
            </a:extLst>
          </p:cNvPr>
          <p:cNvSpPr>
            <a:spLocks noGrp="1"/>
          </p:cNvSpPr>
          <p:nvPr>
            <p:ph type="title"/>
          </p:nvPr>
        </p:nvSpPr>
        <p:spPr>
          <a:xfrm>
            <a:off x="635000" y="640823"/>
            <a:ext cx="3418659" cy="5583148"/>
          </a:xfrm>
        </p:spPr>
        <p:txBody>
          <a:bodyPr anchor="ctr">
            <a:normAutofit/>
          </a:bodyPr>
          <a:lstStyle/>
          <a:p>
            <a:r>
              <a:rPr lang="en-US" sz="5400"/>
              <a:t>Example</a:t>
            </a: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6EDF301D-C92C-59D8-59D8-0FF394AE8C84}"/>
              </a:ext>
            </a:extLst>
          </p:cNvPr>
          <p:cNvGraphicFramePr>
            <a:graphicFrameLocks noGrp="1"/>
          </p:cNvGraphicFramePr>
          <p:nvPr>
            <p:ph idx="1"/>
            <p:extLst>
              <p:ext uri="{D42A27DB-BD31-4B8C-83A1-F6EECF244321}">
                <p14:modId xmlns:p14="http://schemas.microsoft.com/office/powerpoint/2010/main" val="1574211146"/>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9541255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2C55B7-0F1A-D0A4-D80E-509A1086B023}"/>
              </a:ext>
            </a:extLst>
          </p:cNvPr>
          <p:cNvSpPr>
            <a:spLocks noGrp="1"/>
          </p:cNvSpPr>
          <p:nvPr>
            <p:ph type="title"/>
          </p:nvPr>
        </p:nvSpPr>
        <p:spPr>
          <a:xfrm>
            <a:off x="635000" y="640823"/>
            <a:ext cx="3418659" cy="5583148"/>
          </a:xfrm>
        </p:spPr>
        <p:txBody>
          <a:bodyPr anchor="ctr">
            <a:normAutofit/>
          </a:bodyPr>
          <a:lstStyle/>
          <a:p>
            <a:r>
              <a:rPr lang="en-US" sz="5400"/>
              <a:t>Example</a:t>
            </a: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7976D691-FB19-9763-0381-35332EFAE856}"/>
              </a:ext>
            </a:extLst>
          </p:cNvPr>
          <p:cNvGraphicFramePr>
            <a:graphicFrameLocks noGrp="1"/>
          </p:cNvGraphicFramePr>
          <p:nvPr>
            <p:ph idx="1"/>
            <p:extLst>
              <p:ext uri="{D42A27DB-BD31-4B8C-83A1-F6EECF244321}">
                <p14:modId xmlns:p14="http://schemas.microsoft.com/office/powerpoint/2010/main" val="1741648015"/>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4504219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5351409-C346-AF60-E107-0568EE7C87D4}"/>
              </a:ext>
            </a:extLst>
          </p:cNvPr>
          <p:cNvSpPr>
            <a:spLocks noGrp="1"/>
          </p:cNvSpPr>
          <p:nvPr>
            <p:ph type="title"/>
          </p:nvPr>
        </p:nvSpPr>
        <p:spPr>
          <a:xfrm>
            <a:off x="635000" y="640823"/>
            <a:ext cx="3418659" cy="5583148"/>
          </a:xfrm>
        </p:spPr>
        <p:txBody>
          <a:bodyPr anchor="ctr">
            <a:normAutofit/>
          </a:bodyPr>
          <a:lstStyle/>
          <a:p>
            <a:r>
              <a:rPr lang="en-US" sz="5400"/>
              <a:t>Example</a:t>
            </a: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8BF3D29A-7A40-6B5F-80A4-4E60F53ABA59}"/>
              </a:ext>
            </a:extLst>
          </p:cNvPr>
          <p:cNvGraphicFramePr>
            <a:graphicFrameLocks noGrp="1"/>
          </p:cNvGraphicFramePr>
          <p:nvPr>
            <p:ph idx="1"/>
            <p:extLst>
              <p:ext uri="{D42A27DB-BD31-4B8C-83A1-F6EECF244321}">
                <p14:modId xmlns:p14="http://schemas.microsoft.com/office/powerpoint/2010/main" val="1274538037"/>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9549086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39C83B4-CCB6-412E-B7FF-BA0CF31B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1BA989C-D286-48D4-B3F1-84F3CBF095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6E74DA94-5127-1255-8700-462363B4C67F}"/>
              </a:ext>
            </a:extLst>
          </p:cNvPr>
          <p:cNvSpPr>
            <a:spLocks noGrp="1"/>
          </p:cNvSpPr>
          <p:nvPr>
            <p:ph type="title"/>
          </p:nvPr>
        </p:nvSpPr>
        <p:spPr>
          <a:xfrm>
            <a:off x="804672" y="1541007"/>
            <a:ext cx="3401568" cy="3775985"/>
          </a:xfrm>
        </p:spPr>
        <p:txBody>
          <a:bodyPr>
            <a:normAutofit/>
          </a:bodyPr>
          <a:lstStyle/>
          <a:p>
            <a:r>
              <a:rPr lang="en-US" sz="4000">
                <a:solidFill>
                  <a:schemeClr val="tx2"/>
                </a:solidFill>
              </a:rPr>
              <a:t>Example</a:t>
            </a:r>
          </a:p>
        </p:txBody>
      </p:sp>
      <p:grpSp>
        <p:nvGrpSpPr>
          <p:cNvPr id="13" name="Group 12">
            <a:extLst>
              <a:ext uri="{FF2B5EF4-FFF2-40B4-BE49-F238E27FC236}">
                <a16:creationId xmlns:a16="http://schemas.microsoft.com/office/drawing/2014/main" id="{98925B56-689F-4DFB-8FD0-9BB9D8DE848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179493" cy="2385844"/>
            <a:chOff x="-305" y="-1"/>
            <a:chExt cx="3832880" cy="2876136"/>
          </a:xfrm>
        </p:grpSpPr>
        <p:sp>
          <p:nvSpPr>
            <p:cNvPr id="14" name="Freeform: Shape 13">
              <a:extLst>
                <a:ext uri="{FF2B5EF4-FFF2-40B4-BE49-F238E27FC236}">
                  <a16:creationId xmlns:a16="http://schemas.microsoft.com/office/drawing/2014/main" id="{B9233DCD-C902-4E2F-ABB5-F2498FBB5E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725B7C80-EAF5-443A-8461-946150B5C5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8CD3602-8169-45DE-B122-457CF0F102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873D416A-6D94-4560-9975-67C1FD20EE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A7EE5FDC-1EEC-4871-BD9E-EF321D5F89B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453321" y="4487852"/>
            <a:ext cx="2747353" cy="2375262"/>
            <a:chOff x="-305" y="-4155"/>
            <a:chExt cx="2514948" cy="2174333"/>
          </a:xfrm>
        </p:grpSpPr>
        <p:sp>
          <p:nvSpPr>
            <p:cNvPr id="20" name="Freeform: Shape 19">
              <a:extLst>
                <a:ext uri="{FF2B5EF4-FFF2-40B4-BE49-F238E27FC236}">
                  <a16:creationId xmlns:a16="http://schemas.microsoft.com/office/drawing/2014/main" id="{6DE1D26D-7254-43D9-9405-A77E66782A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758F69F4-6E29-4950-A92E-ADD768EC8B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0AEE0D-D2B5-4616-8383-D61A58F063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3" name="Freeform: Shape 22">
              <a:extLst>
                <a:ext uri="{FF2B5EF4-FFF2-40B4-BE49-F238E27FC236}">
                  <a16:creationId xmlns:a16="http://schemas.microsoft.com/office/drawing/2014/main" id="{2EA69949-F890-4A2C-84CB-7F0EAF6BD2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aphicFrame>
        <p:nvGraphicFramePr>
          <p:cNvPr id="5" name="Content Placeholder 2">
            <a:extLst>
              <a:ext uri="{FF2B5EF4-FFF2-40B4-BE49-F238E27FC236}">
                <a16:creationId xmlns:a16="http://schemas.microsoft.com/office/drawing/2014/main" id="{C299C4C4-C3EA-E141-CF97-7DE4F89372EC}"/>
              </a:ext>
            </a:extLst>
          </p:cNvPr>
          <p:cNvGraphicFramePr>
            <a:graphicFrameLocks noGrp="1"/>
          </p:cNvGraphicFramePr>
          <p:nvPr>
            <p:ph idx="1"/>
            <p:extLst>
              <p:ext uri="{D42A27DB-BD31-4B8C-83A1-F6EECF244321}">
                <p14:modId xmlns:p14="http://schemas.microsoft.com/office/powerpoint/2010/main" val="2001937785"/>
              </p:ext>
            </p:extLst>
          </p:nvPr>
        </p:nvGraphicFramePr>
        <p:xfrm>
          <a:off x="5641614" y="955653"/>
          <a:ext cx="5747085" cy="49478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0810974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DAC08-755D-C2D5-4706-868EAEF8FB4D}"/>
              </a:ext>
            </a:extLst>
          </p:cNvPr>
          <p:cNvSpPr>
            <a:spLocks noGrp="1"/>
          </p:cNvSpPr>
          <p:nvPr>
            <p:ph type="title"/>
          </p:nvPr>
        </p:nvSpPr>
        <p:spPr/>
        <p:txBody>
          <a:bodyPr/>
          <a:lstStyle/>
          <a:p>
            <a:r>
              <a:rPr lang="en-US" dirty="0"/>
              <a:t>Example</a:t>
            </a:r>
          </a:p>
        </p:txBody>
      </p:sp>
      <p:graphicFrame>
        <p:nvGraphicFramePr>
          <p:cNvPr id="13" name="Content Placeholder 2">
            <a:extLst>
              <a:ext uri="{FF2B5EF4-FFF2-40B4-BE49-F238E27FC236}">
                <a16:creationId xmlns:a16="http://schemas.microsoft.com/office/drawing/2014/main" id="{31D26270-C3DD-B3D2-8957-E4C6EA2823DE}"/>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8696185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7DA1F35B-C8F7-4A5A-9339-7DA4D785B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c 17">
            <a:extLst>
              <a:ext uri="{FF2B5EF4-FFF2-40B4-BE49-F238E27FC236}">
                <a16:creationId xmlns:a16="http://schemas.microsoft.com/office/drawing/2014/main" id="{B2D4AD41-40DA-4A81-92F5-B6E3BA1ED8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746107">
            <a:off x="8175088" y="457951"/>
            <a:ext cx="2987899" cy="2987899"/>
          </a:xfrm>
          <a:prstGeom prst="arc">
            <a:avLst>
              <a:gd name="adj1" fmla="val 14612914"/>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9A33F25-9DCE-C697-3BD6-B0C44809028D}"/>
              </a:ext>
            </a:extLst>
          </p:cNvPr>
          <p:cNvSpPr>
            <a:spLocks noGrp="1"/>
          </p:cNvSpPr>
          <p:nvPr>
            <p:ph type="title"/>
          </p:nvPr>
        </p:nvSpPr>
        <p:spPr>
          <a:xfrm>
            <a:off x="838200" y="365125"/>
            <a:ext cx="10515600" cy="1325563"/>
          </a:xfrm>
        </p:spPr>
        <p:txBody>
          <a:bodyPr>
            <a:normAutofit/>
          </a:bodyPr>
          <a:lstStyle/>
          <a:p>
            <a:pPr algn="ctr"/>
            <a:r>
              <a:rPr lang="en-US"/>
              <a:t>Alimony &amp; Child Support</a:t>
            </a:r>
          </a:p>
        </p:txBody>
      </p:sp>
      <p:graphicFrame>
        <p:nvGraphicFramePr>
          <p:cNvPr id="12" name="Content Placeholder 2">
            <a:extLst>
              <a:ext uri="{FF2B5EF4-FFF2-40B4-BE49-F238E27FC236}">
                <a16:creationId xmlns:a16="http://schemas.microsoft.com/office/drawing/2014/main" id="{0B454C7A-B109-4FD9-8E5A-E5AA42499AD6}"/>
              </a:ext>
            </a:extLst>
          </p:cNvPr>
          <p:cNvGraphicFramePr>
            <a:graphicFrameLocks noGrp="1"/>
          </p:cNvGraphicFramePr>
          <p:nvPr>
            <p:ph idx="1"/>
            <p:extLst>
              <p:ext uri="{D42A27DB-BD31-4B8C-83A1-F6EECF244321}">
                <p14:modId xmlns:p14="http://schemas.microsoft.com/office/powerpoint/2010/main" val="408407421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5666610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3D91AF-4953-65B9-1989-878F91A2FC87}"/>
              </a:ext>
            </a:extLst>
          </p:cNvPr>
          <p:cNvSpPr>
            <a:spLocks noGrp="1"/>
          </p:cNvSpPr>
          <p:nvPr>
            <p:ph type="title"/>
          </p:nvPr>
        </p:nvSpPr>
        <p:spPr>
          <a:xfrm>
            <a:off x="841248" y="548640"/>
            <a:ext cx="3600860" cy="5431536"/>
          </a:xfrm>
        </p:spPr>
        <p:txBody>
          <a:bodyPr>
            <a:normAutofit/>
          </a:bodyPr>
          <a:lstStyle/>
          <a:p>
            <a:r>
              <a:rPr lang="en-US" sz="5400"/>
              <a:t>Number of Paystubs</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D5877D8-8D9B-5ED2-660D-BF05CD67F52C}"/>
              </a:ext>
            </a:extLst>
          </p:cNvPr>
          <p:cNvSpPr>
            <a:spLocks noGrp="1"/>
          </p:cNvSpPr>
          <p:nvPr>
            <p:ph idx="1"/>
          </p:nvPr>
        </p:nvSpPr>
        <p:spPr>
          <a:xfrm>
            <a:off x="5126418" y="552091"/>
            <a:ext cx="6224335" cy="5431536"/>
          </a:xfrm>
        </p:spPr>
        <p:txBody>
          <a:bodyPr anchor="ctr">
            <a:normAutofit/>
          </a:bodyPr>
          <a:lstStyle/>
          <a:p>
            <a:pPr marL="0" indent="0">
              <a:buNone/>
            </a:pPr>
            <a:r>
              <a:rPr lang="en-US" sz="2200" b="0" i="0" u="none" strike="noStrike" baseline="0" dirty="0">
                <a:latin typeface="Times New Roman" panose="02020603050405020304" pitchFamily="18" charset="0"/>
              </a:rPr>
              <a:t>Owners are required to obtain a minimum of two current and consecutive pay stubs for determining annual income from wages </a:t>
            </a:r>
            <a:endParaRPr lang="en-US" sz="2200" dirty="0"/>
          </a:p>
        </p:txBody>
      </p:sp>
    </p:spTree>
    <p:extLst>
      <p:ext uri="{BB962C8B-B14F-4D97-AF65-F5344CB8AC3E}">
        <p14:creationId xmlns:p14="http://schemas.microsoft.com/office/powerpoint/2010/main" val="141006318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5200A8-11A6-7217-6315-7CEBA8D4039C}"/>
              </a:ext>
            </a:extLst>
          </p:cNvPr>
          <p:cNvSpPr>
            <a:spLocks noGrp="1"/>
          </p:cNvSpPr>
          <p:nvPr>
            <p:ph type="title"/>
          </p:nvPr>
        </p:nvSpPr>
        <p:spPr>
          <a:xfrm>
            <a:off x="841248" y="548640"/>
            <a:ext cx="3600860" cy="5431536"/>
          </a:xfrm>
        </p:spPr>
        <p:txBody>
          <a:bodyPr>
            <a:normAutofit/>
          </a:bodyPr>
          <a:lstStyle/>
          <a:p>
            <a:r>
              <a:rPr lang="en-US" sz="5400"/>
              <a:t>Passbook Rate</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3178D19-99CF-5F0A-44EB-607558D45172}"/>
              </a:ext>
            </a:extLst>
          </p:cNvPr>
          <p:cNvSpPr>
            <a:spLocks noGrp="1"/>
          </p:cNvSpPr>
          <p:nvPr>
            <p:ph idx="1"/>
          </p:nvPr>
        </p:nvSpPr>
        <p:spPr>
          <a:xfrm>
            <a:off x="5126418" y="552091"/>
            <a:ext cx="6224335" cy="5431536"/>
          </a:xfrm>
        </p:spPr>
        <p:txBody>
          <a:bodyPr anchor="ctr">
            <a:normAutofit/>
          </a:bodyPr>
          <a:lstStyle/>
          <a:p>
            <a:pPr marL="0" indent="0">
              <a:buNone/>
            </a:pPr>
            <a:r>
              <a:rPr lang="en-US" sz="2200" b="0" i="0" u="none" strike="noStrike" baseline="0" dirty="0">
                <a:latin typeface="Times New Roman" panose="02020603050405020304" pitchFamily="18" charset="0"/>
              </a:rPr>
              <a:t>HUD will annually publish a passbook rate based on the Federal Deposit Insurance Corporation (FDIC) National Deposit Rate for savings accounts, which is an average of national savings rates published on a monthly basis. </a:t>
            </a:r>
          </a:p>
          <a:p>
            <a:pPr marL="0" indent="0">
              <a:buNone/>
            </a:pPr>
            <a:endParaRPr lang="en-US" sz="2200" dirty="0">
              <a:latin typeface="Times New Roman" panose="02020603050405020304" pitchFamily="18" charset="0"/>
            </a:endParaRPr>
          </a:p>
          <a:p>
            <a:pPr marL="0" indent="0">
              <a:buNone/>
            </a:pPr>
            <a:r>
              <a:rPr lang="en-US" sz="2200" b="0" i="0" u="none" strike="noStrike" baseline="0" dirty="0">
                <a:latin typeface="Times New Roman" panose="02020603050405020304" pitchFamily="18" charset="0"/>
              </a:rPr>
              <a:t>For 2024, the passbook rate </a:t>
            </a:r>
            <a:r>
              <a:rPr lang="en-US" sz="2200" dirty="0">
                <a:latin typeface="Times New Roman" panose="02020603050405020304" pitchFamily="18" charset="0"/>
              </a:rPr>
              <a:t>is</a:t>
            </a:r>
            <a:r>
              <a:rPr lang="en-US" sz="2200" b="0" i="0" u="none" strike="noStrike" baseline="0" dirty="0">
                <a:latin typeface="Times New Roman" panose="02020603050405020304" pitchFamily="18" charset="0"/>
              </a:rPr>
              <a:t> 0.40 percent.</a:t>
            </a:r>
            <a:endParaRPr lang="en-US" sz="2200" dirty="0"/>
          </a:p>
        </p:txBody>
      </p:sp>
    </p:spTree>
    <p:extLst>
      <p:ext uri="{BB962C8B-B14F-4D97-AF65-F5344CB8AC3E}">
        <p14:creationId xmlns:p14="http://schemas.microsoft.com/office/powerpoint/2010/main" val="25482230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24EDB6B-D368-4C72-D6B9-4D747B8CCBC2}"/>
              </a:ext>
            </a:extLst>
          </p:cNvPr>
          <p:cNvSpPr>
            <a:spLocks noGrp="1"/>
          </p:cNvSpPr>
          <p:nvPr>
            <p:ph type="title"/>
          </p:nvPr>
        </p:nvSpPr>
        <p:spPr>
          <a:xfrm>
            <a:off x="630936" y="640080"/>
            <a:ext cx="4818888" cy="1481328"/>
          </a:xfrm>
        </p:spPr>
        <p:txBody>
          <a:bodyPr anchor="b">
            <a:normAutofit/>
          </a:bodyPr>
          <a:lstStyle/>
          <a:p>
            <a:r>
              <a:rPr lang="en-US" sz="5000"/>
              <a:t>Income Hierarchy</a:t>
            </a:r>
          </a:p>
        </p:txBody>
      </p:sp>
      <p:sp>
        <p:nvSpPr>
          <p:cNvPr id="20"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CCFD9BE-3407-C85B-C6D2-F5F9783E1B3B}"/>
              </a:ext>
            </a:extLst>
          </p:cNvPr>
          <p:cNvSpPr>
            <a:spLocks noGrp="1"/>
          </p:cNvSpPr>
          <p:nvPr>
            <p:ph idx="1"/>
          </p:nvPr>
        </p:nvSpPr>
        <p:spPr>
          <a:xfrm>
            <a:off x="630936" y="2660904"/>
            <a:ext cx="4818888" cy="3547872"/>
          </a:xfrm>
        </p:spPr>
        <p:txBody>
          <a:bodyPr anchor="t">
            <a:normAutofit/>
          </a:bodyPr>
          <a:lstStyle/>
          <a:p>
            <a:r>
              <a:rPr lang="en-US" sz="2200"/>
              <a:t>6, 5, 4, 3, 2, 1</a:t>
            </a:r>
          </a:p>
          <a:p>
            <a:endParaRPr lang="en-US" sz="2200"/>
          </a:p>
          <a:p>
            <a:r>
              <a:rPr lang="en-US" sz="2200"/>
              <a:t>Highest to Lowest</a:t>
            </a:r>
          </a:p>
        </p:txBody>
      </p:sp>
      <p:pic>
        <p:nvPicPr>
          <p:cNvPr id="8" name="Picture 7" descr="A santa claus waving in a circle with numbers&#10;&#10;Description automatically generated">
            <a:extLst>
              <a:ext uri="{FF2B5EF4-FFF2-40B4-BE49-F238E27FC236}">
                <a16:creationId xmlns:a16="http://schemas.microsoft.com/office/drawing/2014/main" id="{896A790D-8EC7-CB84-ABA7-9175620F6E8E}"/>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099048" y="1381887"/>
            <a:ext cx="5458968" cy="4094226"/>
          </a:xfrm>
          <a:prstGeom prst="rect">
            <a:avLst/>
          </a:prstGeom>
        </p:spPr>
      </p:pic>
      <p:sp>
        <p:nvSpPr>
          <p:cNvPr id="9" name="TextBox 8">
            <a:extLst>
              <a:ext uri="{FF2B5EF4-FFF2-40B4-BE49-F238E27FC236}">
                <a16:creationId xmlns:a16="http://schemas.microsoft.com/office/drawing/2014/main" id="{A11047EB-C85B-ADB4-B778-C3833F328F22}"/>
              </a:ext>
            </a:extLst>
          </p:cNvPr>
          <p:cNvSpPr txBox="1"/>
          <p:nvPr/>
        </p:nvSpPr>
        <p:spPr>
          <a:xfrm>
            <a:off x="9250974" y="5276058"/>
            <a:ext cx="2307042"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www.creative-calendars.com/advent-calendars/">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Tree>
    <p:extLst>
      <p:ext uri="{BB962C8B-B14F-4D97-AF65-F5344CB8AC3E}">
        <p14:creationId xmlns:p14="http://schemas.microsoft.com/office/powerpoint/2010/main" val="262474908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DCC231C8-C761-4B31-9B1C-C6D19248C6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D0FC667-4EC9-30A7-8880-5D9D19AC2BD7}"/>
              </a:ext>
            </a:extLst>
          </p:cNvPr>
          <p:cNvSpPr>
            <a:spLocks noGrp="1"/>
          </p:cNvSpPr>
          <p:nvPr>
            <p:ph type="title"/>
          </p:nvPr>
        </p:nvSpPr>
        <p:spPr>
          <a:xfrm>
            <a:off x="838200" y="557189"/>
            <a:ext cx="3374136" cy="5567891"/>
          </a:xfrm>
        </p:spPr>
        <p:txBody>
          <a:bodyPr>
            <a:normAutofit/>
          </a:bodyPr>
          <a:lstStyle/>
          <a:p>
            <a:r>
              <a:rPr lang="en-US" sz="5200"/>
              <a:t>Assets</a:t>
            </a:r>
          </a:p>
        </p:txBody>
      </p:sp>
      <p:graphicFrame>
        <p:nvGraphicFramePr>
          <p:cNvPr id="5" name="Content Placeholder 2">
            <a:extLst>
              <a:ext uri="{FF2B5EF4-FFF2-40B4-BE49-F238E27FC236}">
                <a16:creationId xmlns:a16="http://schemas.microsoft.com/office/drawing/2014/main" id="{CB6CFC5F-D531-FCA2-6056-0E362601EE0F}"/>
              </a:ext>
            </a:extLst>
          </p:cNvPr>
          <p:cNvGraphicFramePr>
            <a:graphicFrameLocks noGrp="1"/>
          </p:cNvGraphicFramePr>
          <p:nvPr>
            <p:ph idx="1"/>
            <p:extLst>
              <p:ext uri="{D42A27DB-BD31-4B8C-83A1-F6EECF244321}">
                <p14:modId xmlns:p14="http://schemas.microsoft.com/office/powerpoint/2010/main" val="3719316818"/>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8492892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944E337-3E5D-4A1F-A5A1-2057F25B8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DA50D69-7CF7-4844-B844-A2B821C77F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854"/>
            <a:ext cx="12192000" cy="6865854"/>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0F4303C-B472-D075-ED6E-34576495DD79}"/>
              </a:ext>
            </a:extLst>
          </p:cNvPr>
          <p:cNvSpPr>
            <a:spLocks noGrp="1"/>
          </p:cNvSpPr>
          <p:nvPr>
            <p:ph type="title"/>
          </p:nvPr>
        </p:nvSpPr>
        <p:spPr>
          <a:xfrm>
            <a:off x="4572001" y="601744"/>
            <a:ext cx="6781800" cy="1338696"/>
          </a:xfrm>
        </p:spPr>
        <p:txBody>
          <a:bodyPr>
            <a:normAutofit/>
          </a:bodyPr>
          <a:lstStyle/>
          <a:p>
            <a:r>
              <a:rPr lang="en-US" b="1" i="0" u="none" strike="noStrike" baseline="0">
                <a:latin typeface="Times New Roman" panose="02020603050405020304" pitchFamily="18" charset="0"/>
              </a:rPr>
              <a:t>Actual and Imputed Income from Assets </a:t>
            </a:r>
            <a:endParaRPr lang="en-US" dirty="0"/>
          </a:p>
        </p:txBody>
      </p:sp>
      <p:pic>
        <p:nvPicPr>
          <p:cNvPr id="5" name="Picture 4" descr="White calculator">
            <a:extLst>
              <a:ext uri="{FF2B5EF4-FFF2-40B4-BE49-F238E27FC236}">
                <a16:creationId xmlns:a16="http://schemas.microsoft.com/office/drawing/2014/main" id="{F838E6A0-D9C3-D3C9-E1C1-7C4AC8FB93C1}"/>
              </a:ext>
            </a:extLst>
          </p:cNvPr>
          <p:cNvPicPr>
            <a:picLocks noChangeAspect="1"/>
          </p:cNvPicPr>
          <p:nvPr/>
        </p:nvPicPr>
        <p:blipFill rotWithShape="1">
          <a:blip r:embed="rId2"/>
          <a:srcRect l="13011" r="50443" b="-1"/>
          <a:stretch/>
        </p:blipFill>
        <p:spPr>
          <a:xfrm>
            <a:off x="20" y="10"/>
            <a:ext cx="3754739" cy="6857990"/>
          </a:xfrm>
          <a:custGeom>
            <a:avLst/>
            <a:gdLst/>
            <a:ahLst/>
            <a:cxnLst/>
            <a:rect l="l" t="t" r="r" b="b"/>
            <a:pathLst>
              <a:path w="3754759" h="6858000">
                <a:moveTo>
                  <a:pt x="0" y="0"/>
                </a:moveTo>
                <a:lnTo>
                  <a:pt x="3405358" y="0"/>
                </a:lnTo>
                <a:lnTo>
                  <a:pt x="3406298" y="5103"/>
                </a:lnTo>
                <a:cubicBezTo>
                  <a:pt x="3408705" y="9272"/>
                  <a:pt x="3410993" y="13534"/>
                  <a:pt x="3408744" y="22806"/>
                </a:cubicBezTo>
                <a:cubicBezTo>
                  <a:pt x="3398212" y="18869"/>
                  <a:pt x="3412504" y="58782"/>
                  <a:pt x="3403554" y="60481"/>
                </a:cubicBezTo>
                <a:cubicBezTo>
                  <a:pt x="3417198" y="75379"/>
                  <a:pt x="3401704" y="83956"/>
                  <a:pt x="3406685" y="104437"/>
                </a:cubicBezTo>
                <a:cubicBezTo>
                  <a:pt x="3412035" y="113935"/>
                  <a:pt x="3413215" y="120918"/>
                  <a:pt x="3408439" y="130745"/>
                </a:cubicBezTo>
                <a:cubicBezTo>
                  <a:pt x="3434362" y="174436"/>
                  <a:pt x="3410826" y="157826"/>
                  <a:pt x="3422002" y="199353"/>
                </a:cubicBezTo>
                <a:cubicBezTo>
                  <a:pt x="3433366" y="235046"/>
                  <a:pt x="3441595" y="275734"/>
                  <a:pt x="3466217" y="309590"/>
                </a:cubicBezTo>
                <a:cubicBezTo>
                  <a:pt x="3473022" y="315692"/>
                  <a:pt x="3476249" y="331335"/>
                  <a:pt x="3473425" y="344525"/>
                </a:cubicBezTo>
                <a:cubicBezTo>
                  <a:pt x="3472938" y="346792"/>
                  <a:pt x="3472286" y="348904"/>
                  <a:pt x="3471491" y="350788"/>
                </a:cubicBezTo>
                <a:cubicBezTo>
                  <a:pt x="3476473" y="380853"/>
                  <a:pt x="3497528" y="490678"/>
                  <a:pt x="3503314" y="524915"/>
                </a:cubicBezTo>
                <a:cubicBezTo>
                  <a:pt x="3495110" y="528110"/>
                  <a:pt x="3511009" y="544789"/>
                  <a:pt x="3506208" y="556205"/>
                </a:cubicBezTo>
                <a:cubicBezTo>
                  <a:pt x="3501906" y="564424"/>
                  <a:pt x="3505727" y="571402"/>
                  <a:pt x="3506503" y="579730"/>
                </a:cubicBezTo>
                <a:cubicBezTo>
                  <a:pt x="3503352" y="590904"/>
                  <a:pt x="3511763" y="626437"/>
                  <a:pt x="3516997" y="635552"/>
                </a:cubicBezTo>
                <a:cubicBezTo>
                  <a:pt x="3534688" y="657082"/>
                  <a:pt x="3524838" y="708447"/>
                  <a:pt x="3538464" y="726388"/>
                </a:cubicBezTo>
                <a:cubicBezTo>
                  <a:pt x="3540659" y="733032"/>
                  <a:pt x="3541735" y="739585"/>
                  <a:pt x="3542115" y="746049"/>
                </a:cubicBezTo>
                <a:lnTo>
                  <a:pt x="3541598" y="764218"/>
                </a:lnTo>
                <a:lnTo>
                  <a:pt x="3538294" y="769538"/>
                </a:lnTo>
                <a:lnTo>
                  <a:pt x="3539714" y="780556"/>
                </a:lnTo>
                <a:lnTo>
                  <a:pt x="3539328" y="783752"/>
                </a:lnTo>
                <a:cubicBezTo>
                  <a:pt x="3538575" y="789859"/>
                  <a:pt x="3537953" y="795880"/>
                  <a:pt x="3537882" y="801812"/>
                </a:cubicBezTo>
                <a:cubicBezTo>
                  <a:pt x="3555332" y="793164"/>
                  <a:pt x="3540143" y="850853"/>
                  <a:pt x="3553763" y="833773"/>
                </a:cubicBezTo>
                <a:cubicBezTo>
                  <a:pt x="3556400" y="864868"/>
                  <a:pt x="3568671" y="840452"/>
                  <a:pt x="3557696" y="878520"/>
                </a:cubicBezTo>
                <a:cubicBezTo>
                  <a:pt x="3574636" y="926170"/>
                  <a:pt x="3572932" y="1002669"/>
                  <a:pt x="3596902" y="1039468"/>
                </a:cubicBezTo>
                <a:cubicBezTo>
                  <a:pt x="3588227" y="1035176"/>
                  <a:pt x="3582669" y="1055878"/>
                  <a:pt x="3587550" y="1069793"/>
                </a:cubicBezTo>
                <a:cubicBezTo>
                  <a:pt x="3553603" y="1054905"/>
                  <a:pt x="3620138" y="1124159"/>
                  <a:pt x="3598129" y="1137690"/>
                </a:cubicBezTo>
                <a:cubicBezTo>
                  <a:pt x="3619154" y="1137277"/>
                  <a:pt x="3657845" y="1198819"/>
                  <a:pt x="3642072" y="1229443"/>
                </a:cubicBezTo>
                <a:cubicBezTo>
                  <a:pt x="3648492" y="1274612"/>
                  <a:pt x="3667414" y="1305895"/>
                  <a:pt x="3662799" y="1353804"/>
                </a:cubicBezTo>
                <a:cubicBezTo>
                  <a:pt x="3665680" y="1355144"/>
                  <a:pt x="3668149" y="1357448"/>
                  <a:pt x="3670319" y="1360420"/>
                </a:cubicBezTo>
                <a:lnTo>
                  <a:pt x="3675717" y="1370453"/>
                </a:lnTo>
                <a:lnTo>
                  <a:pt x="3675458" y="1372456"/>
                </a:lnTo>
                <a:cubicBezTo>
                  <a:pt x="3675775" y="1380261"/>
                  <a:pt x="3677154" y="1384198"/>
                  <a:pt x="3678998" y="1386422"/>
                </a:cubicBezTo>
                <a:lnTo>
                  <a:pt x="3681613" y="1387932"/>
                </a:lnTo>
                <a:lnTo>
                  <a:pt x="3684619" y="1397028"/>
                </a:lnTo>
                <a:lnTo>
                  <a:pt x="3692094" y="1413643"/>
                </a:lnTo>
                <a:lnTo>
                  <a:pt x="3692036" y="1417975"/>
                </a:lnTo>
                <a:lnTo>
                  <a:pt x="3701043" y="1444940"/>
                </a:lnTo>
                <a:lnTo>
                  <a:pt x="3700474" y="1445893"/>
                </a:lnTo>
                <a:cubicBezTo>
                  <a:pt x="3699407" y="1448641"/>
                  <a:pt x="3699006" y="1451835"/>
                  <a:pt x="3699990" y="1456030"/>
                </a:cubicBezTo>
                <a:cubicBezTo>
                  <a:pt x="3688343" y="1458099"/>
                  <a:pt x="3696713" y="1461887"/>
                  <a:pt x="3700642" y="1474079"/>
                </a:cubicBezTo>
                <a:cubicBezTo>
                  <a:pt x="3683431" y="1480016"/>
                  <a:pt x="3700716" y="1509516"/>
                  <a:pt x="3693587" y="1522890"/>
                </a:cubicBezTo>
                <a:cubicBezTo>
                  <a:pt x="3696861" y="1531716"/>
                  <a:pt x="3700010" y="1541157"/>
                  <a:pt x="3702900" y="1551068"/>
                </a:cubicBezTo>
                <a:lnTo>
                  <a:pt x="3708038" y="1631578"/>
                </a:lnTo>
                <a:lnTo>
                  <a:pt x="3698097" y="1716642"/>
                </a:lnTo>
                <a:cubicBezTo>
                  <a:pt x="3699314" y="1747867"/>
                  <a:pt x="3695412" y="1775147"/>
                  <a:pt x="3700384" y="1801382"/>
                </a:cubicBezTo>
                <a:cubicBezTo>
                  <a:pt x="3696845" y="1812311"/>
                  <a:pt x="3695699" y="1822504"/>
                  <a:pt x="3702257" y="1832013"/>
                </a:cubicBezTo>
                <a:cubicBezTo>
                  <a:pt x="3701651" y="1861238"/>
                  <a:pt x="3693313" y="1868713"/>
                  <a:pt x="3700986" y="1886838"/>
                </a:cubicBezTo>
                <a:cubicBezTo>
                  <a:pt x="3687741" y="1903887"/>
                  <a:pt x="3693148" y="1904594"/>
                  <a:pt x="3697545" y="1912087"/>
                </a:cubicBezTo>
                <a:lnTo>
                  <a:pt x="3697885" y="1913171"/>
                </a:lnTo>
                <a:lnTo>
                  <a:pt x="3695987" y="1915505"/>
                </a:lnTo>
                <a:lnTo>
                  <a:pt x="3695284" y="1920179"/>
                </a:lnTo>
                <a:lnTo>
                  <a:pt x="3696499" y="1932787"/>
                </a:lnTo>
                <a:lnTo>
                  <a:pt x="3697473" y="1937503"/>
                </a:lnTo>
                <a:cubicBezTo>
                  <a:pt x="3697953" y="1940760"/>
                  <a:pt x="3698023" y="1942937"/>
                  <a:pt x="3697799" y="1944457"/>
                </a:cubicBezTo>
                <a:lnTo>
                  <a:pt x="3697642" y="1944638"/>
                </a:lnTo>
                <a:lnTo>
                  <a:pt x="3698268" y="1951136"/>
                </a:lnTo>
                <a:cubicBezTo>
                  <a:pt x="3699704" y="1962083"/>
                  <a:pt x="3701457" y="1972719"/>
                  <a:pt x="3703418" y="1982828"/>
                </a:cubicBezTo>
                <a:cubicBezTo>
                  <a:pt x="3694620" y="1991887"/>
                  <a:pt x="3707345" y="2028973"/>
                  <a:pt x="3689767" y="2025705"/>
                </a:cubicBezTo>
                <a:cubicBezTo>
                  <a:pt x="3691896" y="2039367"/>
                  <a:pt x="3699517" y="2047321"/>
                  <a:pt x="3687894" y="2043252"/>
                </a:cubicBezTo>
                <a:cubicBezTo>
                  <a:pt x="3688268" y="2047766"/>
                  <a:pt x="3687435" y="2050599"/>
                  <a:pt x="3686015" y="2052668"/>
                </a:cubicBezTo>
                <a:lnTo>
                  <a:pt x="3685329" y="2053280"/>
                </a:lnTo>
                <a:lnTo>
                  <a:pt x="3690348" y="2083660"/>
                </a:lnTo>
                <a:lnTo>
                  <a:pt x="3689688" y="2087758"/>
                </a:lnTo>
                <a:lnTo>
                  <a:pt x="3694656" y="2107476"/>
                </a:lnTo>
                <a:lnTo>
                  <a:pt x="3696317" y="2117709"/>
                </a:lnTo>
                <a:lnTo>
                  <a:pt x="3698652" y="2120508"/>
                </a:lnTo>
                <a:cubicBezTo>
                  <a:pt x="3700138" y="2123582"/>
                  <a:pt x="3700933" y="2128051"/>
                  <a:pt x="3700157" y="2135655"/>
                </a:cubicBezTo>
                <a:lnTo>
                  <a:pt x="3699626" y="2137431"/>
                </a:lnTo>
                <a:lnTo>
                  <a:pt x="3703486" y="2149795"/>
                </a:lnTo>
                <a:cubicBezTo>
                  <a:pt x="3705184" y="2153754"/>
                  <a:pt x="3707268" y="2157232"/>
                  <a:pt x="3709885" y="2160002"/>
                </a:cubicBezTo>
                <a:cubicBezTo>
                  <a:pt x="3698737" y="2203287"/>
                  <a:pt x="3712805" y="2242927"/>
                  <a:pt x="3712777" y="2289319"/>
                </a:cubicBezTo>
                <a:cubicBezTo>
                  <a:pt x="3693169" y="2310331"/>
                  <a:pt x="3722276" y="2389074"/>
                  <a:pt x="3742794" y="2399589"/>
                </a:cubicBezTo>
                <a:cubicBezTo>
                  <a:pt x="3725319" y="2400703"/>
                  <a:pt x="3751962" y="2457534"/>
                  <a:pt x="3753311" y="2472464"/>
                </a:cubicBezTo>
                <a:cubicBezTo>
                  <a:pt x="3753760" y="2477441"/>
                  <a:pt x="3751399" y="2477762"/>
                  <a:pt x="3743656" y="2469811"/>
                </a:cubicBezTo>
                <a:cubicBezTo>
                  <a:pt x="3746474" y="2485608"/>
                  <a:pt x="3738186" y="2502460"/>
                  <a:pt x="3730339" y="2493869"/>
                </a:cubicBezTo>
                <a:cubicBezTo>
                  <a:pt x="3748556" y="2541387"/>
                  <a:pt x="3736267" y="2613433"/>
                  <a:pt x="3746134" y="2667651"/>
                </a:cubicBezTo>
                <a:cubicBezTo>
                  <a:pt x="3730160" y="2698252"/>
                  <a:pt x="3745496" y="2681337"/>
                  <a:pt x="3743743" y="2712354"/>
                </a:cubicBezTo>
                <a:cubicBezTo>
                  <a:pt x="3759373" y="2703131"/>
                  <a:pt x="3736572" y="2750256"/>
                  <a:pt x="3754759" y="2751060"/>
                </a:cubicBezTo>
                <a:cubicBezTo>
                  <a:pt x="3753864" y="2756679"/>
                  <a:pt x="3752424" y="2762098"/>
                  <a:pt x="3750841" y="2767527"/>
                </a:cubicBezTo>
                <a:lnTo>
                  <a:pt x="3750021" y="2770377"/>
                </a:lnTo>
                <a:lnTo>
                  <a:pt x="3749874" y="2781617"/>
                </a:lnTo>
                <a:lnTo>
                  <a:pt x="3745916" y="2784975"/>
                </a:lnTo>
                <a:lnTo>
                  <a:pt x="3742888" y="2802030"/>
                </a:lnTo>
                <a:cubicBezTo>
                  <a:pt x="3742360" y="2808388"/>
                  <a:pt x="3742498" y="2815196"/>
                  <a:pt x="3743710" y="2822667"/>
                </a:cubicBezTo>
                <a:cubicBezTo>
                  <a:pt x="3751787" y="2840797"/>
                  <a:pt x="3744398" y="2870002"/>
                  <a:pt x="3746201" y="2896003"/>
                </a:cubicBezTo>
                <a:lnTo>
                  <a:pt x="3749006" y="2907846"/>
                </a:lnTo>
                <a:lnTo>
                  <a:pt x="3747206" y="2947037"/>
                </a:lnTo>
                <a:cubicBezTo>
                  <a:pt x="3747030" y="2958176"/>
                  <a:pt x="3747214" y="2969719"/>
                  <a:pt x="3748070" y="2981841"/>
                </a:cubicBezTo>
                <a:lnTo>
                  <a:pt x="3750937" y="3004278"/>
                </a:lnTo>
                <a:lnTo>
                  <a:pt x="3749761" y="3010254"/>
                </a:lnTo>
                <a:cubicBezTo>
                  <a:pt x="3750425" y="3020530"/>
                  <a:pt x="3756245" y="3033889"/>
                  <a:pt x="3749923" y="3032983"/>
                </a:cubicBezTo>
                <a:lnTo>
                  <a:pt x="3752658" y="3044429"/>
                </a:lnTo>
                <a:lnTo>
                  <a:pt x="3748217" y="3056076"/>
                </a:lnTo>
                <a:cubicBezTo>
                  <a:pt x="3747117" y="3057381"/>
                  <a:pt x="3745928" y="3058381"/>
                  <a:pt x="3744691" y="3059042"/>
                </a:cubicBezTo>
                <a:lnTo>
                  <a:pt x="3747123" y="3075102"/>
                </a:lnTo>
                <a:lnTo>
                  <a:pt x="3744190" y="3088509"/>
                </a:lnTo>
                <a:lnTo>
                  <a:pt x="3747093" y="3099930"/>
                </a:lnTo>
                <a:lnTo>
                  <a:pt x="3746799" y="3104743"/>
                </a:lnTo>
                <a:lnTo>
                  <a:pt x="3745610" y="3116729"/>
                </a:lnTo>
                <a:cubicBezTo>
                  <a:pt x="3744666" y="3122891"/>
                  <a:pt x="3743503" y="3129792"/>
                  <a:pt x="3742676" y="3137453"/>
                </a:cubicBezTo>
                <a:lnTo>
                  <a:pt x="3742441" y="3143884"/>
                </a:lnTo>
                <a:lnTo>
                  <a:pt x="3737104" y="3158122"/>
                </a:lnTo>
                <a:cubicBezTo>
                  <a:pt x="3733050" y="3168490"/>
                  <a:pt x="3730374" y="3176626"/>
                  <a:pt x="3733275" y="3185367"/>
                </a:cubicBezTo>
                <a:cubicBezTo>
                  <a:pt x="3728135" y="3200760"/>
                  <a:pt x="3712176" y="3212117"/>
                  <a:pt x="3717639" y="3233769"/>
                </a:cubicBezTo>
                <a:cubicBezTo>
                  <a:pt x="3709851" y="3227497"/>
                  <a:pt x="3717920" y="3258095"/>
                  <a:pt x="3710433" y="3262123"/>
                </a:cubicBezTo>
                <a:cubicBezTo>
                  <a:pt x="3704342" y="3264110"/>
                  <a:pt x="3705370" y="3273856"/>
                  <a:pt x="3703458" y="3281408"/>
                </a:cubicBezTo>
                <a:cubicBezTo>
                  <a:pt x="3697412" y="3287020"/>
                  <a:pt x="3693483" y="3324746"/>
                  <a:pt x="3695027" y="3337739"/>
                </a:cubicBezTo>
                <a:cubicBezTo>
                  <a:pt x="3703095" y="3374177"/>
                  <a:pt x="3679154" y="3404974"/>
                  <a:pt x="3684951" y="3434139"/>
                </a:cubicBezTo>
                <a:cubicBezTo>
                  <a:pt x="3684732" y="3441861"/>
                  <a:pt x="3683615" y="3448308"/>
                  <a:pt x="3681946" y="3453928"/>
                </a:cubicBezTo>
                <a:lnTo>
                  <a:pt x="3675939" y="3468021"/>
                </a:lnTo>
                <a:cubicBezTo>
                  <a:pt x="3674480" y="3468264"/>
                  <a:pt x="3673022" y="3468506"/>
                  <a:pt x="3671563" y="3468748"/>
                </a:cubicBezTo>
                <a:lnTo>
                  <a:pt x="3669360" y="3479164"/>
                </a:lnTo>
                <a:lnTo>
                  <a:pt x="3668060" y="3481325"/>
                </a:lnTo>
                <a:cubicBezTo>
                  <a:pt x="3665560" y="3485437"/>
                  <a:pt x="3663197" y="3489622"/>
                  <a:pt x="3661315" y="3494328"/>
                </a:cubicBezTo>
                <a:cubicBezTo>
                  <a:pt x="3678446" y="3506175"/>
                  <a:pt x="3648136" y="3536311"/>
                  <a:pt x="3664679" y="3537226"/>
                </a:cubicBezTo>
                <a:cubicBezTo>
                  <a:pt x="3657322" y="3565147"/>
                  <a:pt x="3674997" y="3558694"/>
                  <a:pt x="3654205" y="3577551"/>
                </a:cubicBezTo>
                <a:cubicBezTo>
                  <a:pt x="3653633" y="3634248"/>
                  <a:pt x="3628736" y="3694092"/>
                  <a:pt x="3637325" y="3749618"/>
                </a:cubicBezTo>
                <a:cubicBezTo>
                  <a:pt x="3631446" y="3736800"/>
                  <a:pt x="3620480" y="3747498"/>
                  <a:pt x="3620258" y="3763981"/>
                </a:cubicBezTo>
                <a:cubicBezTo>
                  <a:pt x="3596667" y="3715365"/>
                  <a:pt x="3630603" y="3842969"/>
                  <a:pt x="3608193" y="3830141"/>
                </a:cubicBezTo>
                <a:cubicBezTo>
                  <a:pt x="3625759" y="3852486"/>
                  <a:pt x="3638965" y="3943841"/>
                  <a:pt x="3616479" y="3951521"/>
                </a:cubicBezTo>
                <a:cubicBezTo>
                  <a:pt x="3607940" y="3994867"/>
                  <a:pt x="3614033" y="4040502"/>
                  <a:pt x="3595498" y="4074157"/>
                </a:cubicBezTo>
                <a:cubicBezTo>
                  <a:pt x="3597477" y="4078342"/>
                  <a:pt x="3598819" y="4082864"/>
                  <a:pt x="3599706" y="4087599"/>
                </a:cubicBezTo>
                <a:lnTo>
                  <a:pt x="3601103" y="4101515"/>
                </a:lnTo>
                <a:lnTo>
                  <a:pt x="3600274" y="4102849"/>
                </a:lnTo>
                <a:cubicBezTo>
                  <a:pt x="3598143" y="4109482"/>
                  <a:pt x="3598077" y="4114144"/>
                  <a:pt x="3598925" y="4117926"/>
                </a:cubicBezTo>
                <a:lnTo>
                  <a:pt x="3600630" y="4121966"/>
                </a:lnTo>
                <a:lnTo>
                  <a:pt x="3600331" y="4132543"/>
                </a:lnTo>
                <a:lnTo>
                  <a:pt x="3601432" y="4154003"/>
                </a:lnTo>
                <a:lnTo>
                  <a:pt x="3600054" y="4157433"/>
                </a:lnTo>
                <a:lnTo>
                  <a:pt x="3599248" y="4188888"/>
                </a:lnTo>
                <a:cubicBezTo>
                  <a:pt x="3598993" y="4188940"/>
                  <a:pt x="3598738" y="4188992"/>
                  <a:pt x="3598484" y="4189044"/>
                </a:cubicBezTo>
                <a:cubicBezTo>
                  <a:pt x="3596754" y="4190111"/>
                  <a:pt x="3595443" y="4192250"/>
                  <a:pt x="3594971" y="4196698"/>
                </a:cubicBezTo>
                <a:cubicBezTo>
                  <a:pt x="3584674" y="4185805"/>
                  <a:pt x="3590455" y="4197885"/>
                  <a:pt x="3589971" y="4211958"/>
                </a:cubicBezTo>
                <a:cubicBezTo>
                  <a:pt x="3573870" y="4198179"/>
                  <a:pt x="3579156" y="4240607"/>
                  <a:pt x="3569135" y="4243705"/>
                </a:cubicBezTo>
                <a:cubicBezTo>
                  <a:pt x="3569142" y="4254351"/>
                  <a:pt x="3568856" y="4265362"/>
                  <a:pt x="3568210" y="4276468"/>
                </a:cubicBezTo>
                <a:lnTo>
                  <a:pt x="3567613" y="4282925"/>
                </a:lnTo>
                <a:cubicBezTo>
                  <a:pt x="3567553" y="4282949"/>
                  <a:pt x="3567492" y="4282974"/>
                  <a:pt x="3567432" y="4282999"/>
                </a:cubicBezTo>
                <a:cubicBezTo>
                  <a:pt x="3566940" y="4284280"/>
                  <a:pt x="3566607" y="4286359"/>
                  <a:pt x="3566464" y="4289697"/>
                </a:cubicBezTo>
                <a:lnTo>
                  <a:pt x="3566526" y="4294698"/>
                </a:lnTo>
                <a:lnTo>
                  <a:pt x="3565367" y="4307225"/>
                </a:lnTo>
                <a:lnTo>
                  <a:pt x="3563841" y="4311164"/>
                </a:lnTo>
                <a:lnTo>
                  <a:pt x="3561610" y="4312189"/>
                </a:lnTo>
                <a:lnTo>
                  <a:pt x="3561734" y="4313408"/>
                </a:lnTo>
                <a:cubicBezTo>
                  <a:pt x="3564537" y="4323096"/>
                  <a:pt x="3569544" y="4327053"/>
                  <a:pt x="3553832" y="4334910"/>
                </a:cubicBezTo>
                <a:cubicBezTo>
                  <a:pt x="3557797" y="4356533"/>
                  <a:pt x="3548502" y="4358433"/>
                  <a:pt x="3542564" y="4385380"/>
                </a:cubicBezTo>
                <a:cubicBezTo>
                  <a:pt x="3547050" y="4398267"/>
                  <a:pt x="3544091" y="4407098"/>
                  <a:pt x="3538724" y="4415150"/>
                </a:cubicBezTo>
                <a:cubicBezTo>
                  <a:pt x="3538633" y="4442707"/>
                  <a:pt x="3529920" y="4465824"/>
                  <a:pt x="3525348" y="4495753"/>
                </a:cubicBezTo>
                <a:cubicBezTo>
                  <a:pt x="3529387" y="4530212"/>
                  <a:pt x="3514579" y="4543935"/>
                  <a:pt x="3509749" y="4575934"/>
                </a:cubicBezTo>
                <a:cubicBezTo>
                  <a:pt x="3519579" y="4606914"/>
                  <a:pt x="3496418" y="4596497"/>
                  <a:pt x="3489779" y="4611927"/>
                </a:cubicBezTo>
                <a:lnTo>
                  <a:pt x="3488856" y="4616508"/>
                </a:lnTo>
                <a:lnTo>
                  <a:pt x="3489486" y="4629163"/>
                </a:lnTo>
                <a:lnTo>
                  <a:pt x="3490242" y="4633947"/>
                </a:lnTo>
                <a:cubicBezTo>
                  <a:pt x="3490570" y="4637233"/>
                  <a:pt x="3490539" y="4639406"/>
                  <a:pt x="3490244" y="4640894"/>
                </a:cubicBezTo>
                <a:lnTo>
                  <a:pt x="3490078" y="4641059"/>
                </a:lnTo>
                <a:lnTo>
                  <a:pt x="3490403" y="4647582"/>
                </a:lnTo>
                <a:cubicBezTo>
                  <a:pt x="3491330" y="4658608"/>
                  <a:pt x="3492590" y="4669354"/>
                  <a:pt x="3494082" y="4679601"/>
                </a:cubicBezTo>
                <a:cubicBezTo>
                  <a:pt x="3484854" y="4687754"/>
                  <a:pt x="3495864" y="4725869"/>
                  <a:pt x="3478421" y="4720918"/>
                </a:cubicBezTo>
                <a:cubicBezTo>
                  <a:pt x="3479918" y="4734712"/>
                  <a:pt x="3487176" y="4743359"/>
                  <a:pt x="3475730" y="4738188"/>
                </a:cubicBezTo>
                <a:cubicBezTo>
                  <a:pt x="3475894" y="4742712"/>
                  <a:pt x="3474928" y="4745450"/>
                  <a:pt x="3473409" y="4747368"/>
                </a:cubicBezTo>
                <a:lnTo>
                  <a:pt x="3472696" y="4747913"/>
                </a:lnTo>
                <a:lnTo>
                  <a:pt x="3476304" y="4778609"/>
                </a:lnTo>
                <a:lnTo>
                  <a:pt x="3475454" y="4782623"/>
                </a:lnTo>
                <a:lnTo>
                  <a:pt x="3479507" y="4802712"/>
                </a:lnTo>
                <a:lnTo>
                  <a:pt x="3480695" y="4813049"/>
                </a:lnTo>
                <a:lnTo>
                  <a:pt x="3482902" y="4816057"/>
                </a:lnTo>
                <a:cubicBezTo>
                  <a:pt x="3484247" y="4819259"/>
                  <a:pt x="3484834" y="4823783"/>
                  <a:pt x="3483703" y="4831270"/>
                </a:cubicBezTo>
                <a:lnTo>
                  <a:pt x="3483090" y="4832984"/>
                </a:lnTo>
                <a:lnTo>
                  <a:pt x="3486378" y="4845654"/>
                </a:lnTo>
                <a:cubicBezTo>
                  <a:pt x="3487893" y="4849755"/>
                  <a:pt x="3489817" y="4853416"/>
                  <a:pt x="3492309" y="4856425"/>
                </a:cubicBezTo>
                <a:cubicBezTo>
                  <a:pt x="3479133" y="4898390"/>
                  <a:pt x="3491371" y="4939174"/>
                  <a:pt x="3489182" y="4985308"/>
                </a:cubicBezTo>
                <a:cubicBezTo>
                  <a:pt x="3492413" y="5037202"/>
                  <a:pt x="3496839" y="5073159"/>
                  <a:pt x="3498182" y="5107346"/>
                </a:cubicBezTo>
                <a:cubicBezTo>
                  <a:pt x="3500266" y="5123329"/>
                  <a:pt x="3506680" y="5240376"/>
                  <a:pt x="3499225" y="5231073"/>
                </a:cubicBezTo>
                <a:cubicBezTo>
                  <a:pt x="3515247" y="5280090"/>
                  <a:pt x="3497607" y="5309911"/>
                  <a:pt x="3504960" y="5364785"/>
                </a:cubicBezTo>
                <a:cubicBezTo>
                  <a:pt x="3487546" y="5393671"/>
                  <a:pt x="3503686" y="5378336"/>
                  <a:pt x="3500486" y="5409009"/>
                </a:cubicBezTo>
                <a:cubicBezTo>
                  <a:pt x="3516561" y="5401350"/>
                  <a:pt x="3491544" y="5446009"/>
                  <a:pt x="3509710" y="5448570"/>
                </a:cubicBezTo>
                <a:cubicBezTo>
                  <a:pt x="3508555" y="5454072"/>
                  <a:pt x="3506859" y="5459319"/>
                  <a:pt x="3505022" y="5464568"/>
                </a:cubicBezTo>
                <a:lnTo>
                  <a:pt x="3504070" y="5467320"/>
                </a:lnTo>
                <a:lnTo>
                  <a:pt x="3503399" y="5478483"/>
                </a:lnTo>
                <a:lnTo>
                  <a:pt x="3499281" y="5481443"/>
                </a:lnTo>
                <a:lnTo>
                  <a:pt x="3499047" y="5616712"/>
                </a:lnTo>
                <a:cubicBezTo>
                  <a:pt x="3502347" y="5628424"/>
                  <a:pt x="3503819" y="5666768"/>
                  <a:pt x="3498775" y="5675291"/>
                </a:cubicBezTo>
                <a:cubicBezTo>
                  <a:pt x="3497984" y="5683547"/>
                  <a:pt x="3500335" y="5692400"/>
                  <a:pt x="3494739" y="5697458"/>
                </a:cubicBezTo>
                <a:cubicBezTo>
                  <a:pt x="3492180" y="5715432"/>
                  <a:pt x="3486290" y="5756597"/>
                  <a:pt x="3483423" y="5783137"/>
                </a:cubicBezTo>
                <a:cubicBezTo>
                  <a:pt x="3491452" y="5796973"/>
                  <a:pt x="3477643" y="5819988"/>
                  <a:pt x="3477532" y="5856699"/>
                </a:cubicBezTo>
                <a:cubicBezTo>
                  <a:pt x="3486776" y="5871818"/>
                  <a:pt x="3477340" y="5881447"/>
                  <a:pt x="3490032" y="5910638"/>
                </a:cubicBezTo>
                <a:cubicBezTo>
                  <a:pt x="3488930" y="5911913"/>
                  <a:pt x="3487924" y="5913488"/>
                  <a:pt x="3487046" y="5915313"/>
                </a:cubicBezTo>
                <a:cubicBezTo>
                  <a:pt x="3481941" y="5925917"/>
                  <a:pt x="3482137" y="5942505"/>
                  <a:pt x="3487484" y="5952365"/>
                </a:cubicBezTo>
                <a:cubicBezTo>
                  <a:pt x="3504666" y="5999029"/>
                  <a:pt x="3505019" y="6042078"/>
                  <a:pt x="3509266" y="6082373"/>
                </a:cubicBezTo>
                <a:cubicBezTo>
                  <a:pt x="3512265" y="6128005"/>
                  <a:pt x="3492950" y="6098121"/>
                  <a:pt x="3509564" y="6154771"/>
                </a:cubicBezTo>
                <a:cubicBezTo>
                  <a:pt x="3503223" y="6161045"/>
                  <a:pt x="3503062" y="6168289"/>
                  <a:pt x="3506404" y="6180433"/>
                </a:cubicBezTo>
                <a:cubicBezTo>
                  <a:pt x="3507378" y="6202614"/>
                  <a:pt x="3491084" y="6201180"/>
                  <a:pt x="3501312" y="6223427"/>
                </a:cubicBezTo>
                <a:cubicBezTo>
                  <a:pt x="3492497" y="6219559"/>
                  <a:pt x="3498753" y="6265580"/>
                  <a:pt x="3489469" y="6255476"/>
                </a:cubicBezTo>
                <a:cubicBezTo>
                  <a:pt x="3481791" y="6270065"/>
                  <a:pt x="3495037" y="6276996"/>
                  <a:pt x="3488398" y="6291462"/>
                </a:cubicBezTo>
                <a:cubicBezTo>
                  <a:pt x="3487099" y="6307679"/>
                  <a:pt x="3497555" y="6282019"/>
                  <a:pt x="3498547" y="6299935"/>
                </a:cubicBezTo>
                <a:cubicBezTo>
                  <a:pt x="3498173" y="6321676"/>
                  <a:pt x="3514193" y="6321381"/>
                  <a:pt x="3494028" y="6338390"/>
                </a:cubicBezTo>
                <a:lnTo>
                  <a:pt x="3486030" y="6396716"/>
                </a:lnTo>
                <a:cubicBezTo>
                  <a:pt x="3491309" y="6409668"/>
                  <a:pt x="3488928" y="6420134"/>
                  <a:pt x="3484103" y="6430386"/>
                </a:cubicBezTo>
                <a:cubicBezTo>
                  <a:pt x="3485763" y="6460632"/>
                  <a:pt x="3478568" y="6488285"/>
                  <a:pt x="3475922" y="6522318"/>
                </a:cubicBezTo>
                <a:cubicBezTo>
                  <a:pt x="3482128" y="6559051"/>
                  <a:pt x="3468277" y="6578006"/>
                  <a:pt x="3465506" y="6614374"/>
                </a:cubicBezTo>
                <a:cubicBezTo>
                  <a:pt x="3478925" y="6650248"/>
                  <a:pt x="3446064" y="6638174"/>
                  <a:pt x="3446789" y="6668768"/>
                </a:cubicBezTo>
                <a:cubicBezTo>
                  <a:pt x="3458869" y="6718505"/>
                  <a:pt x="3435878" y="6667592"/>
                  <a:pt x="3439582" y="6744454"/>
                </a:cubicBezTo>
                <a:cubicBezTo>
                  <a:pt x="3441631" y="6748797"/>
                  <a:pt x="3439393" y="6758101"/>
                  <a:pt x="3436538" y="6757102"/>
                </a:cubicBezTo>
                <a:cubicBezTo>
                  <a:pt x="3437461" y="6773941"/>
                  <a:pt x="3420846" y="6822488"/>
                  <a:pt x="3424061" y="6846522"/>
                </a:cubicBezTo>
                <a:lnTo>
                  <a:pt x="3423032" y="6858000"/>
                </a:lnTo>
                <a:lnTo>
                  <a:pt x="0" y="6858000"/>
                </a:lnTo>
                <a:close/>
              </a:path>
            </a:pathLst>
          </a:custGeom>
        </p:spPr>
      </p:pic>
      <p:sp>
        <p:nvSpPr>
          <p:cNvPr id="3" name="Content Placeholder 2">
            <a:extLst>
              <a:ext uri="{FF2B5EF4-FFF2-40B4-BE49-F238E27FC236}">
                <a16:creationId xmlns:a16="http://schemas.microsoft.com/office/drawing/2014/main" id="{64A1C63E-0882-B3A6-4548-B42FFA0A848B}"/>
              </a:ext>
            </a:extLst>
          </p:cNvPr>
          <p:cNvSpPr>
            <a:spLocks noGrp="1"/>
          </p:cNvSpPr>
          <p:nvPr>
            <p:ph idx="1"/>
          </p:nvPr>
        </p:nvSpPr>
        <p:spPr>
          <a:xfrm>
            <a:off x="4572001" y="2201958"/>
            <a:ext cx="6781800" cy="3900730"/>
          </a:xfrm>
        </p:spPr>
        <p:txBody>
          <a:bodyPr anchor="t">
            <a:normAutofit/>
          </a:bodyPr>
          <a:lstStyle/>
          <a:p>
            <a:pPr marL="0" indent="0">
              <a:buNone/>
            </a:pPr>
            <a:r>
              <a:rPr lang="en-US" sz="2000" b="1" i="0" u="none" strike="noStrike" baseline="0" dirty="0">
                <a:latin typeface="Times New Roman" panose="02020603050405020304" pitchFamily="18" charset="0"/>
              </a:rPr>
              <a:t>Actual Income </a:t>
            </a:r>
            <a:endParaRPr lang="en-US" sz="2000" b="0" i="0" u="none" strike="noStrike" baseline="0" dirty="0">
              <a:latin typeface="Times New Roman" panose="02020603050405020304" pitchFamily="18" charset="0"/>
            </a:endParaRPr>
          </a:p>
          <a:p>
            <a:pPr marL="0" indent="0">
              <a:buNone/>
            </a:pPr>
            <a:r>
              <a:rPr lang="en-US" sz="2000" b="0" i="0" u="none" strike="noStrike" baseline="0" dirty="0">
                <a:latin typeface="Times New Roman" panose="02020603050405020304" pitchFamily="18" charset="0"/>
              </a:rPr>
              <a:t>Actual income from assets is always included in a family’s annual income, regardless of the total value of net family assets or whether the asset itself is included or excluded from net family assets, unless that income is specifically excluded by 24 CFR § 5.609(b). </a:t>
            </a:r>
          </a:p>
          <a:p>
            <a:pPr marL="0" indent="0">
              <a:buNone/>
            </a:pPr>
            <a:r>
              <a:rPr lang="en-US" sz="2000" b="0" i="0" u="none" strike="noStrike" baseline="0" dirty="0">
                <a:latin typeface="Times New Roman" panose="02020603050405020304" pitchFamily="18" charset="0"/>
              </a:rPr>
              <a:t>Income or returns from assets are generally considered to be interest, dividend payments, and other actual income earned on the asset, and not the increase in market value of the asset. </a:t>
            </a:r>
          </a:p>
          <a:p>
            <a:pPr marL="0" indent="0">
              <a:buNone/>
            </a:pPr>
            <a:r>
              <a:rPr lang="en-US" sz="2000" b="0" i="0" u="none" strike="noStrike" baseline="0" dirty="0">
                <a:latin typeface="Times New Roman" panose="02020603050405020304" pitchFamily="18" charset="0"/>
              </a:rPr>
              <a:t>The increase in market value is relevant to the cash value of the asset for the purpose of determining total net family assets and imputing income. </a:t>
            </a:r>
            <a:endParaRPr lang="en-US" sz="2000" dirty="0"/>
          </a:p>
        </p:txBody>
      </p:sp>
    </p:spTree>
    <p:extLst>
      <p:ext uri="{BB962C8B-B14F-4D97-AF65-F5344CB8AC3E}">
        <p14:creationId xmlns:p14="http://schemas.microsoft.com/office/powerpoint/2010/main" val="428133659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7886A3-9206-9E91-6A90-B5EB2518C501}"/>
              </a:ext>
            </a:extLst>
          </p:cNvPr>
          <p:cNvSpPr>
            <a:spLocks noGrp="1"/>
          </p:cNvSpPr>
          <p:nvPr>
            <p:ph type="title"/>
          </p:nvPr>
        </p:nvSpPr>
        <p:spPr>
          <a:xfrm>
            <a:off x="841248" y="548640"/>
            <a:ext cx="3600860" cy="5431536"/>
          </a:xfrm>
        </p:spPr>
        <p:txBody>
          <a:bodyPr>
            <a:normAutofit/>
          </a:bodyPr>
          <a:lstStyle/>
          <a:p>
            <a:r>
              <a:rPr lang="en-US" sz="4200" b="1" i="0" u="none" strike="noStrike" baseline="0" dirty="0">
                <a:latin typeface="Arial" panose="020B0604020202020204" pitchFamily="34" charset="0"/>
              </a:rPr>
              <a:t>Example: Actual Asset Income from an Asset Excluded from Net Family Assets </a:t>
            </a:r>
            <a:endParaRPr lang="en-US" sz="4200" dirty="0"/>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1F0CEF6-2502-CA52-A83A-4608215B0D72}"/>
              </a:ext>
            </a:extLst>
          </p:cNvPr>
          <p:cNvSpPr>
            <a:spLocks noGrp="1"/>
          </p:cNvSpPr>
          <p:nvPr>
            <p:ph idx="1"/>
          </p:nvPr>
        </p:nvSpPr>
        <p:spPr>
          <a:xfrm>
            <a:off x="5126418" y="552091"/>
            <a:ext cx="6224335" cy="5431536"/>
          </a:xfrm>
        </p:spPr>
        <p:txBody>
          <a:bodyPr anchor="ctr">
            <a:normAutofit/>
          </a:bodyPr>
          <a:lstStyle/>
          <a:p>
            <a:pPr marL="0" indent="0">
              <a:buNone/>
            </a:pPr>
            <a:r>
              <a:rPr lang="en-US" sz="2000" b="0" i="0" u="none" strike="noStrike" baseline="0" dirty="0">
                <a:latin typeface="Arial" panose="020B0604020202020204" pitchFamily="34" charset="0"/>
              </a:rPr>
              <a:t>Background: </a:t>
            </a:r>
          </a:p>
          <a:p>
            <a:pPr marL="0" indent="0">
              <a:buNone/>
            </a:pPr>
            <a:r>
              <a:rPr lang="en-US" sz="2000" b="0" i="0" u="none" strike="noStrike" baseline="0" dirty="0">
                <a:latin typeface="Arial" panose="020B0604020202020204" pitchFamily="34" charset="0"/>
              </a:rPr>
              <a:t>Eugene Park owns a checking account with $3,500 that earns 0 percent interest. </a:t>
            </a:r>
          </a:p>
          <a:p>
            <a:pPr marL="0" indent="0">
              <a:buNone/>
            </a:pPr>
            <a:r>
              <a:rPr lang="en-US" sz="2000" b="0" i="0" u="none" strike="noStrike" baseline="0" dirty="0">
                <a:latin typeface="Arial" panose="020B0604020202020204" pitchFamily="34" charset="0"/>
              </a:rPr>
              <a:t>He also has a savings account with a balance of $10,000 for which he expects to earn $300 in annual interest. </a:t>
            </a:r>
          </a:p>
          <a:p>
            <a:pPr marL="0" indent="0">
              <a:buNone/>
            </a:pPr>
            <a:r>
              <a:rPr lang="en-US" sz="2000" b="0" i="0" u="none" strike="noStrike" baseline="0" dirty="0">
                <a:latin typeface="Arial" panose="020B0604020202020204" pitchFamily="34" charset="0"/>
              </a:rPr>
              <a:t>Mr. Park has no other assets. </a:t>
            </a:r>
          </a:p>
          <a:p>
            <a:pPr marL="0" indent="0">
              <a:buNone/>
            </a:pPr>
            <a:r>
              <a:rPr lang="en-US" sz="2000" b="0" i="0" u="none" strike="noStrike" baseline="0" dirty="0">
                <a:latin typeface="Arial" panose="020B0604020202020204" pitchFamily="34" charset="0"/>
              </a:rPr>
              <a:t>Because those assets are classified as non-necessary personal property, and their combined value of $13,500 does not exceed $50,000, the combined value of all non-necessary personal property is excluded from the calculation of net family assets.</a:t>
            </a:r>
          </a:p>
          <a:p>
            <a:pPr marL="0" indent="0">
              <a:buNone/>
            </a:pPr>
            <a:r>
              <a:rPr lang="en-US" sz="2000" b="0" i="0" u="none" strike="noStrike" baseline="0" dirty="0">
                <a:latin typeface="Arial" panose="020B0604020202020204" pitchFamily="34" charset="0"/>
              </a:rPr>
              <a:t>The total value of Eugene Park’s net family assets is $0, and $300 is included in annual income. 	</a:t>
            </a:r>
          </a:p>
          <a:p>
            <a:pPr marL="0" indent="0">
              <a:buNone/>
            </a:pPr>
            <a:r>
              <a:rPr lang="en-US" sz="2000" b="0" i="0" u="none" strike="noStrike" baseline="0" dirty="0">
                <a:latin typeface="Arial" panose="020B0604020202020204" pitchFamily="34" charset="0"/>
              </a:rPr>
              <a:t>	</a:t>
            </a:r>
          </a:p>
          <a:p>
            <a:endParaRPr lang="en-US" sz="2000" dirty="0"/>
          </a:p>
        </p:txBody>
      </p:sp>
    </p:spTree>
    <p:extLst>
      <p:ext uri="{BB962C8B-B14F-4D97-AF65-F5344CB8AC3E}">
        <p14:creationId xmlns:p14="http://schemas.microsoft.com/office/powerpoint/2010/main" val="122498155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A35C1F-5A7E-5199-EBE0-382232B83D1B}"/>
              </a:ext>
            </a:extLst>
          </p:cNvPr>
          <p:cNvSpPr>
            <a:spLocks noGrp="1"/>
          </p:cNvSpPr>
          <p:nvPr>
            <p:ph type="title"/>
          </p:nvPr>
        </p:nvSpPr>
        <p:spPr>
          <a:xfrm>
            <a:off x="635000" y="640823"/>
            <a:ext cx="3418659" cy="5583148"/>
          </a:xfrm>
        </p:spPr>
        <p:txBody>
          <a:bodyPr anchor="ctr">
            <a:normAutofit/>
          </a:bodyPr>
          <a:lstStyle/>
          <a:p>
            <a:r>
              <a:rPr lang="en-US" sz="4200" b="1" i="0" u="none" strike="noStrike" baseline="0">
                <a:latin typeface="Arial" panose="020B0604020202020204" pitchFamily="34" charset="0"/>
              </a:rPr>
              <a:t>Example: Actual Asset Income from an Asset Excluded from Net Family Assets </a:t>
            </a:r>
            <a:endParaRPr lang="en-US" sz="4200"/>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9AB7464D-E4E4-C892-B573-BC7B772F5EF7}"/>
              </a:ext>
            </a:extLst>
          </p:cNvPr>
          <p:cNvGraphicFramePr>
            <a:graphicFrameLocks noGrp="1"/>
          </p:cNvGraphicFramePr>
          <p:nvPr>
            <p:ph idx="1"/>
            <p:extLst>
              <p:ext uri="{D42A27DB-BD31-4B8C-83A1-F6EECF244321}">
                <p14:modId xmlns:p14="http://schemas.microsoft.com/office/powerpoint/2010/main" val="3370757478"/>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6015987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E9FB1A-FBD1-8550-CEBB-37A97956F87B}"/>
              </a:ext>
            </a:extLst>
          </p:cNvPr>
          <p:cNvSpPr>
            <a:spLocks noGrp="1"/>
          </p:cNvSpPr>
          <p:nvPr>
            <p:ph type="title"/>
          </p:nvPr>
        </p:nvSpPr>
        <p:spPr>
          <a:xfrm>
            <a:off x="635000" y="640823"/>
            <a:ext cx="3418659" cy="5583148"/>
          </a:xfrm>
        </p:spPr>
        <p:txBody>
          <a:bodyPr anchor="ctr">
            <a:normAutofit/>
          </a:bodyPr>
          <a:lstStyle/>
          <a:p>
            <a:r>
              <a:rPr lang="en-US" sz="3800" b="1" i="0" u="none" strike="noStrike" baseline="0" dirty="0">
                <a:latin typeface="Arial" panose="020B0604020202020204" pitchFamily="34" charset="0"/>
              </a:rPr>
              <a:t>Example: Calculating Net Family Assets and Actual Asset Income when Net Family Assets Exceed $50,000</a:t>
            </a:r>
            <a:endParaRPr lang="en-US" sz="3800" dirty="0"/>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78AB28F1-C6D0-8044-71FC-438C4A4E3972}"/>
              </a:ext>
            </a:extLst>
          </p:cNvPr>
          <p:cNvGraphicFramePr>
            <a:graphicFrameLocks noGrp="1"/>
          </p:cNvGraphicFramePr>
          <p:nvPr>
            <p:ph idx="1"/>
            <p:extLst>
              <p:ext uri="{D42A27DB-BD31-4B8C-83A1-F6EECF244321}">
                <p14:modId xmlns:p14="http://schemas.microsoft.com/office/powerpoint/2010/main" val="137168648"/>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9943405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3B4675F-250D-05BB-C2FD-400D63BDC090}"/>
              </a:ext>
            </a:extLst>
          </p:cNvPr>
          <p:cNvSpPr>
            <a:spLocks noGrp="1"/>
          </p:cNvSpPr>
          <p:nvPr>
            <p:ph type="title"/>
          </p:nvPr>
        </p:nvSpPr>
        <p:spPr>
          <a:xfrm>
            <a:off x="635000" y="640823"/>
            <a:ext cx="3418659" cy="5583148"/>
          </a:xfrm>
        </p:spPr>
        <p:txBody>
          <a:bodyPr anchor="ctr">
            <a:normAutofit/>
          </a:bodyPr>
          <a:lstStyle/>
          <a:p>
            <a:r>
              <a:rPr lang="en-US" sz="3800" b="1" i="0" u="none" strike="noStrike" baseline="0" dirty="0">
                <a:latin typeface="Arial" panose="020B0604020202020204" pitchFamily="34" charset="0"/>
              </a:rPr>
              <a:t>Example: Calculating Net Family Assets and Actual Asset Income when Net Family Assets Exceed $50,000</a:t>
            </a:r>
            <a:endParaRPr lang="en-US" sz="3800" dirty="0"/>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A96E3DFC-063F-E0B4-56C9-3482F66A5039}"/>
              </a:ext>
            </a:extLst>
          </p:cNvPr>
          <p:cNvGraphicFramePr>
            <a:graphicFrameLocks noGrp="1"/>
          </p:cNvGraphicFramePr>
          <p:nvPr>
            <p:ph idx="1"/>
            <p:extLst>
              <p:ext uri="{D42A27DB-BD31-4B8C-83A1-F6EECF244321}">
                <p14:modId xmlns:p14="http://schemas.microsoft.com/office/powerpoint/2010/main" val="3461234628"/>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7756907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40744EE-9097-8C18-EE69-C3FEC15ABC69}"/>
              </a:ext>
            </a:extLst>
          </p:cNvPr>
          <p:cNvSpPr>
            <a:spLocks noGrp="1"/>
          </p:cNvSpPr>
          <p:nvPr>
            <p:ph type="title"/>
          </p:nvPr>
        </p:nvSpPr>
        <p:spPr>
          <a:xfrm>
            <a:off x="686834" y="1153572"/>
            <a:ext cx="3200400" cy="4461163"/>
          </a:xfrm>
        </p:spPr>
        <p:txBody>
          <a:bodyPr>
            <a:normAutofit/>
          </a:bodyPr>
          <a:lstStyle/>
          <a:p>
            <a:r>
              <a:rPr lang="en-US" sz="3100" b="1" i="0" u="none" strike="noStrike" baseline="0">
                <a:solidFill>
                  <a:srgbClr val="FFFFFF"/>
                </a:solidFill>
                <a:latin typeface="Arial" panose="020B0604020202020204" pitchFamily="34" charset="0"/>
              </a:rPr>
              <a:t>Example: Calculating Net Family Assets and Actual Asset Income when Net Family Assets Exceed $50,000</a:t>
            </a:r>
            <a:endParaRPr lang="en-US" sz="3100">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B0DEBEDE-E458-0F7C-5802-7B640817FD10}"/>
              </a:ext>
            </a:extLst>
          </p:cNvPr>
          <p:cNvSpPr>
            <a:spLocks noGrp="1"/>
          </p:cNvSpPr>
          <p:nvPr>
            <p:ph idx="1"/>
          </p:nvPr>
        </p:nvSpPr>
        <p:spPr>
          <a:xfrm>
            <a:off x="4447308" y="591344"/>
            <a:ext cx="6906491" cy="5585619"/>
          </a:xfrm>
        </p:spPr>
        <p:txBody>
          <a:bodyPr anchor="ctr">
            <a:normAutofit/>
          </a:bodyPr>
          <a:lstStyle/>
          <a:p>
            <a:r>
              <a:rPr lang="en-US" b="0" i="0" u="none" strike="noStrike" baseline="0">
                <a:latin typeface="Arial" panose="020B0604020202020204" pitchFamily="34" charset="0"/>
              </a:rPr>
              <a:t>Total actual income from assets (must be included in the calculation of annual income for Sherry McNeil): $405 ($0 + $405) 	</a:t>
            </a:r>
          </a:p>
          <a:p>
            <a:endParaRPr lang="en-US" dirty="0"/>
          </a:p>
        </p:txBody>
      </p:sp>
    </p:spTree>
    <p:extLst>
      <p:ext uri="{BB962C8B-B14F-4D97-AF65-F5344CB8AC3E}">
        <p14:creationId xmlns:p14="http://schemas.microsoft.com/office/powerpoint/2010/main" val="23043580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D0E5328-C3C3-A56A-520A-1D2F23ED252D}"/>
              </a:ext>
            </a:extLst>
          </p:cNvPr>
          <p:cNvSpPr>
            <a:spLocks noGrp="1"/>
          </p:cNvSpPr>
          <p:nvPr>
            <p:ph type="title"/>
          </p:nvPr>
        </p:nvSpPr>
        <p:spPr>
          <a:xfrm>
            <a:off x="838200" y="365125"/>
            <a:ext cx="10515600" cy="1325563"/>
          </a:xfrm>
        </p:spPr>
        <p:txBody>
          <a:bodyPr>
            <a:normAutofit/>
          </a:bodyPr>
          <a:lstStyle/>
          <a:p>
            <a:r>
              <a:rPr lang="en-US" sz="5400" b="1" i="0" u="none" strike="noStrike" baseline="0" dirty="0">
                <a:latin typeface="Times New Roman" panose="02020603050405020304" pitchFamily="18" charset="0"/>
              </a:rPr>
              <a:t>Imputed Income </a:t>
            </a:r>
            <a:endParaRPr lang="en-US" sz="5400" dirty="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AE1C91E-5A43-3A26-FA8A-0CA5F62F838A}"/>
              </a:ext>
            </a:extLst>
          </p:cNvPr>
          <p:cNvSpPr>
            <a:spLocks noGrp="1"/>
          </p:cNvSpPr>
          <p:nvPr>
            <p:ph idx="1"/>
          </p:nvPr>
        </p:nvSpPr>
        <p:spPr>
          <a:xfrm>
            <a:off x="838200" y="1929384"/>
            <a:ext cx="10515600" cy="4251960"/>
          </a:xfrm>
        </p:spPr>
        <p:txBody>
          <a:bodyPr>
            <a:normAutofit/>
          </a:bodyPr>
          <a:lstStyle/>
          <a:p>
            <a:pPr marL="0" indent="0">
              <a:buNone/>
            </a:pPr>
            <a:r>
              <a:rPr lang="en-US" sz="2000" b="0" i="0" u="none" strike="noStrike" baseline="0">
                <a:latin typeface="Times New Roman" panose="02020603050405020304" pitchFamily="18" charset="0"/>
              </a:rPr>
              <a:t>Imputed income from assets is no longer determined based on the greater of actual or imputed income from the assets. Instead, imputed asset income must be calculated for specific assets when three conditions are met: </a:t>
            </a:r>
          </a:p>
          <a:p>
            <a:r>
              <a:rPr lang="en-US" sz="2000" b="0" i="0" u="none" strike="noStrike" baseline="0">
                <a:latin typeface="Times New Roman" panose="02020603050405020304" pitchFamily="18" charset="0"/>
              </a:rPr>
              <a:t>The value of net family assets exceeds $50,000 (as adjusted for inflation); </a:t>
            </a:r>
          </a:p>
          <a:p>
            <a:r>
              <a:rPr lang="en-US" sz="2000" b="0" i="0" u="none" strike="noStrike" baseline="0">
                <a:latin typeface="Times New Roman" panose="02020603050405020304" pitchFamily="18" charset="0"/>
              </a:rPr>
              <a:t>The specific asset is included in net family assets; and </a:t>
            </a:r>
          </a:p>
          <a:p>
            <a:r>
              <a:rPr lang="en-US" sz="2000" b="0" i="0" u="none" strike="noStrike" baseline="0">
                <a:latin typeface="Times New Roman" panose="02020603050405020304" pitchFamily="18" charset="0"/>
              </a:rPr>
              <a:t>Actual asset income cannot be calculated for the specific asset. </a:t>
            </a:r>
          </a:p>
          <a:p>
            <a:r>
              <a:rPr lang="en-US" sz="2000" b="0" i="0" u="none" strike="noStrike" baseline="0">
                <a:latin typeface="Times New Roman" panose="02020603050405020304" pitchFamily="18" charset="0"/>
              </a:rPr>
              <a:t>If the actual income from assets can be computed for some assets but not all assets, then Owners must add up the actual income from the assets, where actual income can be calculated, then calculate the imputed income for the assets where actual income could not be calculated. </a:t>
            </a:r>
          </a:p>
          <a:p>
            <a:r>
              <a:rPr lang="en-US" sz="2000" b="0" i="0" u="none" strike="noStrike" baseline="0">
                <a:latin typeface="Times New Roman" panose="02020603050405020304" pitchFamily="18" charset="0"/>
              </a:rPr>
              <a:t>After the owner has calculated both the actual income and imputed income, the housing provider must combine both amounts to account for income on net family assets with a combined value of over $50,000. </a:t>
            </a:r>
            <a:endParaRPr lang="en-US" sz="2000"/>
          </a:p>
        </p:txBody>
      </p:sp>
    </p:spTree>
    <p:extLst>
      <p:ext uri="{BB962C8B-B14F-4D97-AF65-F5344CB8AC3E}">
        <p14:creationId xmlns:p14="http://schemas.microsoft.com/office/powerpoint/2010/main" val="312163028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fill">
            <a:extLst>
              <a:ext uri="{FF2B5EF4-FFF2-40B4-BE49-F238E27FC236}">
                <a16:creationId xmlns:a16="http://schemas.microsoft.com/office/drawing/2014/main" id="{CB49665F-0298-4449-8D2D-209989CB9E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lor 2">
            <a:extLst>
              <a:ext uri="{FF2B5EF4-FFF2-40B4-BE49-F238E27FC236}">
                <a16:creationId xmlns:a16="http://schemas.microsoft.com/office/drawing/2014/main" id="{A71EEC14-174A-46FA-B046-474750457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EEB6CB95-E653-4C6C-AE51-62FD848E8D5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89" y="-2"/>
            <a:ext cx="3468234" cy="6858000"/>
            <a:chOff x="651279" y="598259"/>
            <a:chExt cx="10889442" cy="5680742"/>
          </a:xfrm>
        </p:grpSpPr>
        <p:sp>
          <p:nvSpPr>
            <p:cNvPr id="14" name="Color">
              <a:extLst>
                <a:ext uri="{FF2B5EF4-FFF2-40B4-BE49-F238E27FC236}">
                  <a16:creationId xmlns:a16="http://schemas.microsoft.com/office/drawing/2014/main" id="{BDD3CB8E-ABA7-4F37-BB2C-64FFD19813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lor">
              <a:extLst>
                <a:ext uri="{FF2B5EF4-FFF2-40B4-BE49-F238E27FC236}">
                  <a16:creationId xmlns:a16="http://schemas.microsoft.com/office/drawing/2014/main" id="{C2CA788A-B2FD-494C-BED0-83E31F6DF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8" name="Freeform: Shape 17">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AE593E6F-486F-E916-2949-2B088E326ADD}"/>
              </a:ext>
            </a:extLst>
          </p:cNvPr>
          <p:cNvSpPr>
            <a:spLocks noGrp="1"/>
          </p:cNvSpPr>
          <p:nvPr>
            <p:ph type="title"/>
          </p:nvPr>
        </p:nvSpPr>
        <p:spPr>
          <a:xfrm rot="16200000">
            <a:off x="-1325880" y="1947672"/>
            <a:ext cx="5961888" cy="2788920"/>
          </a:xfrm>
        </p:spPr>
        <p:txBody>
          <a:bodyPr anchor="ctr">
            <a:normAutofit/>
          </a:bodyPr>
          <a:lstStyle/>
          <a:p>
            <a:r>
              <a:rPr lang="en-US" sz="4800" b="1" i="0" u="none" strike="noStrike" baseline="0">
                <a:solidFill>
                  <a:schemeClr val="bg1"/>
                </a:solidFill>
                <a:latin typeface="Times New Roman" panose="02020603050405020304" pitchFamily="18" charset="0"/>
              </a:rPr>
              <a:t>Imputed Income </a:t>
            </a:r>
            <a:endParaRPr lang="en-US" sz="4800">
              <a:solidFill>
                <a:schemeClr val="bg1"/>
              </a:solidFill>
            </a:endParaRPr>
          </a:p>
        </p:txBody>
      </p:sp>
      <p:graphicFrame>
        <p:nvGraphicFramePr>
          <p:cNvPr id="5" name="Content Placeholder 2">
            <a:extLst>
              <a:ext uri="{FF2B5EF4-FFF2-40B4-BE49-F238E27FC236}">
                <a16:creationId xmlns:a16="http://schemas.microsoft.com/office/drawing/2014/main" id="{BA62ECE5-6B70-A341-E36A-58E7608A0886}"/>
              </a:ext>
            </a:extLst>
          </p:cNvPr>
          <p:cNvGraphicFramePr>
            <a:graphicFrameLocks noGrp="1"/>
          </p:cNvGraphicFramePr>
          <p:nvPr>
            <p:ph idx="1"/>
            <p:extLst>
              <p:ext uri="{D42A27DB-BD31-4B8C-83A1-F6EECF244321}">
                <p14:modId xmlns:p14="http://schemas.microsoft.com/office/powerpoint/2010/main" val="2689669159"/>
              </p:ext>
            </p:extLst>
          </p:nvPr>
        </p:nvGraphicFramePr>
        <p:xfrm>
          <a:off x="3794296" y="288758"/>
          <a:ext cx="7559504" cy="62852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7263236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7C11C42-B2BA-C0E3-4FC0-CC639B3A32A4}"/>
              </a:ext>
            </a:extLst>
          </p:cNvPr>
          <p:cNvSpPr>
            <a:spLocks noGrp="1"/>
          </p:cNvSpPr>
          <p:nvPr>
            <p:ph type="title"/>
          </p:nvPr>
        </p:nvSpPr>
        <p:spPr>
          <a:xfrm>
            <a:off x="686834" y="1153572"/>
            <a:ext cx="3200400" cy="4461163"/>
          </a:xfrm>
        </p:spPr>
        <p:txBody>
          <a:bodyPr>
            <a:normAutofit/>
          </a:bodyPr>
          <a:lstStyle/>
          <a:p>
            <a:r>
              <a:rPr lang="en-US" b="1" i="0" u="none" strike="noStrike" baseline="0" dirty="0">
                <a:solidFill>
                  <a:srgbClr val="FFFFFF"/>
                </a:solidFill>
                <a:latin typeface="Arial" panose="020B0604020202020204" pitchFamily="34" charset="0"/>
              </a:rPr>
              <a:t>Example: Combining Actual and Imputed Asset Income </a:t>
            </a:r>
            <a:endParaRPr lang="en-US" dirty="0">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9EDC56EB-9BB8-0A9C-EA06-0F6A978FCC22}"/>
              </a:ext>
            </a:extLst>
          </p:cNvPr>
          <p:cNvSpPr>
            <a:spLocks noGrp="1"/>
          </p:cNvSpPr>
          <p:nvPr>
            <p:ph idx="1"/>
          </p:nvPr>
        </p:nvSpPr>
        <p:spPr>
          <a:xfrm>
            <a:off x="4447308" y="591344"/>
            <a:ext cx="6906491" cy="5585619"/>
          </a:xfrm>
        </p:spPr>
        <p:txBody>
          <a:bodyPr anchor="ctr">
            <a:normAutofit/>
          </a:bodyPr>
          <a:lstStyle/>
          <a:p>
            <a:r>
              <a:rPr lang="en-US" sz="2000" b="0" i="0" u="none" strike="noStrike" baseline="0" dirty="0">
                <a:latin typeface="Arial" panose="020B0604020202020204" pitchFamily="34" charset="0"/>
              </a:rPr>
              <a:t>The Jorgensen family owns a small piece of vacant land with a cash value of $25,000. </a:t>
            </a:r>
          </a:p>
          <a:p>
            <a:r>
              <a:rPr lang="en-US" sz="2000" b="0" i="0" u="none" strike="noStrike" baseline="0" dirty="0">
                <a:latin typeface="Arial" panose="020B0604020202020204" pitchFamily="34" charset="0"/>
              </a:rPr>
              <a:t>The family also owns a savings account with a verified balance of $55,000, with an interest rate of 0 percent. </a:t>
            </a:r>
          </a:p>
          <a:p>
            <a:r>
              <a:rPr lang="en-US" sz="2000" b="0" i="0" u="none" strike="noStrike" baseline="0" dirty="0">
                <a:latin typeface="Arial" panose="020B0604020202020204" pitchFamily="34" charset="0"/>
              </a:rPr>
              <a:t>The family’s total net assets are $80,000. </a:t>
            </a:r>
          </a:p>
          <a:p>
            <a:r>
              <a:rPr lang="en-US" sz="2000" b="0" i="0" u="none" strike="noStrike" baseline="0" dirty="0">
                <a:latin typeface="Arial" panose="020B0604020202020204" pitchFamily="34" charset="0"/>
              </a:rPr>
              <a:t>The Owner can calculate the actual income of the savings account as $0, as seen below. </a:t>
            </a:r>
          </a:p>
          <a:p>
            <a:r>
              <a:rPr lang="en-US" sz="2000" b="0" i="0" u="none" strike="noStrike" baseline="0" dirty="0">
                <a:latin typeface="Arial" panose="020B0604020202020204" pitchFamily="34" charset="0"/>
              </a:rPr>
              <a:t>The Owner is unable to calculate the actual income earned for the property owned by the family, because the property neither generates any income for them nor could an income amount be computed as a matter of interest or dividend earnings. </a:t>
            </a:r>
          </a:p>
          <a:p>
            <a:r>
              <a:rPr lang="en-US" sz="2000" b="0" i="0" u="none" strike="noStrike" baseline="0" dirty="0">
                <a:latin typeface="Arial" panose="020B0604020202020204" pitchFamily="34" charset="0"/>
              </a:rPr>
              <a:t>Therefore, imputed asset income for the real property must be calculated. </a:t>
            </a:r>
          </a:p>
          <a:p>
            <a:r>
              <a:rPr lang="en-US" sz="2000" b="0" i="0" u="none" strike="noStrike" baseline="0" dirty="0">
                <a:latin typeface="Arial" panose="020B0604020202020204" pitchFamily="34" charset="0"/>
              </a:rPr>
              <a:t>The passbook savings rate in effect is 0.40 percent. 	</a:t>
            </a:r>
          </a:p>
          <a:p>
            <a:endParaRPr lang="en-US" sz="2000" dirty="0"/>
          </a:p>
        </p:txBody>
      </p:sp>
    </p:spTree>
    <p:extLst>
      <p:ext uri="{BB962C8B-B14F-4D97-AF65-F5344CB8AC3E}">
        <p14:creationId xmlns:p14="http://schemas.microsoft.com/office/powerpoint/2010/main" val="26180066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AE92CC-287B-BB10-9D06-C32449C126E8}"/>
              </a:ext>
            </a:extLst>
          </p:cNvPr>
          <p:cNvSpPr>
            <a:spLocks noGrp="1"/>
          </p:cNvSpPr>
          <p:nvPr>
            <p:ph type="title"/>
          </p:nvPr>
        </p:nvSpPr>
        <p:spPr>
          <a:xfrm>
            <a:off x="572493" y="238539"/>
            <a:ext cx="11018520" cy="1434415"/>
          </a:xfrm>
        </p:spPr>
        <p:txBody>
          <a:bodyPr anchor="b">
            <a:normAutofit/>
          </a:bodyPr>
          <a:lstStyle/>
          <a:p>
            <a:r>
              <a:rPr lang="en-US" sz="5400" dirty="0"/>
              <a:t>Income Hierarchy</a:t>
            </a:r>
          </a:p>
        </p:txBody>
      </p:sp>
      <p:sp>
        <p:nvSpPr>
          <p:cNvPr id="1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2A7E6FB-7E4A-DEDC-BFF3-CC021CF993CA}"/>
              </a:ext>
            </a:extLst>
          </p:cNvPr>
          <p:cNvSpPr>
            <a:spLocks noGrp="1"/>
          </p:cNvSpPr>
          <p:nvPr>
            <p:ph idx="1"/>
          </p:nvPr>
        </p:nvSpPr>
        <p:spPr>
          <a:xfrm>
            <a:off x="572493" y="2071316"/>
            <a:ext cx="6713552" cy="4119172"/>
          </a:xfrm>
        </p:spPr>
        <p:txBody>
          <a:bodyPr anchor="t">
            <a:normAutofit/>
          </a:bodyPr>
          <a:lstStyle/>
          <a:p>
            <a:pPr marL="0" indent="0">
              <a:buNone/>
            </a:pPr>
            <a:r>
              <a:rPr lang="en-US" sz="2200" dirty="0"/>
              <a:t>#6</a:t>
            </a:r>
          </a:p>
          <a:p>
            <a:r>
              <a:rPr lang="en-US" sz="2200" dirty="0"/>
              <a:t>Enterprise Income Verification (EIV)</a:t>
            </a:r>
          </a:p>
          <a:p>
            <a:endParaRPr lang="en-US" sz="2200" dirty="0"/>
          </a:p>
          <a:p>
            <a:r>
              <a:rPr lang="en-US" sz="2200" b="1" dirty="0"/>
              <a:t>EIV is not allowed in the Housing Credit program</a:t>
            </a:r>
          </a:p>
          <a:p>
            <a:pPr marL="0" indent="0">
              <a:buNone/>
            </a:pPr>
            <a:endParaRPr lang="en-US" sz="2200" dirty="0"/>
          </a:p>
        </p:txBody>
      </p:sp>
      <p:pic>
        <p:nvPicPr>
          <p:cNvPr id="5" name="Picture 4" descr="A red circle with black text&#10;&#10;Description automatically generated">
            <a:extLst>
              <a:ext uri="{FF2B5EF4-FFF2-40B4-BE49-F238E27FC236}">
                <a16:creationId xmlns:a16="http://schemas.microsoft.com/office/drawing/2014/main" id="{9B3CD3A9-F730-9032-A2BA-20A46F771C26}"/>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161" r="1629" b="-5"/>
          <a:stretch/>
        </p:blipFill>
        <p:spPr>
          <a:xfrm>
            <a:off x="7675658" y="2093976"/>
            <a:ext cx="3941064" cy="4096512"/>
          </a:xfrm>
          <a:prstGeom prst="rect">
            <a:avLst/>
          </a:prstGeom>
        </p:spPr>
      </p:pic>
      <p:sp>
        <p:nvSpPr>
          <p:cNvPr id="6" name="TextBox 5">
            <a:extLst>
              <a:ext uri="{FF2B5EF4-FFF2-40B4-BE49-F238E27FC236}">
                <a16:creationId xmlns:a16="http://schemas.microsoft.com/office/drawing/2014/main" id="{A290B3FD-9E8D-9003-12F2-7B65398F4AC4}"/>
              </a:ext>
            </a:extLst>
          </p:cNvPr>
          <p:cNvSpPr txBox="1"/>
          <p:nvPr/>
        </p:nvSpPr>
        <p:spPr>
          <a:xfrm>
            <a:off x="9296856" y="5990433"/>
            <a:ext cx="2319866"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thegreatrollcall.blogspot.com/2011/07/just-say-no-to-politicians-who-sign_06.html">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nc/3.0/">
                  <a:extLst>
                    <a:ext uri="{A12FA001-AC4F-418D-AE19-62706E023703}">
                      <ahyp:hlinkClr xmlns:ahyp="http://schemas.microsoft.com/office/drawing/2018/hyperlinkcolor" val="tx"/>
                    </a:ext>
                  </a:extLst>
                </a:hlinkClick>
              </a:rPr>
              <a:t>CC BY-NC</a:t>
            </a:r>
            <a:endParaRPr lang="en-US" sz="700">
              <a:solidFill>
                <a:srgbClr val="FFFFFF"/>
              </a:solidFill>
            </a:endParaRPr>
          </a:p>
        </p:txBody>
      </p:sp>
    </p:spTree>
    <p:extLst>
      <p:ext uri="{BB962C8B-B14F-4D97-AF65-F5344CB8AC3E}">
        <p14:creationId xmlns:p14="http://schemas.microsoft.com/office/powerpoint/2010/main" val="409928731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88EC1D-0861-0CF3-CC1D-6FFB6428B432}"/>
              </a:ext>
            </a:extLst>
          </p:cNvPr>
          <p:cNvSpPr>
            <a:spLocks noGrp="1"/>
          </p:cNvSpPr>
          <p:nvPr>
            <p:ph type="title"/>
          </p:nvPr>
        </p:nvSpPr>
        <p:spPr>
          <a:xfrm>
            <a:off x="686834" y="1153572"/>
            <a:ext cx="3200400" cy="4461163"/>
          </a:xfrm>
        </p:spPr>
        <p:txBody>
          <a:bodyPr>
            <a:normAutofit/>
          </a:bodyPr>
          <a:lstStyle/>
          <a:p>
            <a:r>
              <a:rPr lang="en-US" sz="3100" b="1" i="0" u="none" strike="noStrike" baseline="0" dirty="0">
                <a:solidFill>
                  <a:srgbClr val="FFFFFF"/>
                </a:solidFill>
                <a:latin typeface="Arial" panose="020B0604020202020204" pitchFamily="34" charset="0"/>
              </a:rPr>
              <a:t>Example: Combining Actual and Imputed Asset Income</a:t>
            </a:r>
            <a:endParaRPr lang="en-US" sz="3100" dirty="0">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A87E9DE6-8685-2474-4AF4-7EA79CDDA661}"/>
              </a:ext>
            </a:extLst>
          </p:cNvPr>
          <p:cNvSpPr>
            <a:spLocks noGrp="1"/>
          </p:cNvSpPr>
          <p:nvPr>
            <p:ph idx="1"/>
          </p:nvPr>
        </p:nvSpPr>
        <p:spPr>
          <a:xfrm>
            <a:off x="4447308" y="591344"/>
            <a:ext cx="6906491" cy="5585619"/>
          </a:xfrm>
        </p:spPr>
        <p:txBody>
          <a:bodyPr anchor="ctr">
            <a:normAutofit/>
          </a:bodyPr>
          <a:lstStyle/>
          <a:p>
            <a:r>
              <a:rPr lang="en-US" b="0" i="0" u="none" strike="noStrike" baseline="0" dirty="0">
                <a:latin typeface="Arial" panose="020B0604020202020204" pitchFamily="34" charset="0"/>
              </a:rPr>
              <a:t>Actual Income from savings account: $55,000 x 0 percent = $0 actual income of savings account </a:t>
            </a:r>
          </a:p>
          <a:p>
            <a:r>
              <a:rPr lang="en-US" b="0" i="0" u="none" strike="noStrike" baseline="0" dirty="0">
                <a:latin typeface="Arial" panose="020B0604020202020204" pitchFamily="34" charset="0"/>
              </a:rPr>
              <a:t>Imputed income from family’s property: $25,000 x 0.004= $</a:t>
            </a:r>
            <a:r>
              <a:rPr lang="en-US" dirty="0">
                <a:latin typeface="Arial" panose="020B0604020202020204" pitchFamily="34" charset="0"/>
              </a:rPr>
              <a:t>100</a:t>
            </a:r>
            <a:r>
              <a:rPr lang="en-US" b="0" i="0" u="none" strike="noStrike" baseline="0" dirty="0">
                <a:latin typeface="Arial" panose="020B0604020202020204" pitchFamily="34" charset="0"/>
              </a:rPr>
              <a:t> imputed income 	</a:t>
            </a:r>
          </a:p>
          <a:p>
            <a:r>
              <a:rPr lang="en-US" b="0" i="0" u="none" strike="noStrike" baseline="0" dirty="0">
                <a:latin typeface="Arial" panose="020B0604020202020204" pitchFamily="34" charset="0"/>
              </a:rPr>
              <a:t>Total asset income (must be included in the calculation of annual income for the Jorgensen family): $</a:t>
            </a:r>
            <a:r>
              <a:rPr lang="en-US" dirty="0">
                <a:latin typeface="Arial" panose="020B0604020202020204" pitchFamily="34" charset="0"/>
              </a:rPr>
              <a:t>100</a:t>
            </a:r>
            <a:r>
              <a:rPr lang="en-US" b="0" i="0" u="none" strike="noStrike" baseline="0" dirty="0">
                <a:latin typeface="Arial" panose="020B0604020202020204" pitchFamily="34" charset="0"/>
              </a:rPr>
              <a:t> ($0 + $</a:t>
            </a:r>
            <a:r>
              <a:rPr lang="en-US" dirty="0">
                <a:latin typeface="Arial" panose="020B0604020202020204" pitchFamily="34" charset="0"/>
              </a:rPr>
              <a:t>100</a:t>
            </a:r>
            <a:r>
              <a:rPr lang="en-US" b="0" i="0" u="none" strike="noStrike" baseline="0" dirty="0">
                <a:latin typeface="Arial" panose="020B0604020202020204" pitchFamily="34" charset="0"/>
              </a:rPr>
              <a:t>) 	</a:t>
            </a:r>
          </a:p>
          <a:p>
            <a:endParaRPr lang="en-US" dirty="0"/>
          </a:p>
        </p:txBody>
      </p:sp>
    </p:spTree>
    <p:extLst>
      <p:ext uri="{BB962C8B-B14F-4D97-AF65-F5344CB8AC3E}">
        <p14:creationId xmlns:p14="http://schemas.microsoft.com/office/powerpoint/2010/main" val="422341577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E3CA857-6E65-D773-BB63-FC3F00A1E1B7}"/>
              </a:ext>
            </a:extLst>
          </p:cNvPr>
          <p:cNvSpPr>
            <a:spLocks noGrp="1"/>
          </p:cNvSpPr>
          <p:nvPr>
            <p:ph type="title"/>
          </p:nvPr>
        </p:nvSpPr>
        <p:spPr>
          <a:xfrm>
            <a:off x="686834" y="1153572"/>
            <a:ext cx="3200400" cy="4461163"/>
          </a:xfrm>
        </p:spPr>
        <p:txBody>
          <a:bodyPr>
            <a:normAutofit/>
          </a:bodyPr>
          <a:lstStyle/>
          <a:p>
            <a:r>
              <a:rPr lang="en-US" sz="3700" b="1" i="0" u="none" strike="noStrike" baseline="0">
                <a:solidFill>
                  <a:srgbClr val="FFFFFF"/>
                </a:solidFill>
                <a:latin typeface="Arial" panose="020B0604020202020204" pitchFamily="34" charset="0"/>
              </a:rPr>
              <a:t>Example: Imputing Income when Actual Income Cannot Be Calculated </a:t>
            </a:r>
            <a:endParaRPr lang="en-US" sz="3700">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A729CA70-5C65-BA9B-4F44-09BD30288314}"/>
              </a:ext>
            </a:extLst>
          </p:cNvPr>
          <p:cNvSpPr>
            <a:spLocks noGrp="1"/>
          </p:cNvSpPr>
          <p:nvPr>
            <p:ph idx="1"/>
          </p:nvPr>
        </p:nvSpPr>
        <p:spPr>
          <a:xfrm>
            <a:off x="4447308" y="591344"/>
            <a:ext cx="6906491" cy="5585619"/>
          </a:xfrm>
        </p:spPr>
        <p:txBody>
          <a:bodyPr anchor="ctr">
            <a:normAutofit/>
          </a:bodyPr>
          <a:lstStyle/>
          <a:p>
            <a:r>
              <a:rPr lang="en-US" sz="2000" b="0" i="0" u="none" strike="noStrike" baseline="0" dirty="0">
                <a:latin typeface="Arial" panose="020B0604020202020204" pitchFamily="34" charset="0"/>
              </a:rPr>
              <a:t>The Conrad family owns a recreational boat with a Kelley Blue Book value of $15,000. </a:t>
            </a:r>
          </a:p>
          <a:p>
            <a:r>
              <a:rPr lang="en-US" sz="2000" b="0" i="0" u="none" strike="noStrike" baseline="0" dirty="0">
                <a:latin typeface="Arial" panose="020B0604020202020204" pitchFamily="34" charset="0"/>
              </a:rPr>
              <a:t>They also own a checking account with $10,000 that earns 0 percent interest and a savings account with $30,000 that earns 3 percent interest, putting their net family assets value at $55,000. </a:t>
            </a:r>
          </a:p>
          <a:p>
            <a:r>
              <a:rPr lang="en-US" sz="2000" b="0" i="0" u="none" strike="noStrike" baseline="0" dirty="0">
                <a:latin typeface="Arial" panose="020B0604020202020204" pitchFamily="34" charset="0"/>
              </a:rPr>
              <a:t>No actual returns on the boat can be computed, however actual income can be calculated for the savings account. </a:t>
            </a:r>
          </a:p>
          <a:p>
            <a:r>
              <a:rPr lang="en-US" sz="2000" b="0" i="0" u="none" strike="noStrike" baseline="0" dirty="0">
                <a:latin typeface="Arial" panose="020B0604020202020204" pitchFamily="34" charset="0"/>
              </a:rPr>
              <a:t>The passbook savings rate in effect is 0.40 percent. 	</a:t>
            </a:r>
          </a:p>
          <a:p>
            <a:r>
              <a:rPr lang="en-US" sz="2000" b="0" i="0" u="none" strike="noStrike" baseline="0" dirty="0">
                <a:latin typeface="Arial" panose="020B0604020202020204" pitchFamily="34" charset="0"/>
              </a:rPr>
              <a:t>Actual income from assets: $900 (($10,000 x 0 percent) + ($30,000 x 0.03)) </a:t>
            </a:r>
          </a:p>
          <a:p>
            <a:r>
              <a:rPr lang="en-US" sz="2000" b="0" i="0" u="none" strike="noStrike" baseline="0" dirty="0">
                <a:latin typeface="Arial" panose="020B0604020202020204" pitchFamily="34" charset="0"/>
              </a:rPr>
              <a:t>Imputed income from assets: $</a:t>
            </a:r>
            <a:r>
              <a:rPr lang="en-US" sz="2000" dirty="0">
                <a:latin typeface="Arial" panose="020B0604020202020204" pitchFamily="34" charset="0"/>
              </a:rPr>
              <a:t>60</a:t>
            </a:r>
            <a:r>
              <a:rPr lang="en-US" sz="2000" b="0" i="0" u="none" strike="noStrike" baseline="0" dirty="0">
                <a:latin typeface="Arial" panose="020B0604020202020204" pitchFamily="34" charset="0"/>
              </a:rPr>
              <a:t> ($15,000 x 0.004) 	</a:t>
            </a:r>
          </a:p>
          <a:p>
            <a:r>
              <a:rPr lang="en-US" sz="2000" b="0" i="0" u="none" strike="noStrike" baseline="0" dirty="0">
                <a:latin typeface="Arial" panose="020B0604020202020204" pitchFamily="34" charset="0"/>
              </a:rPr>
              <a:t>Total income from assets (must be included in the calculation of annual income for the Conrad family): </a:t>
            </a:r>
            <a:r>
              <a:rPr lang="en-US" sz="2000" b="0" i="0" u="none" strike="noStrike" baseline="0">
                <a:latin typeface="Arial" panose="020B0604020202020204" pitchFamily="34" charset="0"/>
              </a:rPr>
              <a:t>$960 </a:t>
            </a:r>
            <a:r>
              <a:rPr lang="en-US" sz="2000" b="0" i="0" u="none" strike="noStrike" baseline="0" dirty="0">
                <a:latin typeface="Arial" panose="020B0604020202020204" pitchFamily="34" charset="0"/>
              </a:rPr>
              <a:t>($900 </a:t>
            </a:r>
            <a:r>
              <a:rPr lang="en-US" sz="2000" b="0" i="0" u="none" strike="noStrike" baseline="0">
                <a:latin typeface="Arial" panose="020B0604020202020204" pitchFamily="34" charset="0"/>
              </a:rPr>
              <a:t>+ $</a:t>
            </a:r>
            <a:r>
              <a:rPr lang="en-US" sz="2000">
                <a:latin typeface="Arial" panose="020B0604020202020204" pitchFamily="34" charset="0"/>
              </a:rPr>
              <a:t>60</a:t>
            </a:r>
            <a:r>
              <a:rPr lang="en-US" sz="2000" b="0" i="0" u="none" strike="noStrike" baseline="0">
                <a:latin typeface="Arial" panose="020B0604020202020204" pitchFamily="34" charset="0"/>
              </a:rPr>
              <a:t>) </a:t>
            </a:r>
            <a:r>
              <a:rPr lang="en-US" sz="2000" b="0" i="0" u="none" strike="noStrike" baseline="0" dirty="0">
                <a:latin typeface="Arial" panose="020B0604020202020204" pitchFamily="34" charset="0"/>
              </a:rPr>
              <a:t>	</a:t>
            </a:r>
          </a:p>
          <a:p>
            <a:endParaRPr lang="en-US" sz="2000" dirty="0"/>
          </a:p>
        </p:txBody>
      </p:sp>
    </p:spTree>
    <p:extLst>
      <p:ext uri="{BB962C8B-B14F-4D97-AF65-F5344CB8AC3E}">
        <p14:creationId xmlns:p14="http://schemas.microsoft.com/office/powerpoint/2010/main" val="38204395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679D08-029B-5A24-7379-C54B51222495}"/>
              </a:ext>
            </a:extLst>
          </p:cNvPr>
          <p:cNvSpPr>
            <a:spLocks noGrp="1"/>
          </p:cNvSpPr>
          <p:nvPr>
            <p:ph type="title"/>
          </p:nvPr>
        </p:nvSpPr>
        <p:spPr>
          <a:xfrm>
            <a:off x="635000" y="640823"/>
            <a:ext cx="3418659" cy="5583148"/>
          </a:xfrm>
        </p:spPr>
        <p:txBody>
          <a:bodyPr anchor="ctr">
            <a:normAutofit/>
          </a:bodyPr>
          <a:lstStyle/>
          <a:p>
            <a:r>
              <a:rPr lang="en-US" sz="5400"/>
              <a:t>HOTMA</a:t>
            </a: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88FE2166-E899-1B7F-4216-9D38ABB029FA}"/>
              </a:ext>
            </a:extLst>
          </p:cNvPr>
          <p:cNvGraphicFramePr>
            <a:graphicFrameLocks noGrp="1"/>
          </p:cNvGraphicFramePr>
          <p:nvPr>
            <p:ph idx="1"/>
            <p:extLst>
              <p:ext uri="{D42A27DB-BD31-4B8C-83A1-F6EECF244321}">
                <p14:modId xmlns:p14="http://schemas.microsoft.com/office/powerpoint/2010/main" val="2933321455"/>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939116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DCEEE1-5857-DB37-39B5-2759C5D64FCE}"/>
              </a:ext>
            </a:extLst>
          </p:cNvPr>
          <p:cNvSpPr>
            <a:spLocks noGrp="1"/>
          </p:cNvSpPr>
          <p:nvPr>
            <p:ph type="title"/>
          </p:nvPr>
        </p:nvSpPr>
        <p:spPr>
          <a:xfrm>
            <a:off x="630936" y="640080"/>
            <a:ext cx="4818888" cy="1481328"/>
          </a:xfrm>
        </p:spPr>
        <p:txBody>
          <a:bodyPr anchor="b">
            <a:normAutofit/>
          </a:bodyPr>
          <a:lstStyle/>
          <a:p>
            <a:r>
              <a:rPr lang="en-US" sz="5000" dirty="0"/>
              <a:t>Income Hierarchy</a:t>
            </a:r>
          </a:p>
        </p:txBody>
      </p:sp>
      <p:sp>
        <p:nvSpPr>
          <p:cNvPr id="13"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C86C1F3-D571-D543-692C-5F9E13489B55}"/>
              </a:ext>
            </a:extLst>
          </p:cNvPr>
          <p:cNvSpPr>
            <a:spLocks noGrp="1"/>
          </p:cNvSpPr>
          <p:nvPr>
            <p:ph idx="1"/>
          </p:nvPr>
        </p:nvSpPr>
        <p:spPr>
          <a:xfrm>
            <a:off x="643278" y="2692909"/>
            <a:ext cx="4818888" cy="3547872"/>
          </a:xfrm>
        </p:spPr>
        <p:txBody>
          <a:bodyPr anchor="t">
            <a:normAutofit/>
          </a:bodyPr>
          <a:lstStyle/>
          <a:p>
            <a:pPr marL="0" indent="0">
              <a:buNone/>
            </a:pPr>
            <a:r>
              <a:rPr lang="en-US" sz="2200" dirty="0"/>
              <a:t>#5</a:t>
            </a:r>
          </a:p>
          <a:p>
            <a:r>
              <a:rPr lang="en-US" sz="2200" dirty="0"/>
              <a:t>Upfront Income Verification (UIV) using non-EIV system.</a:t>
            </a:r>
          </a:p>
          <a:p>
            <a:r>
              <a:rPr lang="en-US" sz="2200" dirty="0"/>
              <a:t>Examples:</a:t>
            </a:r>
          </a:p>
          <a:p>
            <a:pPr lvl="1"/>
            <a:r>
              <a:rPr lang="en-US" sz="2200" dirty="0"/>
              <a:t>The Work Number</a:t>
            </a:r>
          </a:p>
          <a:p>
            <a:pPr lvl="1"/>
            <a:r>
              <a:rPr lang="en-US" sz="2200" dirty="0"/>
              <a:t>Web-Based State Benefit Systems</a:t>
            </a:r>
          </a:p>
        </p:txBody>
      </p:sp>
      <p:pic>
        <p:nvPicPr>
          <p:cNvPr id="5" name="Picture 4" descr="A cartoon rabbit running on a track&#10;&#10;Description automatically generated">
            <a:extLst>
              <a:ext uri="{FF2B5EF4-FFF2-40B4-BE49-F238E27FC236}">
                <a16:creationId xmlns:a16="http://schemas.microsoft.com/office/drawing/2014/main" id="{E833B466-C461-80BE-73BA-5860ED0D2C8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099048" y="1447395"/>
            <a:ext cx="5458968" cy="3963210"/>
          </a:xfrm>
          <a:prstGeom prst="rect">
            <a:avLst/>
          </a:prstGeom>
        </p:spPr>
      </p:pic>
      <p:sp>
        <p:nvSpPr>
          <p:cNvPr id="6" name="TextBox 5">
            <a:extLst>
              <a:ext uri="{FF2B5EF4-FFF2-40B4-BE49-F238E27FC236}">
                <a16:creationId xmlns:a16="http://schemas.microsoft.com/office/drawing/2014/main" id="{79BBC0F3-FCE5-1A04-6B65-13268B04C2BF}"/>
              </a:ext>
            </a:extLst>
          </p:cNvPr>
          <p:cNvSpPr txBox="1"/>
          <p:nvPr/>
        </p:nvSpPr>
        <p:spPr>
          <a:xfrm>
            <a:off x="9117925" y="5210550"/>
            <a:ext cx="2440091"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abhirockzz.wordpress.com/2019/09/24/basics-of-kubernetes-volumes-part-1/">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nc-sa/3.0/">
                  <a:extLst>
                    <a:ext uri="{A12FA001-AC4F-418D-AE19-62706E023703}">
                      <ahyp:hlinkClr xmlns:ahyp="http://schemas.microsoft.com/office/drawing/2018/hyperlinkcolor" val="tx"/>
                    </a:ext>
                  </a:extLst>
                </a:hlinkClick>
              </a:rPr>
              <a:t>CC BY-SA-NC</a:t>
            </a:r>
            <a:endParaRPr lang="en-US" sz="700">
              <a:solidFill>
                <a:srgbClr val="FFFFFF"/>
              </a:solidFill>
            </a:endParaRPr>
          </a:p>
        </p:txBody>
      </p:sp>
    </p:spTree>
    <p:extLst>
      <p:ext uri="{BB962C8B-B14F-4D97-AF65-F5344CB8AC3E}">
        <p14:creationId xmlns:p14="http://schemas.microsoft.com/office/powerpoint/2010/main" val="23243882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8545727-577A-9C75-6F0C-1B9FFE357E3C}"/>
              </a:ext>
            </a:extLst>
          </p:cNvPr>
          <p:cNvSpPr>
            <a:spLocks noGrp="1"/>
          </p:cNvSpPr>
          <p:nvPr>
            <p:ph type="title"/>
          </p:nvPr>
        </p:nvSpPr>
        <p:spPr>
          <a:xfrm>
            <a:off x="630936" y="640080"/>
            <a:ext cx="4818888" cy="1481328"/>
          </a:xfrm>
        </p:spPr>
        <p:txBody>
          <a:bodyPr anchor="b">
            <a:normAutofit/>
          </a:bodyPr>
          <a:lstStyle/>
          <a:p>
            <a:r>
              <a:rPr lang="en-US" sz="5000"/>
              <a:t>Income Hierarchy</a:t>
            </a:r>
          </a:p>
        </p:txBody>
      </p:sp>
      <p:sp>
        <p:nvSpPr>
          <p:cNvPr id="19"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D301C2A-6361-015E-3B82-FFDF907CBBB7}"/>
              </a:ext>
            </a:extLst>
          </p:cNvPr>
          <p:cNvSpPr>
            <a:spLocks noGrp="1"/>
          </p:cNvSpPr>
          <p:nvPr>
            <p:ph idx="1"/>
          </p:nvPr>
        </p:nvSpPr>
        <p:spPr>
          <a:xfrm>
            <a:off x="630936" y="2660904"/>
            <a:ext cx="4818888" cy="3547872"/>
          </a:xfrm>
        </p:spPr>
        <p:txBody>
          <a:bodyPr anchor="t">
            <a:normAutofit fontScale="92500" lnSpcReduction="20000"/>
          </a:bodyPr>
          <a:lstStyle/>
          <a:p>
            <a:pPr marL="0" indent="0">
              <a:buNone/>
            </a:pPr>
            <a:r>
              <a:rPr lang="en-US" sz="2200" dirty="0"/>
              <a:t>#4</a:t>
            </a:r>
          </a:p>
          <a:p>
            <a:r>
              <a:rPr lang="en-US" sz="2200" dirty="0"/>
              <a:t>Written, 3</a:t>
            </a:r>
            <a:r>
              <a:rPr lang="en-US" sz="2200" baseline="30000" dirty="0"/>
              <a:t>rd</a:t>
            </a:r>
            <a:r>
              <a:rPr lang="en-US" sz="2200" dirty="0"/>
              <a:t> party Verification from the Source (aka “tenant-provided verification“)</a:t>
            </a:r>
          </a:p>
          <a:p>
            <a:r>
              <a:rPr lang="en-US" sz="2200" dirty="0"/>
              <a:t>Example:</a:t>
            </a:r>
          </a:p>
          <a:p>
            <a:pPr lvl="1"/>
            <a:r>
              <a:rPr lang="en-US" sz="2200" dirty="0"/>
              <a:t>Self-Employment</a:t>
            </a:r>
          </a:p>
          <a:p>
            <a:pPr lvl="1"/>
            <a:r>
              <a:rPr lang="en-US" sz="2200" dirty="0"/>
              <a:t>Go Fund Me Account</a:t>
            </a:r>
          </a:p>
          <a:p>
            <a:pPr lvl="1"/>
            <a:r>
              <a:rPr lang="en-US" sz="2200" dirty="0"/>
              <a:t>Veterans Benefits</a:t>
            </a:r>
          </a:p>
          <a:p>
            <a:pPr lvl="1"/>
            <a:r>
              <a:rPr lang="en-US" sz="2200" dirty="0"/>
              <a:t>Pay Stubs</a:t>
            </a:r>
          </a:p>
          <a:p>
            <a:pPr lvl="1"/>
            <a:r>
              <a:rPr lang="en-US" sz="2200" dirty="0"/>
              <a:t>Letter of Hire</a:t>
            </a:r>
          </a:p>
          <a:p>
            <a:pPr lvl="1"/>
            <a:r>
              <a:rPr lang="en-US" sz="2200" dirty="0"/>
              <a:t>SSA Benefit Letter</a:t>
            </a:r>
          </a:p>
          <a:p>
            <a:pPr lvl="1"/>
            <a:r>
              <a:rPr lang="en-US" sz="2200" dirty="0"/>
              <a:t>Bank Statements</a:t>
            </a:r>
          </a:p>
          <a:p>
            <a:endParaRPr lang="en-US" sz="2200" dirty="0"/>
          </a:p>
        </p:txBody>
      </p:sp>
      <p:pic>
        <p:nvPicPr>
          <p:cNvPr id="7" name="Picture 6" descr="A sign on a building&#10;&#10;Description automatically generated">
            <a:extLst>
              <a:ext uri="{FF2B5EF4-FFF2-40B4-BE49-F238E27FC236}">
                <a16:creationId xmlns:a16="http://schemas.microsoft.com/office/drawing/2014/main" id="{9F7AB697-019F-1DE0-8ED4-31642E9E142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099048" y="2118848"/>
            <a:ext cx="5458968" cy="2620304"/>
          </a:xfrm>
          <a:prstGeom prst="rect">
            <a:avLst/>
          </a:prstGeom>
        </p:spPr>
      </p:pic>
      <p:sp>
        <p:nvSpPr>
          <p:cNvPr id="8" name="TextBox 7">
            <a:extLst>
              <a:ext uri="{FF2B5EF4-FFF2-40B4-BE49-F238E27FC236}">
                <a16:creationId xmlns:a16="http://schemas.microsoft.com/office/drawing/2014/main" id="{2A1FDFB9-DD23-EDE1-511B-B092643DB556}"/>
              </a:ext>
            </a:extLst>
          </p:cNvPr>
          <p:cNvSpPr txBox="1"/>
          <p:nvPr/>
        </p:nvSpPr>
        <p:spPr>
          <a:xfrm>
            <a:off x="9371200" y="4539097"/>
            <a:ext cx="2186816"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researchleap.com/job-satisfaction-self-employed-workers-empirical-evidence-cameroon-data/">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3.0/">
                  <a:extLst>
                    <a:ext uri="{A12FA001-AC4F-418D-AE19-62706E023703}">
                      <ahyp:hlinkClr xmlns:ahyp="http://schemas.microsoft.com/office/drawing/2018/hyperlinkcolor" val="tx"/>
                    </a:ext>
                  </a:extLst>
                </a:hlinkClick>
              </a:rPr>
              <a:t>CC BY</a:t>
            </a:r>
            <a:endParaRPr lang="en-US" sz="700">
              <a:solidFill>
                <a:srgbClr val="FFFFFF"/>
              </a:solidFill>
            </a:endParaRPr>
          </a:p>
        </p:txBody>
      </p:sp>
    </p:spTree>
    <p:extLst>
      <p:ext uri="{BB962C8B-B14F-4D97-AF65-F5344CB8AC3E}">
        <p14:creationId xmlns:p14="http://schemas.microsoft.com/office/powerpoint/2010/main" val="25145545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433</TotalTime>
  <Words>5767</Words>
  <Application>Microsoft Office PowerPoint</Application>
  <PresentationFormat>Widescreen</PresentationFormat>
  <Paragraphs>392</Paragraphs>
  <Slides>72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72</vt:i4>
      </vt:variant>
    </vt:vector>
  </HeadingPairs>
  <TitlesOfParts>
    <vt:vector size="77" baseType="lpstr">
      <vt:lpstr>Arial</vt:lpstr>
      <vt:lpstr>Calibri</vt:lpstr>
      <vt:lpstr>Calibri Light</vt:lpstr>
      <vt:lpstr>Times New Roman</vt:lpstr>
      <vt:lpstr>Office Theme</vt:lpstr>
      <vt:lpstr>HOTMA</vt:lpstr>
      <vt:lpstr>HOTMA</vt:lpstr>
      <vt:lpstr>HOTMA</vt:lpstr>
      <vt:lpstr>HOTMA</vt:lpstr>
      <vt:lpstr>HOTMA</vt:lpstr>
      <vt:lpstr>Income Hierarchy</vt:lpstr>
      <vt:lpstr>Income Hierarchy</vt:lpstr>
      <vt:lpstr>Income Hierarchy</vt:lpstr>
      <vt:lpstr>Income Hierarchy</vt:lpstr>
      <vt:lpstr>Income Hierarchy</vt:lpstr>
      <vt:lpstr>Income Hierarchy</vt:lpstr>
      <vt:lpstr>Income Hierarchy</vt:lpstr>
      <vt:lpstr>Net Family Assets</vt:lpstr>
      <vt:lpstr>Exclusions from Net Family Assets</vt:lpstr>
      <vt:lpstr>Exclusions from Net Family Assets</vt:lpstr>
      <vt:lpstr>Exclusions from Net Family Assets</vt:lpstr>
      <vt:lpstr>Example: Necessary Personal Property </vt:lpstr>
      <vt:lpstr>Example: Non-Necessary Personal Property</vt:lpstr>
      <vt:lpstr>Income Inclusions</vt:lpstr>
      <vt:lpstr>Non-Recurring Income</vt:lpstr>
      <vt:lpstr>Non-Recurring Income</vt:lpstr>
      <vt:lpstr>Non-Recurring Income</vt:lpstr>
      <vt:lpstr>Example</vt:lpstr>
      <vt:lpstr>Example</vt:lpstr>
      <vt:lpstr>Example</vt:lpstr>
      <vt:lpstr>Student Assistance</vt:lpstr>
      <vt:lpstr>Student Assistance</vt:lpstr>
      <vt:lpstr>Student Assistance</vt:lpstr>
      <vt:lpstr>Student Assistance – Non-Section 8 Programs</vt:lpstr>
      <vt:lpstr>Student Assistance – Non-Section 8 Programs</vt:lpstr>
      <vt:lpstr>Student Assistance – Non-Section 8 Programs</vt:lpstr>
      <vt:lpstr>Student Assistance – Non-Section 8 Programs</vt:lpstr>
      <vt:lpstr>Example</vt:lpstr>
      <vt:lpstr>Example</vt:lpstr>
      <vt:lpstr>Example</vt:lpstr>
      <vt:lpstr>Example</vt:lpstr>
      <vt:lpstr>Example</vt:lpstr>
      <vt:lpstr>Example</vt:lpstr>
      <vt:lpstr>Example</vt:lpstr>
      <vt:lpstr>Example</vt:lpstr>
      <vt:lpstr>Example</vt:lpstr>
      <vt:lpstr>Example</vt:lpstr>
      <vt:lpstr>Example</vt:lpstr>
      <vt:lpstr>Student Assistance – Section 8</vt:lpstr>
      <vt:lpstr>Student Assistance – Section 8</vt:lpstr>
      <vt:lpstr>Student Assistance – Section 8</vt:lpstr>
      <vt:lpstr>Student Assistance – Section 8</vt:lpstr>
      <vt:lpstr>Example</vt:lpstr>
      <vt:lpstr>Example</vt:lpstr>
      <vt:lpstr>Example</vt:lpstr>
      <vt:lpstr>Example</vt:lpstr>
      <vt:lpstr>Example</vt:lpstr>
      <vt:lpstr>Example</vt:lpstr>
      <vt:lpstr>Example</vt:lpstr>
      <vt:lpstr>Example</vt:lpstr>
      <vt:lpstr>Example</vt:lpstr>
      <vt:lpstr>Alimony &amp; Child Support</vt:lpstr>
      <vt:lpstr>Number of Paystubs</vt:lpstr>
      <vt:lpstr>Passbook Rate</vt:lpstr>
      <vt:lpstr>Assets</vt:lpstr>
      <vt:lpstr>Actual and Imputed Income from Assets </vt:lpstr>
      <vt:lpstr>Example: Actual Asset Income from an Asset Excluded from Net Family Assets </vt:lpstr>
      <vt:lpstr>Example: Actual Asset Income from an Asset Excluded from Net Family Assets </vt:lpstr>
      <vt:lpstr>Example: Calculating Net Family Assets and Actual Asset Income when Net Family Assets Exceed $50,000</vt:lpstr>
      <vt:lpstr>Example: Calculating Net Family Assets and Actual Asset Income when Net Family Assets Exceed $50,000</vt:lpstr>
      <vt:lpstr>Example: Calculating Net Family Assets and Actual Asset Income when Net Family Assets Exceed $50,000</vt:lpstr>
      <vt:lpstr>Imputed Income </vt:lpstr>
      <vt:lpstr>Imputed Income </vt:lpstr>
      <vt:lpstr>Example: Combining Actual and Imputed Asset Income </vt:lpstr>
      <vt:lpstr>Example: Combining Actual and Imputed Asset Income</vt:lpstr>
      <vt:lpstr>Example: Imputing Income when Actual Income Cannot Be Calculated </vt:lpstr>
      <vt:lpstr>HOTMA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HOTMA</dc:title>
  <dc:creator>Barrett, Cade</dc:creator>
  <cp:lastModifiedBy>Barrett, Cade</cp:lastModifiedBy>
  <cp:revision>19</cp:revision>
  <dcterms:created xsi:type="dcterms:W3CDTF">2024-05-10T20:04:28Z</dcterms:created>
  <dcterms:modified xsi:type="dcterms:W3CDTF">2024-05-20T17:16:03Z</dcterms:modified>
</cp:coreProperties>
</file>