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57" r:id="rId7"/>
    <p:sldId id="258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6" Type="http://schemas.openxmlformats.org/officeDocument/2006/relationships/image" Target="../media/image35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6" Type="http://schemas.openxmlformats.org/officeDocument/2006/relationships/image" Target="../media/image35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519D5D-4BC9-4E5B-B92C-5095C6F83924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08E62DD-1065-421C-B4C7-E0246794F29A}">
      <dgm:prSet/>
      <dgm:spPr/>
      <dgm:t>
        <a:bodyPr/>
        <a:lstStyle/>
        <a:p>
          <a:r>
            <a:rPr lang="en-US"/>
            <a:t>Correction Timeframe is based on the finding.</a:t>
          </a:r>
        </a:p>
      </dgm:t>
    </dgm:pt>
    <dgm:pt modelId="{2936817E-A763-4D0E-88C6-F8D493D5BD10}" type="parTrans" cxnId="{3B261CA6-09EA-453A-8A1A-A8DB391C27BD}">
      <dgm:prSet/>
      <dgm:spPr/>
      <dgm:t>
        <a:bodyPr/>
        <a:lstStyle/>
        <a:p>
          <a:endParaRPr lang="en-US"/>
        </a:p>
      </dgm:t>
    </dgm:pt>
    <dgm:pt modelId="{A677DC13-5020-45DF-B911-EED517D2A3EE}" type="sibTrans" cxnId="{3B261CA6-09EA-453A-8A1A-A8DB391C27BD}">
      <dgm:prSet/>
      <dgm:spPr/>
      <dgm:t>
        <a:bodyPr/>
        <a:lstStyle/>
        <a:p>
          <a:endParaRPr lang="en-US"/>
        </a:p>
      </dgm:t>
    </dgm:pt>
    <dgm:pt modelId="{E79A5C15-6D59-4EAF-8454-3904D1108AD4}">
      <dgm:prSet/>
      <dgm:spPr/>
      <dgm:t>
        <a:bodyPr/>
        <a:lstStyle/>
        <a:p>
          <a:r>
            <a:rPr lang="en-US"/>
            <a:t>24-Hours</a:t>
          </a:r>
        </a:p>
      </dgm:t>
    </dgm:pt>
    <dgm:pt modelId="{543F3D6C-7BC5-4B81-97D0-79E1BE416EB9}" type="parTrans" cxnId="{6AE45202-50E9-40BB-8338-3D700628779A}">
      <dgm:prSet/>
      <dgm:spPr/>
      <dgm:t>
        <a:bodyPr/>
        <a:lstStyle/>
        <a:p>
          <a:endParaRPr lang="en-US"/>
        </a:p>
      </dgm:t>
    </dgm:pt>
    <dgm:pt modelId="{177BF3F9-5946-4A7C-9051-F0B35B3B2C82}" type="sibTrans" cxnId="{6AE45202-50E9-40BB-8338-3D700628779A}">
      <dgm:prSet/>
      <dgm:spPr/>
      <dgm:t>
        <a:bodyPr/>
        <a:lstStyle/>
        <a:p>
          <a:endParaRPr lang="en-US"/>
        </a:p>
      </dgm:t>
    </dgm:pt>
    <dgm:pt modelId="{975A4659-CF79-4CB5-959B-F922C8328155}">
      <dgm:prSet/>
      <dgm:spPr/>
      <dgm:t>
        <a:bodyPr/>
        <a:lstStyle/>
        <a:p>
          <a:r>
            <a:rPr lang="en-US"/>
            <a:t>30-Days</a:t>
          </a:r>
        </a:p>
      </dgm:t>
    </dgm:pt>
    <dgm:pt modelId="{E416466B-797E-44B2-B5BB-4BCD752AD0A4}" type="parTrans" cxnId="{8CA88098-C390-48C7-BACA-9E300FF2E6B5}">
      <dgm:prSet/>
      <dgm:spPr/>
      <dgm:t>
        <a:bodyPr/>
        <a:lstStyle/>
        <a:p>
          <a:endParaRPr lang="en-US"/>
        </a:p>
      </dgm:t>
    </dgm:pt>
    <dgm:pt modelId="{D185832C-7F81-40CE-83B9-996A461CF9D0}" type="sibTrans" cxnId="{8CA88098-C390-48C7-BACA-9E300FF2E6B5}">
      <dgm:prSet/>
      <dgm:spPr/>
      <dgm:t>
        <a:bodyPr/>
        <a:lstStyle/>
        <a:p>
          <a:endParaRPr lang="en-US"/>
        </a:p>
      </dgm:t>
    </dgm:pt>
    <dgm:pt modelId="{03F57CB6-555B-4A26-8758-3FE00683F374}">
      <dgm:prSet/>
      <dgm:spPr/>
      <dgm:t>
        <a:bodyPr/>
        <a:lstStyle/>
        <a:p>
          <a:r>
            <a:rPr lang="en-US"/>
            <a:t>60-Days</a:t>
          </a:r>
        </a:p>
      </dgm:t>
    </dgm:pt>
    <dgm:pt modelId="{5524C69D-772D-44AF-8F22-E2EFACCE831B}" type="parTrans" cxnId="{6C33F56A-8DCC-40F8-93A2-AF294F6D10AE}">
      <dgm:prSet/>
      <dgm:spPr/>
      <dgm:t>
        <a:bodyPr/>
        <a:lstStyle/>
        <a:p>
          <a:endParaRPr lang="en-US"/>
        </a:p>
      </dgm:t>
    </dgm:pt>
    <dgm:pt modelId="{EDC39593-578D-4447-86BE-811B0140F0B5}" type="sibTrans" cxnId="{6C33F56A-8DCC-40F8-93A2-AF294F6D10AE}">
      <dgm:prSet/>
      <dgm:spPr/>
      <dgm:t>
        <a:bodyPr/>
        <a:lstStyle/>
        <a:p>
          <a:endParaRPr lang="en-US"/>
        </a:p>
      </dgm:t>
    </dgm:pt>
    <dgm:pt modelId="{69B76A71-819B-4B88-AD82-122B969E37F0}" type="pres">
      <dgm:prSet presAssocID="{E1519D5D-4BC9-4E5B-B92C-5095C6F83924}" presName="outerComposite" presStyleCnt="0">
        <dgm:presLayoutVars>
          <dgm:chMax val="5"/>
          <dgm:dir/>
          <dgm:resizeHandles val="exact"/>
        </dgm:presLayoutVars>
      </dgm:prSet>
      <dgm:spPr/>
    </dgm:pt>
    <dgm:pt modelId="{4BEBDC71-3BBA-4ACB-A09C-1CD51FC492FF}" type="pres">
      <dgm:prSet presAssocID="{E1519D5D-4BC9-4E5B-B92C-5095C6F83924}" presName="dummyMaxCanvas" presStyleCnt="0">
        <dgm:presLayoutVars/>
      </dgm:prSet>
      <dgm:spPr/>
    </dgm:pt>
    <dgm:pt modelId="{32EBD02E-C6DB-4B2F-875F-93E9E82F60D2}" type="pres">
      <dgm:prSet presAssocID="{E1519D5D-4BC9-4E5B-B92C-5095C6F83924}" presName="FourNodes_1" presStyleLbl="node1" presStyleIdx="0" presStyleCnt="4">
        <dgm:presLayoutVars>
          <dgm:bulletEnabled val="1"/>
        </dgm:presLayoutVars>
      </dgm:prSet>
      <dgm:spPr/>
    </dgm:pt>
    <dgm:pt modelId="{A83CAB14-E71A-4DAF-A8C7-255E1FA086AB}" type="pres">
      <dgm:prSet presAssocID="{E1519D5D-4BC9-4E5B-B92C-5095C6F83924}" presName="FourNodes_2" presStyleLbl="node1" presStyleIdx="1" presStyleCnt="4">
        <dgm:presLayoutVars>
          <dgm:bulletEnabled val="1"/>
        </dgm:presLayoutVars>
      </dgm:prSet>
      <dgm:spPr/>
    </dgm:pt>
    <dgm:pt modelId="{A87B3587-B944-4BC3-B443-5CA566079F9E}" type="pres">
      <dgm:prSet presAssocID="{E1519D5D-4BC9-4E5B-B92C-5095C6F83924}" presName="FourNodes_3" presStyleLbl="node1" presStyleIdx="2" presStyleCnt="4">
        <dgm:presLayoutVars>
          <dgm:bulletEnabled val="1"/>
        </dgm:presLayoutVars>
      </dgm:prSet>
      <dgm:spPr/>
    </dgm:pt>
    <dgm:pt modelId="{32A33A4D-00B1-4FEC-9003-87813B45C813}" type="pres">
      <dgm:prSet presAssocID="{E1519D5D-4BC9-4E5B-B92C-5095C6F83924}" presName="FourNodes_4" presStyleLbl="node1" presStyleIdx="3" presStyleCnt="4">
        <dgm:presLayoutVars>
          <dgm:bulletEnabled val="1"/>
        </dgm:presLayoutVars>
      </dgm:prSet>
      <dgm:spPr/>
    </dgm:pt>
    <dgm:pt modelId="{A1A10C9F-6CA7-46A2-B73A-B8FE1EB06672}" type="pres">
      <dgm:prSet presAssocID="{E1519D5D-4BC9-4E5B-B92C-5095C6F83924}" presName="FourConn_1-2" presStyleLbl="fgAccFollowNode1" presStyleIdx="0" presStyleCnt="3">
        <dgm:presLayoutVars>
          <dgm:bulletEnabled val="1"/>
        </dgm:presLayoutVars>
      </dgm:prSet>
      <dgm:spPr/>
    </dgm:pt>
    <dgm:pt modelId="{905B10ED-C1CC-4A00-973B-9C944D56A01E}" type="pres">
      <dgm:prSet presAssocID="{E1519D5D-4BC9-4E5B-B92C-5095C6F83924}" presName="FourConn_2-3" presStyleLbl="fgAccFollowNode1" presStyleIdx="1" presStyleCnt="3">
        <dgm:presLayoutVars>
          <dgm:bulletEnabled val="1"/>
        </dgm:presLayoutVars>
      </dgm:prSet>
      <dgm:spPr/>
    </dgm:pt>
    <dgm:pt modelId="{E7375B97-E608-4B74-8197-768402FFFA50}" type="pres">
      <dgm:prSet presAssocID="{E1519D5D-4BC9-4E5B-B92C-5095C6F83924}" presName="FourConn_3-4" presStyleLbl="fgAccFollowNode1" presStyleIdx="2" presStyleCnt="3">
        <dgm:presLayoutVars>
          <dgm:bulletEnabled val="1"/>
        </dgm:presLayoutVars>
      </dgm:prSet>
      <dgm:spPr/>
    </dgm:pt>
    <dgm:pt modelId="{D52A3D99-68AF-4BBD-9541-286011979ECB}" type="pres">
      <dgm:prSet presAssocID="{E1519D5D-4BC9-4E5B-B92C-5095C6F83924}" presName="FourNodes_1_text" presStyleLbl="node1" presStyleIdx="3" presStyleCnt="4">
        <dgm:presLayoutVars>
          <dgm:bulletEnabled val="1"/>
        </dgm:presLayoutVars>
      </dgm:prSet>
      <dgm:spPr/>
    </dgm:pt>
    <dgm:pt modelId="{FE0157D7-FF15-410A-8277-8BF45C6B9C28}" type="pres">
      <dgm:prSet presAssocID="{E1519D5D-4BC9-4E5B-B92C-5095C6F83924}" presName="FourNodes_2_text" presStyleLbl="node1" presStyleIdx="3" presStyleCnt="4">
        <dgm:presLayoutVars>
          <dgm:bulletEnabled val="1"/>
        </dgm:presLayoutVars>
      </dgm:prSet>
      <dgm:spPr/>
    </dgm:pt>
    <dgm:pt modelId="{5874D789-1BD9-4A9A-90AE-B70725DBF5DD}" type="pres">
      <dgm:prSet presAssocID="{E1519D5D-4BC9-4E5B-B92C-5095C6F83924}" presName="FourNodes_3_text" presStyleLbl="node1" presStyleIdx="3" presStyleCnt="4">
        <dgm:presLayoutVars>
          <dgm:bulletEnabled val="1"/>
        </dgm:presLayoutVars>
      </dgm:prSet>
      <dgm:spPr/>
    </dgm:pt>
    <dgm:pt modelId="{3045643C-6AA0-44F8-A46D-7A56F09DA153}" type="pres">
      <dgm:prSet presAssocID="{E1519D5D-4BC9-4E5B-B92C-5095C6F8392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AE45202-50E9-40BB-8338-3D700628779A}" srcId="{E1519D5D-4BC9-4E5B-B92C-5095C6F83924}" destId="{E79A5C15-6D59-4EAF-8454-3904D1108AD4}" srcOrd="1" destOrd="0" parTransId="{543F3D6C-7BC5-4B81-97D0-79E1BE416EB9}" sibTransId="{177BF3F9-5946-4A7C-9051-F0B35B3B2C82}"/>
    <dgm:cxn modelId="{A973F23C-489C-486B-84E2-575EEA01C604}" type="presOf" srcId="{E1519D5D-4BC9-4E5B-B92C-5095C6F83924}" destId="{69B76A71-819B-4B88-AD82-122B969E37F0}" srcOrd="0" destOrd="0" presId="urn:microsoft.com/office/officeart/2005/8/layout/vProcess5"/>
    <dgm:cxn modelId="{C0191964-E19D-4D4D-A650-7321FC8A9EBB}" type="presOf" srcId="{975A4659-CF79-4CB5-959B-F922C8328155}" destId="{5874D789-1BD9-4A9A-90AE-B70725DBF5DD}" srcOrd="1" destOrd="0" presId="urn:microsoft.com/office/officeart/2005/8/layout/vProcess5"/>
    <dgm:cxn modelId="{6C33F56A-8DCC-40F8-93A2-AF294F6D10AE}" srcId="{E1519D5D-4BC9-4E5B-B92C-5095C6F83924}" destId="{03F57CB6-555B-4A26-8758-3FE00683F374}" srcOrd="3" destOrd="0" parTransId="{5524C69D-772D-44AF-8F22-E2EFACCE831B}" sibTransId="{EDC39593-578D-4447-86BE-811B0140F0B5}"/>
    <dgm:cxn modelId="{7D994F56-647F-452F-A416-CD3B985928D4}" type="presOf" srcId="{D185832C-7F81-40CE-83B9-996A461CF9D0}" destId="{E7375B97-E608-4B74-8197-768402FFFA50}" srcOrd="0" destOrd="0" presId="urn:microsoft.com/office/officeart/2005/8/layout/vProcess5"/>
    <dgm:cxn modelId="{6CCC7756-9DFF-473F-A690-08CE468D1E41}" type="presOf" srcId="{177BF3F9-5946-4A7C-9051-F0B35B3B2C82}" destId="{905B10ED-C1CC-4A00-973B-9C944D56A01E}" srcOrd="0" destOrd="0" presId="urn:microsoft.com/office/officeart/2005/8/layout/vProcess5"/>
    <dgm:cxn modelId="{DAA6B876-B632-47A4-98FC-AD9A61084F87}" type="presOf" srcId="{E79A5C15-6D59-4EAF-8454-3904D1108AD4}" destId="{A83CAB14-E71A-4DAF-A8C7-255E1FA086AB}" srcOrd="0" destOrd="0" presId="urn:microsoft.com/office/officeart/2005/8/layout/vProcess5"/>
    <dgm:cxn modelId="{0EF4A47B-F904-455A-A29C-1DBD5B11CC89}" type="presOf" srcId="{D08E62DD-1065-421C-B4C7-E0246794F29A}" destId="{D52A3D99-68AF-4BBD-9541-286011979ECB}" srcOrd="1" destOrd="0" presId="urn:microsoft.com/office/officeart/2005/8/layout/vProcess5"/>
    <dgm:cxn modelId="{1262C183-709C-4BAE-9ECF-1B72782BCC11}" type="presOf" srcId="{975A4659-CF79-4CB5-959B-F922C8328155}" destId="{A87B3587-B944-4BC3-B443-5CA566079F9E}" srcOrd="0" destOrd="0" presId="urn:microsoft.com/office/officeart/2005/8/layout/vProcess5"/>
    <dgm:cxn modelId="{7A5BFA96-958D-49C1-98FC-3E5AAAEB7E24}" type="presOf" srcId="{03F57CB6-555B-4A26-8758-3FE00683F374}" destId="{32A33A4D-00B1-4FEC-9003-87813B45C813}" srcOrd="0" destOrd="0" presId="urn:microsoft.com/office/officeart/2005/8/layout/vProcess5"/>
    <dgm:cxn modelId="{8CA88098-C390-48C7-BACA-9E300FF2E6B5}" srcId="{E1519D5D-4BC9-4E5B-B92C-5095C6F83924}" destId="{975A4659-CF79-4CB5-959B-F922C8328155}" srcOrd="2" destOrd="0" parTransId="{E416466B-797E-44B2-B5BB-4BCD752AD0A4}" sibTransId="{D185832C-7F81-40CE-83B9-996A461CF9D0}"/>
    <dgm:cxn modelId="{3B261CA6-09EA-453A-8A1A-A8DB391C27BD}" srcId="{E1519D5D-4BC9-4E5B-B92C-5095C6F83924}" destId="{D08E62DD-1065-421C-B4C7-E0246794F29A}" srcOrd="0" destOrd="0" parTransId="{2936817E-A763-4D0E-88C6-F8D493D5BD10}" sibTransId="{A677DC13-5020-45DF-B911-EED517D2A3EE}"/>
    <dgm:cxn modelId="{0F1280CC-5BE0-465F-BE06-21E3258E1A74}" type="presOf" srcId="{E79A5C15-6D59-4EAF-8454-3904D1108AD4}" destId="{FE0157D7-FF15-410A-8277-8BF45C6B9C28}" srcOrd="1" destOrd="0" presId="urn:microsoft.com/office/officeart/2005/8/layout/vProcess5"/>
    <dgm:cxn modelId="{8C91FBDD-47A0-4641-B839-ECFFB83F4440}" type="presOf" srcId="{A677DC13-5020-45DF-B911-EED517D2A3EE}" destId="{A1A10C9F-6CA7-46A2-B73A-B8FE1EB06672}" srcOrd="0" destOrd="0" presId="urn:microsoft.com/office/officeart/2005/8/layout/vProcess5"/>
    <dgm:cxn modelId="{677AEBEC-03B2-4CC0-9457-21C1464B1028}" type="presOf" srcId="{03F57CB6-555B-4A26-8758-3FE00683F374}" destId="{3045643C-6AA0-44F8-A46D-7A56F09DA153}" srcOrd="1" destOrd="0" presId="urn:microsoft.com/office/officeart/2005/8/layout/vProcess5"/>
    <dgm:cxn modelId="{F98060FB-99A5-407A-B87E-5AD71FF55424}" type="presOf" srcId="{D08E62DD-1065-421C-B4C7-E0246794F29A}" destId="{32EBD02E-C6DB-4B2F-875F-93E9E82F60D2}" srcOrd="0" destOrd="0" presId="urn:microsoft.com/office/officeart/2005/8/layout/vProcess5"/>
    <dgm:cxn modelId="{93334EBF-3D52-4918-9F13-A775FEABD90A}" type="presParOf" srcId="{69B76A71-819B-4B88-AD82-122B969E37F0}" destId="{4BEBDC71-3BBA-4ACB-A09C-1CD51FC492FF}" srcOrd="0" destOrd="0" presId="urn:microsoft.com/office/officeart/2005/8/layout/vProcess5"/>
    <dgm:cxn modelId="{2DBB851A-9A1D-4B87-8416-DB2388626EB6}" type="presParOf" srcId="{69B76A71-819B-4B88-AD82-122B969E37F0}" destId="{32EBD02E-C6DB-4B2F-875F-93E9E82F60D2}" srcOrd="1" destOrd="0" presId="urn:microsoft.com/office/officeart/2005/8/layout/vProcess5"/>
    <dgm:cxn modelId="{89300B71-1438-46A0-A378-6F3226254E75}" type="presParOf" srcId="{69B76A71-819B-4B88-AD82-122B969E37F0}" destId="{A83CAB14-E71A-4DAF-A8C7-255E1FA086AB}" srcOrd="2" destOrd="0" presId="urn:microsoft.com/office/officeart/2005/8/layout/vProcess5"/>
    <dgm:cxn modelId="{6B75C1C4-17F8-454F-A95E-93753476CF7F}" type="presParOf" srcId="{69B76A71-819B-4B88-AD82-122B969E37F0}" destId="{A87B3587-B944-4BC3-B443-5CA566079F9E}" srcOrd="3" destOrd="0" presId="urn:microsoft.com/office/officeart/2005/8/layout/vProcess5"/>
    <dgm:cxn modelId="{4BED7A58-4C02-44A7-A8A0-D5179320DB99}" type="presParOf" srcId="{69B76A71-819B-4B88-AD82-122B969E37F0}" destId="{32A33A4D-00B1-4FEC-9003-87813B45C813}" srcOrd="4" destOrd="0" presId="urn:microsoft.com/office/officeart/2005/8/layout/vProcess5"/>
    <dgm:cxn modelId="{83A7C9F4-CEE9-4C6A-A48B-B9F5E3BE75CA}" type="presParOf" srcId="{69B76A71-819B-4B88-AD82-122B969E37F0}" destId="{A1A10C9F-6CA7-46A2-B73A-B8FE1EB06672}" srcOrd="5" destOrd="0" presId="urn:microsoft.com/office/officeart/2005/8/layout/vProcess5"/>
    <dgm:cxn modelId="{B48ED51D-6B5C-4D01-BB11-07471A6D11BE}" type="presParOf" srcId="{69B76A71-819B-4B88-AD82-122B969E37F0}" destId="{905B10ED-C1CC-4A00-973B-9C944D56A01E}" srcOrd="6" destOrd="0" presId="urn:microsoft.com/office/officeart/2005/8/layout/vProcess5"/>
    <dgm:cxn modelId="{35B4F237-258A-429C-9F4E-92D62A0934F7}" type="presParOf" srcId="{69B76A71-819B-4B88-AD82-122B969E37F0}" destId="{E7375B97-E608-4B74-8197-768402FFFA50}" srcOrd="7" destOrd="0" presId="urn:microsoft.com/office/officeart/2005/8/layout/vProcess5"/>
    <dgm:cxn modelId="{C18E69D8-C472-4CAC-9227-CF26D5C0DBB1}" type="presParOf" srcId="{69B76A71-819B-4B88-AD82-122B969E37F0}" destId="{D52A3D99-68AF-4BBD-9541-286011979ECB}" srcOrd="8" destOrd="0" presId="urn:microsoft.com/office/officeart/2005/8/layout/vProcess5"/>
    <dgm:cxn modelId="{D047CD1D-F595-4154-8FC9-CEDE0ADB5492}" type="presParOf" srcId="{69B76A71-819B-4B88-AD82-122B969E37F0}" destId="{FE0157D7-FF15-410A-8277-8BF45C6B9C28}" srcOrd="9" destOrd="0" presId="urn:microsoft.com/office/officeart/2005/8/layout/vProcess5"/>
    <dgm:cxn modelId="{7A22F0C3-DB12-4650-B308-78DBDD0E1D01}" type="presParOf" srcId="{69B76A71-819B-4B88-AD82-122B969E37F0}" destId="{5874D789-1BD9-4A9A-90AE-B70725DBF5DD}" srcOrd="10" destOrd="0" presId="urn:microsoft.com/office/officeart/2005/8/layout/vProcess5"/>
    <dgm:cxn modelId="{498FFE04-1688-4DC0-AF0E-3DD103A95EBD}" type="presParOf" srcId="{69B76A71-819B-4B88-AD82-122B969E37F0}" destId="{3045643C-6AA0-44F8-A46D-7A56F09DA15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138940-AA27-4DD0-A63E-459E5330D24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68BA8BC-02A9-4B7A-8072-9414FDA06FAA}">
      <dgm:prSet/>
      <dgm:spPr/>
      <dgm:t>
        <a:bodyPr/>
        <a:lstStyle/>
        <a:p>
          <a:r>
            <a:rPr lang="en-US"/>
            <a:t>Management Must Participate in the inspection</a:t>
          </a:r>
        </a:p>
      </dgm:t>
    </dgm:pt>
    <dgm:pt modelId="{287415AF-448F-4521-847A-7E30E357E86C}" type="parTrans" cxnId="{AB67FE0A-1FE8-4B84-A2C9-4501C2D381A6}">
      <dgm:prSet/>
      <dgm:spPr/>
      <dgm:t>
        <a:bodyPr/>
        <a:lstStyle/>
        <a:p>
          <a:endParaRPr lang="en-US"/>
        </a:p>
      </dgm:t>
    </dgm:pt>
    <dgm:pt modelId="{3CFE00D8-4A69-46F0-AA3A-262936565442}" type="sibTrans" cxnId="{AB67FE0A-1FE8-4B84-A2C9-4501C2D381A6}">
      <dgm:prSet/>
      <dgm:spPr/>
      <dgm:t>
        <a:bodyPr/>
        <a:lstStyle/>
        <a:p>
          <a:endParaRPr lang="en-US"/>
        </a:p>
      </dgm:t>
    </dgm:pt>
    <dgm:pt modelId="{922E7375-D58C-4CA2-9FCD-BFF7A4C96944}">
      <dgm:prSet/>
      <dgm:spPr/>
      <dgm:t>
        <a:bodyPr/>
        <a:lstStyle/>
        <a:p>
          <a:r>
            <a:rPr lang="en-US" dirty="0"/>
            <a:t>It is very important to have Maintenance present or at least in the area so that any 24-hour correction can be made</a:t>
          </a:r>
        </a:p>
      </dgm:t>
    </dgm:pt>
    <dgm:pt modelId="{5A3FC117-CE6C-452B-95D2-D81909A47AB5}" type="parTrans" cxnId="{FE4CE0E9-B8AA-4F02-A4E0-276D0F71DAB0}">
      <dgm:prSet/>
      <dgm:spPr/>
      <dgm:t>
        <a:bodyPr/>
        <a:lstStyle/>
        <a:p>
          <a:endParaRPr lang="en-US"/>
        </a:p>
      </dgm:t>
    </dgm:pt>
    <dgm:pt modelId="{210EBEED-2229-4D0A-BCC6-1BF0D7AFEC8A}" type="sibTrans" cxnId="{FE4CE0E9-B8AA-4F02-A4E0-276D0F71DAB0}">
      <dgm:prSet/>
      <dgm:spPr/>
      <dgm:t>
        <a:bodyPr/>
        <a:lstStyle/>
        <a:p>
          <a:endParaRPr lang="en-US"/>
        </a:p>
      </dgm:t>
    </dgm:pt>
    <dgm:pt modelId="{EA9FE517-44DC-4532-B01B-9489C9E3C5A9}">
      <dgm:prSet/>
      <dgm:spPr/>
      <dgm:t>
        <a:bodyPr/>
        <a:lstStyle/>
        <a:p>
          <a:r>
            <a:rPr lang="en-US"/>
            <a:t>Make sure your Maintenance is familiar with the NSPIRE Standards</a:t>
          </a:r>
        </a:p>
      </dgm:t>
    </dgm:pt>
    <dgm:pt modelId="{25C1A3C6-5ADB-44F2-9446-A3D21E8BD44B}" type="parTrans" cxnId="{075B7E19-85F7-43EA-8F9F-E32D5278E5D3}">
      <dgm:prSet/>
      <dgm:spPr/>
      <dgm:t>
        <a:bodyPr/>
        <a:lstStyle/>
        <a:p>
          <a:endParaRPr lang="en-US"/>
        </a:p>
      </dgm:t>
    </dgm:pt>
    <dgm:pt modelId="{4BB3250C-C309-4DEE-9F9F-C83823813475}" type="sibTrans" cxnId="{075B7E19-85F7-43EA-8F9F-E32D5278E5D3}">
      <dgm:prSet/>
      <dgm:spPr/>
      <dgm:t>
        <a:bodyPr/>
        <a:lstStyle/>
        <a:p>
          <a:endParaRPr lang="en-US"/>
        </a:p>
      </dgm:t>
    </dgm:pt>
    <dgm:pt modelId="{7DDFA40A-0719-4B4B-9B0E-DA0F13278F44}" type="pres">
      <dgm:prSet presAssocID="{1E138940-AA27-4DD0-A63E-459E5330D24E}" presName="root" presStyleCnt="0">
        <dgm:presLayoutVars>
          <dgm:dir/>
          <dgm:resizeHandles val="exact"/>
        </dgm:presLayoutVars>
      </dgm:prSet>
      <dgm:spPr/>
    </dgm:pt>
    <dgm:pt modelId="{60CE5D78-6796-4258-A311-027FC2CB19AC}" type="pres">
      <dgm:prSet presAssocID="{068BA8BC-02A9-4B7A-8072-9414FDA06FAA}" presName="compNode" presStyleCnt="0"/>
      <dgm:spPr/>
    </dgm:pt>
    <dgm:pt modelId="{949CA8D1-FD62-4B21-A7FE-A43A78FF247F}" type="pres">
      <dgm:prSet presAssocID="{068BA8BC-02A9-4B7A-8072-9414FDA06FAA}" presName="bgRect" presStyleLbl="bgShp" presStyleIdx="0" presStyleCnt="3"/>
      <dgm:spPr/>
    </dgm:pt>
    <dgm:pt modelId="{13483347-F14C-483B-BD3C-39B36D636DE7}" type="pres">
      <dgm:prSet presAssocID="{068BA8BC-02A9-4B7A-8072-9414FDA06FA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D9D0D5D-EC45-4D43-8D27-45933C93B553}" type="pres">
      <dgm:prSet presAssocID="{068BA8BC-02A9-4B7A-8072-9414FDA06FAA}" presName="spaceRect" presStyleCnt="0"/>
      <dgm:spPr/>
    </dgm:pt>
    <dgm:pt modelId="{BA9FE400-F835-4716-9DBA-C59D8F09536E}" type="pres">
      <dgm:prSet presAssocID="{068BA8BC-02A9-4B7A-8072-9414FDA06FAA}" presName="parTx" presStyleLbl="revTx" presStyleIdx="0" presStyleCnt="3">
        <dgm:presLayoutVars>
          <dgm:chMax val="0"/>
          <dgm:chPref val="0"/>
        </dgm:presLayoutVars>
      </dgm:prSet>
      <dgm:spPr/>
    </dgm:pt>
    <dgm:pt modelId="{C204581C-284F-4C2E-93A3-C3F36A9169B4}" type="pres">
      <dgm:prSet presAssocID="{3CFE00D8-4A69-46F0-AA3A-262936565442}" presName="sibTrans" presStyleCnt="0"/>
      <dgm:spPr/>
    </dgm:pt>
    <dgm:pt modelId="{9310176D-DC54-42C9-887A-9D7220137822}" type="pres">
      <dgm:prSet presAssocID="{922E7375-D58C-4CA2-9FCD-BFF7A4C96944}" presName="compNode" presStyleCnt="0"/>
      <dgm:spPr/>
    </dgm:pt>
    <dgm:pt modelId="{0EE84E6E-AEA2-49CC-AFC1-F808EBCB581F}" type="pres">
      <dgm:prSet presAssocID="{922E7375-D58C-4CA2-9FCD-BFF7A4C96944}" presName="bgRect" presStyleLbl="bgShp" presStyleIdx="1" presStyleCnt="3"/>
      <dgm:spPr/>
    </dgm:pt>
    <dgm:pt modelId="{3165958D-6332-4FF7-BB9A-5D1DCB325EA6}" type="pres">
      <dgm:prSet presAssocID="{922E7375-D58C-4CA2-9FCD-BFF7A4C9694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dozer"/>
        </a:ext>
      </dgm:extLst>
    </dgm:pt>
    <dgm:pt modelId="{D040DD9A-40FC-48ED-B635-C3CBE259C48B}" type="pres">
      <dgm:prSet presAssocID="{922E7375-D58C-4CA2-9FCD-BFF7A4C96944}" presName="spaceRect" presStyleCnt="0"/>
      <dgm:spPr/>
    </dgm:pt>
    <dgm:pt modelId="{F310ED03-98EF-43AB-9825-ADB427AAC07C}" type="pres">
      <dgm:prSet presAssocID="{922E7375-D58C-4CA2-9FCD-BFF7A4C96944}" presName="parTx" presStyleLbl="revTx" presStyleIdx="1" presStyleCnt="3">
        <dgm:presLayoutVars>
          <dgm:chMax val="0"/>
          <dgm:chPref val="0"/>
        </dgm:presLayoutVars>
      </dgm:prSet>
      <dgm:spPr/>
    </dgm:pt>
    <dgm:pt modelId="{FADAC9FF-64A0-48B8-B600-46B65ABABBDB}" type="pres">
      <dgm:prSet presAssocID="{210EBEED-2229-4D0A-BCC6-1BF0D7AFEC8A}" presName="sibTrans" presStyleCnt="0"/>
      <dgm:spPr/>
    </dgm:pt>
    <dgm:pt modelId="{0ACC92D9-9581-47D0-B1A0-DE1C2002A404}" type="pres">
      <dgm:prSet presAssocID="{EA9FE517-44DC-4532-B01B-9489C9E3C5A9}" presName="compNode" presStyleCnt="0"/>
      <dgm:spPr/>
    </dgm:pt>
    <dgm:pt modelId="{975362E5-1411-4E1F-A582-DF694AEFBD19}" type="pres">
      <dgm:prSet presAssocID="{EA9FE517-44DC-4532-B01B-9489C9E3C5A9}" presName="bgRect" presStyleLbl="bgShp" presStyleIdx="2" presStyleCnt="3"/>
      <dgm:spPr/>
    </dgm:pt>
    <dgm:pt modelId="{4FCBD2D8-EC7A-461C-A2B2-C759E3965E6F}" type="pres">
      <dgm:prSet presAssocID="{EA9FE517-44DC-4532-B01B-9489C9E3C5A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BEFFB8A9-B5BA-45DA-A742-869EC88976BE}" type="pres">
      <dgm:prSet presAssocID="{EA9FE517-44DC-4532-B01B-9489C9E3C5A9}" presName="spaceRect" presStyleCnt="0"/>
      <dgm:spPr/>
    </dgm:pt>
    <dgm:pt modelId="{1D33D214-FEE0-4EE1-B768-B9A37EECD5D9}" type="pres">
      <dgm:prSet presAssocID="{EA9FE517-44DC-4532-B01B-9489C9E3C5A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B67FE0A-1FE8-4B84-A2C9-4501C2D381A6}" srcId="{1E138940-AA27-4DD0-A63E-459E5330D24E}" destId="{068BA8BC-02A9-4B7A-8072-9414FDA06FAA}" srcOrd="0" destOrd="0" parTransId="{287415AF-448F-4521-847A-7E30E357E86C}" sibTransId="{3CFE00D8-4A69-46F0-AA3A-262936565442}"/>
    <dgm:cxn modelId="{075B7E19-85F7-43EA-8F9F-E32D5278E5D3}" srcId="{1E138940-AA27-4DD0-A63E-459E5330D24E}" destId="{EA9FE517-44DC-4532-B01B-9489C9E3C5A9}" srcOrd="2" destOrd="0" parTransId="{25C1A3C6-5ADB-44F2-9446-A3D21E8BD44B}" sibTransId="{4BB3250C-C309-4DEE-9F9F-C83823813475}"/>
    <dgm:cxn modelId="{60D9BA3B-B5C5-4FAF-B915-648F8CCB2A1B}" type="presOf" srcId="{EA9FE517-44DC-4532-B01B-9489C9E3C5A9}" destId="{1D33D214-FEE0-4EE1-B768-B9A37EECD5D9}" srcOrd="0" destOrd="0" presId="urn:microsoft.com/office/officeart/2018/2/layout/IconVerticalSolidList"/>
    <dgm:cxn modelId="{C41AA43D-5EE9-4794-8CC1-CDEA5B432B73}" type="presOf" srcId="{922E7375-D58C-4CA2-9FCD-BFF7A4C96944}" destId="{F310ED03-98EF-43AB-9825-ADB427AAC07C}" srcOrd="0" destOrd="0" presId="urn:microsoft.com/office/officeart/2018/2/layout/IconVerticalSolidList"/>
    <dgm:cxn modelId="{9050EE50-1748-4D0E-9F02-7669254A6EDA}" type="presOf" srcId="{1E138940-AA27-4DD0-A63E-459E5330D24E}" destId="{7DDFA40A-0719-4B4B-9B0E-DA0F13278F44}" srcOrd="0" destOrd="0" presId="urn:microsoft.com/office/officeart/2018/2/layout/IconVerticalSolidList"/>
    <dgm:cxn modelId="{37488356-FA21-4395-95B8-A27AF6E6CE3E}" type="presOf" srcId="{068BA8BC-02A9-4B7A-8072-9414FDA06FAA}" destId="{BA9FE400-F835-4716-9DBA-C59D8F09536E}" srcOrd="0" destOrd="0" presId="urn:microsoft.com/office/officeart/2018/2/layout/IconVerticalSolidList"/>
    <dgm:cxn modelId="{FE4CE0E9-B8AA-4F02-A4E0-276D0F71DAB0}" srcId="{1E138940-AA27-4DD0-A63E-459E5330D24E}" destId="{922E7375-D58C-4CA2-9FCD-BFF7A4C96944}" srcOrd="1" destOrd="0" parTransId="{5A3FC117-CE6C-452B-95D2-D81909A47AB5}" sibTransId="{210EBEED-2229-4D0A-BCC6-1BF0D7AFEC8A}"/>
    <dgm:cxn modelId="{36733B12-BC9F-43F8-BA4C-DE914937A8E4}" type="presParOf" srcId="{7DDFA40A-0719-4B4B-9B0E-DA0F13278F44}" destId="{60CE5D78-6796-4258-A311-027FC2CB19AC}" srcOrd="0" destOrd="0" presId="urn:microsoft.com/office/officeart/2018/2/layout/IconVerticalSolidList"/>
    <dgm:cxn modelId="{DA5E39F7-C9F1-4E94-9955-753DA983ED7A}" type="presParOf" srcId="{60CE5D78-6796-4258-A311-027FC2CB19AC}" destId="{949CA8D1-FD62-4B21-A7FE-A43A78FF247F}" srcOrd="0" destOrd="0" presId="urn:microsoft.com/office/officeart/2018/2/layout/IconVerticalSolidList"/>
    <dgm:cxn modelId="{A632A31A-BFBD-4ACD-8BCA-DCC5F87C8195}" type="presParOf" srcId="{60CE5D78-6796-4258-A311-027FC2CB19AC}" destId="{13483347-F14C-483B-BD3C-39B36D636DE7}" srcOrd="1" destOrd="0" presId="urn:microsoft.com/office/officeart/2018/2/layout/IconVerticalSolidList"/>
    <dgm:cxn modelId="{2107F9CA-365C-4731-AA8B-338C5106C53D}" type="presParOf" srcId="{60CE5D78-6796-4258-A311-027FC2CB19AC}" destId="{5D9D0D5D-EC45-4D43-8D27-45933C93B553}" srcOrd="2" destOrd="0" presId="urn:microsoft.com/office/officeart/2018/2/layout/IconVerticalSolidList"/>
    <dgm:cxn modelId="{D67E4246-5E47-45F1-9AF5-3ACB48D565FF}" type="presParOf" srcId="{60CE5D78-6796-4258-A311-027FC2CB19AC}" destId="{BA9FE400-F835-4716-9DBA-C59D8F09536E}" srcOrd="3" destOrd="0" presId="urn:microsoft.com/office/officeart/2018/2/layout/IconVerticalSolidList"/>
    <dgm:cxn modelId="{A82BD2C4-ADB9-488E-871E-E2CB4AF72C44}" type="presParOf" srcId="{7DDFA40A-0719-4B4B-9B0E-DA0F13278F44}" destId="{C204581C-284F-4C2E-93A3-C3F36A9169B4}" srcOrd="1" destOrd="0" presId="urn:microsoft.com/office/officeart/2018/2/layout/IconVerticalSolidList"/>
    <dgm:cxn modelId="{239F2F3D-BA4A-46A2-A1C4-9C8DFC11A4DF}" type="presParOf" srcId="{7DDFA40A-0719-4B4B-9B0E-DA0F13278F44}" destId="{9310176D-DC54-42C9-887A-9D7220137822}" srcOrd="2" destOrd="0" presId="urn:microsoft.com/office/officeart/2018/2/layout/IconVerticalSolidList"/>
    <dgm:cxn modelId="{22C08875-C4F9-4032-AE0C-A6E966FDFC0D}" type="presParOf" srcId="{9310176D-DC54-42C9-887A-9D7220137822}" destId="{0EE84E6E-AEA2-49CC-AFC1-F808EBCB581F}" srcOrd="0" destOrd="0" presId="urn:microsoft.com/office/officeart/2018/2/layout/IconVerticalSolidList"/>
    <dgm:cxn modelId="{298A79A7-6C5D-4418-B34F-5B404817EA8A}" type="presParOf" srcId="{9310176D-DC54-42C9-887A-9D7220137822}" destId="{3165958D-6332-4FF7-BB9A-5D1DCB325EA6}" srcOrd="1" destOrd="0" presId="urn:microsoft.com/office/officeart/2018/2/layout/IconVerticalSolidList"/>
    <dgm:cxn modelId="{4BD12BBD-A436-467B-8F9C-F740B486121B}" type="presParOf" srcId="{9310176D-DC54-42C9-887A-9D7220137822}" destId="{D040DD9A-40FC-48ED-B635-C3CBE259C48B}" srcOrd="2" destOrd="0" presId="urn:microsoft.com/office/officeart/2018/2/layout/IconVerticalSolidList"/>
    <dgm:cxn modelId="{E803F38A-5114-481B-9536-A6AED7034EAC}" type="presParOf" srcId="{9310176D-DC54-42C9-887A-9D7220137822}" destId="{F310ED03-98EF-43AB-9825-ADB427AAC07C}" srcOrd="3" destOrd="0" presId="urn:microsoft.com/office/officeart/2018/2/layout/IconVerticalSolidList"/>
    <dgm:cxn modelId="{8FA98AAA-1DAB-4823-B284-DC63334848BA}" type="presParOf" srcId="{7DDFA40A-0719-4B4B-9B0E-DA0F13278F44}" destId="{FADAC9FF-64A0-48B8-B600-46B65ABABBDB}" srcOrd="3" destOrd="0" presId="urn:microsoft.com/office/officeart/2018/2/layout/IconVerticalSolidList"/>
    <dgm:cxn modelId="{84CF02A3-0E1F-41DF-B715-CA8C1B0FED10}" type="presParOf" srcId="{7DDFA40A-0719-4B4B-9B0E-DA0F13278F44}" destId="{0ACC92D9-9581-47D0-B1A0-DE1C2002A404}" srcOrd="4" destOrd="0" presId="urn:microsoft.com/office/officeart/2018/2/layout/IconVerticalSolidList"/>
    <dgm:cxn modelId="{68B781FF-D3FE-4CEF-98DB-C4CE835C8163}" type="presParOf" srcId="{0ACC92D9-9581-47D0-B1A0-DE1C2002A404}" destId="{975362E5-1411-4E1F-A582-DF694AEFBD19}" srcOrd="0" destOrd="0" presId="urn:microsoft.com/office/officeart/2018/2/layout/IconVerticalSolidList"/>
    <dgm:cxn modelId="{142F1749-0F5F-4A18-9831-AC04F06377A1}" type="presParOf" srcId="{0ACC92D9-9581-47D0-B1A0-DE1C2002A404}" destId="{4FCBD2D8-EC7A-461C-A2B2-C759E3965E6F}" srcOrd="1" destOrd="0" presId="urn:microsoft.com/office/officeart/2018/2/layout/IconVerticalSolidList"/>
    <dgm:cxn modelId="{527A3522-97D2-400E-AE47-D2AA0324CD92}" type="presParOf" srcId="{0ACC92D9-9581-47D0-B1A0-DE1C2002A404}" destId="{BEFFB8A9-B5BA-45DA-A742-869EC88976BE}" srcOrd="2" destOrd="0" presId="urn:microsoft.com/office/officeart/2018/2/layout/IconVerticalSolidList"/>
    <dgm:cxn modelId="{104C3894-ACA4-486A-B415-7AEE8FB0B86F}" type="presParOf" srcId="{0ACC92D9-9581-47D0-B1A0-DE1C2002A404}" destId="{1D33D214-FEE0-4EE1-B768-B9A37EECD5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454CA5-5942-44B6-82C1-B9B54FFDC202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8B8FE4ED-A404-444C-8721-EB6DEA6F33E5}">
      <dgm:prSet/>
      <dgm:spPr/>
      <dgm:t>
        <a:bodyPr/>
        <a:lstStyle/>
        <a:p>
          <a:pPr>
            <a:defRPr b="1"/>
          </a:pPr>
          <a:r>
            <a:rPr lang="en-US"/>
            <a:t>Egress</a:t>
          </a:r>
        </a:p>
      </dgm:t>
    </dgm:pt>
    <dgm:pt modelId="{C4373878-87E8-4E4E-AE63-6249BEBDEC41}" type="parTrans" cxnId="{6BAD8A50-7C2E-4B36-8602-B16762AF8834}">
      <dgm:prSet/>
      <dgm:spPr/>
      <dgm:t>
        <a:bodyPr/>
        <a:lstStyle/>
        <a:p>
          <a:endParaRPr lang="en-US"/>
        </a:p>
      </dgm:t>
    </dgm:pt>
    <dgm:pt modelId="{34C9C0EE-1DEF-465E-9F90-408703C8F1FE}" type="sibTrans" cxnId="{6BAD8A50-7C2E-4B36-8602-B16762AF8834}">
      <dgm:prSet/>
      <dgm:spPr/>
      <dgm:t>
        <a:bodyPr/>
        <a:lstStyle/>
        <a:p>
          <a:endParaRPr lang="en-US"/>
        </a:p>
      </dgm:t>
    </dgm:pt>
    <dgm:pt modelId="{763063A2-6F6C-4D7F-89AB-0168C04291F3}">
      <dgm:prSet/>
      <dgm:spPr/>
      <dgm:t>
        <a:bodyPr/>
        <a:lstStyle/>
        <a:p>
          <a:pPr>
            <a:defRPr b="1"/>
          </a:pPr>
          <a:r>
            <a:rPr lang="en-US" b="0" i="0" baseline="0"/>
            <a:t>DEFICIENCY 2 – UNIT: SLEEPING ROOM IS LOCATED ON THE 3RD FLOOR OR BELOW AND HAS AN OBSTRUCTED RESCUE OPENING. </a:t>
          </a:r>
          <a:endParaRPr lang="en-US"/>
        </a:p>
      </dgm:t>
    </dgm:pt>
    <dgm:pt modelId="{2BB25AC9-4168-4ADC-A431-7C89989ABA81}" type="parTrans" cxnId="{998D908A-0652-41C1-9CDF-19F7AD26CEC0}">
      <dgm:prSet/>
      <dgm:spPr/>
      <dgm:t>
        <a:bodyPr/>
        <a:lstStyle/>
        <a:p>
          <a:endParaRPr lang="en-US"/>
        </a:p>
      </dgm:t>
    </dgm:pt>
    <dgm:pt modelId="{37B5E948-F518-4B37-A2B1-1D415F121E18}" type="sibTrans" cxnId="{998D908A-0652-41C1-9CDF-19F7AD26CEC0}">
      <dgm:prSet/>
      <dgm:spPr/>
      <dgm:t>
        <a:bodyPr/>
        <a:lstStyle/>
        <a:p>
          <a:endParaRPr lang="en-US"/>
        </a:p>
      </dgm:t>
    </dgm:pt>
    <dgm:pt modelId="{D230E17A-D1CB-455B-BDB0-5961043BC946}">
      <dgm:prSet/>
      <dgm:spPr/>
      <dgm:t>
        <a:bodyPr/>
        <a:lstStyle/>
        <a:p>
          <a:pPr>
            <a:defRPr b="1"/>
          </a:pPr>
          <a:r>
            <a:rPr lang="en-US" b="0" i="0" baseline="0"/>
            <a:t>OBSERVATION: 	</a:t>
          </a:r>
          <a:endParaRPr lang="en-US"/>
        </a:p>
      </dgm:t>
    </dgm:pt>
    <dgm:pt modelId="{6CD3FCAE-8B04-4391-9CD3-AC891414CDB1}" type="parTrans" cxnId="{84D483B9-914A-4A93-A76B-3362946E52DC}">
      <dgm:prSet/>
      <dgm:spPr/>
      <dgm:t>
        <a:bodyPr/>
        <a:lstStyle/>
        <a:p>
          <a:endParaRPr lang="en-US"/>
        </a:p>
      </dgm:t>
    </dgm:pt>
    <dgm:pt modelId="{5788B36F-9123-4385-8943-447138B3900A}" type="sibTrans" cxnId="{84D483B9-914A-4A93-A76B-3362946E52DC}">
      <dgm:prSet/>
      <dgm:spPr/>
      <dgm:t>
        <a:bodyPr/>
        <a:lstStyle/>
        <a:p>
          <a:endParaRPr lang="en-US"/>
        </a:p>
      </dgm:t>
    </dgm:pt>
    <dgm:pt modelId="{FF34FCCB-860B-4BC3-8F0B-D2ADAE55D1A0}">
      <dgm:prSet/>
      <dgm:spPr/>
      <dgm:t>
        <a:bodyPr/>
        <a:lstStyle/>
        <a:p>
          <a:r>
            <a:rPr lang="en-US" b="0" i="0" baseline="0"/>
            <a:t>- Identify rooms used for sleeping. </a:t>
          </a:r>
          <a:endParaRPr lang="en-US"/>
        </a:p>
      </dgm:t>
    </dgm:pt>
    <dgm:pt modelId="{06B38915-8BF7-46A7-9FB8-BFB2446A84B1}" type="parTrans" cxnId="{F9CEE47C-0C79-4E89-9754-D287BB51FBAC}">
      <dgm:prSet/>
      <dgm:spPr/>
      <dgm:t>
        <a:bodyPr/>
        <a:lstStyle/>
        <a:p>
          <a:endParaRPr lang="en-US"/>
        </a:p>
      </dgm:t>
    </dgm:pt>
    <dgm:pt modelId="{D4C088D3-63F7-4B81-AA1B-2B10E196EA22}" type="sibTrans" cxnId="{F9CEE47C-0C79-4E89-9754-D287BB51FBAC}">
      <dgm:prSet/>
      <dgm:spPr/>
      <dgm:t>
        <a:bodyPr/>
        <a:lstStyle/>
        <a:p>
          <a:endParaRPr lang="en-US"/>
        </a:p>
      </dgm:t>
    </dgm:pt>
    <dgm:pt modelId="{0A7179E9-F9AC-46D5-BD1D-4659A1677BFA}">
      <dgm:prSet/>
      <dgm:spPr/>
      <dgm:t>
        <a:bodyPr/>
        <a:lstStyle/>
        <a:p>
          <a:r>
            <a:rPr lang="en-US" b="0" i="0" baseline="0"/>
            <a:t>- Visually inspect for any obstructed rescue opening. </a:t>
          </a:r>
          <a:endParaRPr lang="en-US"/>
        </a:p>
      </dgm:t>
    </dgm:pt>
    <dgm:pt modelId="{00897DC4-86A5-48B9-88AC-B27BB51205DC}" type="parTrans" cxnId="{2FE3236D-DCBF-4ACD-A025-20A8C31995D1}">
      <dgm:prSet/>
      <dgm:spPr/>
      <dgm:t>
        <a:bodyPr/>
        <a:lstStyle/>
        <a:p>
          <a:endParaRPr lang="en-US"/>
        </a:p>
      </dgm:t>
    </dgm:pt>
    <dgm:pt modelId="{F13B8F24-69E4-44F5-81C0-2C8F34B7B2B0}" type="sibTrans" cxnId="{2FE3236D-DCBF-4ACD-A025-20A8C31995D1}">
      <dgm:prSet/>
      <dgm:spPr/>
      <dgm:t>
        <a:bodyPr/>
        <a:lstStyle/>
        <a:p>
          <a:endParaRPr lang="en-US"/>
        </a:p>
      </dgm:t>
    </dgm:pt>
    <dgm:pt modelId="{C615F8D0-2ABC-4FF8-BCEF-FA59C79DEA6B}">
      <dgm:prSet/>
      <dgm:spPr/>
      <dgm:t>
        <a:bodyPr/>
        <a:lstStyle/>
        <a:p>
          <a:pPr>
            <a:defRPr b="1"/>
          </a:pPr>
          <a:r>
            <a:rPr lang="en-US" b="0" baseline="0" dirty="0"/>
            <a:t>Resident-owned property should not be evaluated as an obstruction to the rescue opening. </a:t>
          </a:r>
          <a:endParaRPr lang="en-US" dirty="0"/>
        </a:p>
      </dgm:t>
    </dgm:pt>
    <dgm:pt modelId="{2F3ACEFE-CCC4-4DA5-BFEA-7F03A71A7AC8}" type="parTrans" cxnId="{4C765145-50FF-4C66-BB60-12A7AC636FD8}">
      <dgm:prSet/>
      <dgm:spPr/>
      <dgm:t>
        <a:bodyPr/>
        <a:lstStyle/>
        <a:p>
          <a:endParaRPr lang="en-US"/>
        </a:p>
      </dgm:t>
    </dgm:pt>
    <dgm:pt modelId="{0713E1A0-A052-4EE2-A683-65140CDBF935}" type="sibTrans" cxnId="{4C765145-50FF-4C66-BB60-12A7AC636FD8}">
      <dgm:prSet/>
      <dgm:spPr/>
      <dgm:t>
        <a:bodyPr/>
        <a:lstStyle/>
        <a:p>
          <a:endParaRPr lang="en-US"/>
        </a:p>
      </dgm:t>
    </dgm:pt>
    <dgm:pt modelId="{1B878C85-3C9C-4C42-93DE-9AEB869238C8}">
      <dgm:prSet/>
      <dgm:spPr/>
      <dgm:t>
        <a:bodyPr/>
        <a:lstStyle/>
        <a:p>
          <a:pPr>
            <a:defRPr b="1"/>
          </a:pPr>
          <a:r>
            <a:rPr lang="en-US" b="0" i="0" baseline="0"/>
            <a:t>The following are some examples of conditions that may obstruct a rescue opening: </a:t>
          </a:r>
          <a:endParaRPr lang="en-US"/>
        </a:p>
      </dgm:t>
    </dgm:pt>
    <dgm:pt modelId="{9A1941CD-CDAA-4CFE-8E9D-F5D7D231783B}" type="parTrans" cxnId="{FA535839-9D9B-4F02-9438-FDFBD30992D0}">
      <dgm:prSet/>
      <dgm:spPr/>
      <dgm:t>
        <a:bodyPr/>
        <a:lstStyle/>
        <a:p>
          <a:endParaRPr lang="en-US"/>
        </a:p>
      </dgm:t>
    </dgm:pt>
    <dgm:pt modelId="{514CFA8F-A808-400D-9567-ED2DA055352D}" type="sibTrans" cxnId="{FA535839-9D9B-4F02-9438-FDFBD30992D0}">
      <dgm:prSet/>
      <dgm:spPr/>
      <dgm:t>
        <a:bodyPr/>
        <a:lstStyle/>
        <a:p>
          <a:endParaRPr lang="en-US"/>
        </a:p>
      </dgm:t>
    </dgm:pt>
    <dgm:pt modelId="{59EB81A6-44DB-4F34-922A-DB71F236E24A}">
      <dgm:prSet/>
      <dgm:spPr/>
      <dgm:t>
        <a:bodyPr/>
        <a:lstStyle/>
        <a:p>
          <a:pPr>
            <a:defRPr b="1"/>
          </a:pPr>
          <a:r>
            <a:rPr lang="en-US" b="0" i="0" baseline="0" dirty="0"/>
            <a:t>Window locks that require a key, a tool, or special knowledge or effort to operate (from the interior). </a:t>
          </a:r>
          <a:endParaRPr lang="en-US" dirty="0"/>
        </a:p>
      </dgm:t>
    </dgm:pt>
    <dgm:pt modelId="{C3447C8D-1C03-4D10-9DB8-259A7C08F2B0}" type="parTrans" cxnId="{554503CA-7780-4D6D-88CE-3DE986A5EC6C}">
      <dgm:prSet/>
      <dgm:spPr/>
      <dgm:t>
        <a:bodyPr/>
        <a:lstStyle/>
        <a:p>
          <a:endParaRPr lang="en-US"/>
        </a:p>
      </dgm:t>
    </dgm:pt>
    <dgm:pt modelId="{D5AA2CBF-3D9A-42A0-B34B-FD1D670B62E5}" type="sibTrans" cxnId="{554503CA-7780-4D6D-88CE-3DE986A5EC6C}">
      <dgm:prSet/>
      <dgm:spPr/>
      <dgm:t>
        <a:bodyPr/>
        <a:lstStyle/>
        <a:p>
          <a:endParaRPr lang="en-US"/>
        </a:p>
      </dgm:t>
    </dgm:pt>
    <dgm:pt modelId="{5C32ECF4-B6CC-433A-832B-F7033D97ABDC}">
      <dgm:prSet/>
      <dgm:spPr/>
      <dgm:t>
        <a:bodyPr/>
        <a:lstStyle/>
        <a:p>
          <a:pPr>
            <a:defRPr b="1"/>
          </a:pPr>
          <a:r>
            <a:rPr lang="en-US" b="0" i="0" baseline="0" dirty="0"/>
            <a:t>Placement of an item or furniture that is not resident owned and obstructs a rescue opening. </a:t>
          </a:r>
          <a:endParaRPr lang="en-US" dirty="0"/>
        </a:p>
      </dgm:t>
    </dgm:pt>
    <dgm:pt modelId="{E4F1D114-47C3-4E7C-85DC-2323545B7BA2}" type="parTrans" cxnId="{D4C75A86-63B7-40DC-8BB4-EE247B553BDA}">
      <dgm:prSet/>
      <dgm:spPr/>
      <dgm:t>
        <a:bodyPr/>
        <a:lstStyle/>
        <a:p>
          <a:endParaRPr lang="en-US"/>
        </a:p>
      </dgm:t>
    </dgm:pt>
    <dgm:pt modelId="{850781F5-F3F4-4E30-B007-42FDF6D5B421}" type="sibTrans" cxnId="{D4C75A86-63B7-40DC-8BB4-EE247B553BDA}">
      <dgm:prSet/>
      <dgm:spPr/>
      <dgm:t>
        <a:bodyPr/>
        <a:lstStyle/>
        <a:p>
          <a:endParaRPr lang="en-US"/>
        </a:p>
      </dgm:t>
    </dgm:pt>
    <dgm:pt modelId="{06C1C92E-25ED-4922-AB04-AF7A6D3C2BE5}">
      <dgm:prSet/>
      <dgm:spPr/>
      <dgm:t>
        <a:bodyPr/>
        <a:lstStyle/>
        <a:p>
          <a:pPr>
            <a:defRPr b="1"/>
          </a:pPr>
          <a:r>
            <a:rPr lang="en-US" b="0" i="0" baseline="0" dirty="0"/>
            <a:t>A permanently installed window-mounted air conditioner. </a:t>
          </a:r>
          <a:endParaRPr lang="en-US" dirty="0"/>
        </a:p>
      </dgm:t>
    </dgm:pt>
    <dgm:pt modelId="{3596EA3E-669C-40ED-AB40-896ACC0B2358}" type="parTrans" cxnId="{59FFE133-BD9A-44AE-9F2A-7D9852CD70C7}">
      <dgm:prSet/>
      <dgm:spPr/>
      <dgm:t>
        <a:bodyPr/>
        <a:lstStyle/>
        <a:p>
          <a:endParaRPr lang="en-US"/>
        </a:p>
      </dgm:t>
    </dgm:pt>
    <dgm:pt modelId="{401DBCB3-67B3-4AC7-91BE-1ECD4277A5F3}" type="sibTrans" cxnId="{59FFE133-BD9A-44AE-9F2A-7D9852CD70C7}">
      <dgm:prSet/>
      <dgm:spPr/>
      <dgm:t>
        <a:bodyPr/>
        <a:lstStyle/>
        <a:p>
          <a:endParaRPr lang="en-US"/>
        </a:p>
      </dgm:t>
    </dgm:pt>
    <dgm:pt modelId="{EB40F47D-502A-4620-A2D2-4B847B9FFCC2}" type="pres">
      <dgm:prSet presAssocID="{FE454CA5-5942-44B6-82C1-B9B54FFDC202}" presName="root" presStyleCnt="0">
        <dgm:presLayoutVars>
          <dgm:dir/>
          <dgm:resizeHandles val="exact"/>
        </dgm:presLayoutVars>
      </dgm:prSet>
      <dgm:spPr/>
    </dgm:pt>
    <dgm:pt modelId="{ADB4F087-F627-485A-942E-64E759B2685B}" type="pres">
      <dgm:prSet presAssocID="{8B8FE4ED-A404-444C-8721-EB6DEA6F33E5}" presName="compNode" presStyleCnt="0"/>
      <dgm:spPr/>
    </dgm:pt>
    <dgm:pt modelId="{DB4E9BE3-DA4E-409C-B85C-941ED0EE418C}" type="pres">
      <dgm:prSet presAssocID="{8B8FE4ED-A404-444C-8721-EB6DEA6F33E5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stairs"/>
        </a:ext>
      </dgm:extLst>
    </dgm:pt>
    <dgm:pt modelId="{74EF5F6D-18BA-4248-B920-12FD60680BA1}" type="pres">
      <dgm:prSet presAssocID="{8B8FE4ED-A404-444C-8721-EB6DEA6F33E5}" presName="iconSpace" presStyleCnt="0"/>
      <dgm:spPr/>
    </dgm:pt>
    <dgm:pt modelId="{870AE02A-2961-4827-BDA2-D1DE2850E752}" type="pres">
      <dgm:prSet presAssocID="{8B8FE4ED-A404-444C-8721-EB6DEA6F33E5}" presName="parTx" presStyleLbl="revTx" presStyleIdx="0" presStyleCnt="16">
        <dgm:presLayoutVars>
          <dgm:chMax val="0"/>
          <dgm:chPref val="0"/>
        </dgm:presLayoutVars>
      </dgm:prSet>
      <dgm:spPr/>
    </dgm:pt>
    <dgm:pt modelId="{1A4E496F-2324-4AE1-B754-5667EEAD603B}" type="pres">
      <dgm:prSet presAssocID="{8B8FE4ED-A404-444C-8721-EB6DEA6F33E5}" presName="txSpace" presStyleCnt="0"/>
      <dgm:spPr/>
    </dgm:pt>
    <dgm:pt modelId="{D394AA61-7C2E-4A52-ADB4-4868CA99E92D}" type="pres">
      <dgm:prSet presAssocID="{8B8FE4ED-A404-444C-8721-EB6DEA6F33E5}" presName="desTx" presStyleLbl="revTx" presStyleIdx="1" presStyleCnt="16">
        <dgm:presLayoutVars/>
      </dgm:prSet>
      <dgm:spPr/>
    </dgm:pt>
    <dgm:pt modelId="{597722CA-5B0E-487F-93DA-77FA0AA37CB9}" type="pres">
      <dgm:prSet presAssocID="{34C9C0EE-1DEF-465E-9F90-408703C8F1FE}" presName="sibTrans" presStyleCnt="0"/>
      <dgm:spPr/>
    </dgm:pt>
    <dgm:pt modelId="{D7D7AA63-55A0-4524-BA6D-349FB1481F17}" type="pres">
      <dgm:prSet presAssocID="{763063A2-6F6C-4D7F-89AB-0168C04291F3}" presName="compNode" presStyleCnt="0"/>
      <dgm:spPr/>
    </dgm:pt>
    <dgm:pt modelId="{27D7E829-7A09-41AB-86C6-F6973AC735A5}" type="pres">
      <dgm:prSet presAssocID="{763063A2-6F6C-4D7F-89AB-0168C04291F3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1B3FB243-DC0A-44A4-9B16-CFE2190AA57D}" type="pres">
      <dgm:prSet presAssocID="{763063A2-6F6C-4D7F-89AB-0168C04291F3}" presName="iconSpace" presStyleCnt="0"/>
      <dgm:spPr/>
    </dgm:pt>
    <dgm:pt modelId="{7D36C8F4-2E70-4806-9C8A-6F3BA33EC962}" type="pres">
      <dgm:prSet presAssocID="{763063A2-6F6C-4D7F-89AB-0168C04291F3}" presName="parTx" presStyleLbl="revTx" presStyleIdx="2" presStyleCnt="16">
        <dgm:presLayoutVars>
          <dgm:chMax val="0"/>
          <dgm:chPref val="0"/>
        </dgm:presLayoutVars>
      </dgm:prSet>
      <dgm:spPr/>
    </dgm:pt>
    <dgm:pt modelId="{64292C7D-D82B-4C78-A641-6F59ED4E90DE}" type="pres">
      <dgm:prSet presAssocID="{763063A2-6F6C-4D7F-89AB-0168C04291F3}" presName="txSpace" presStyleCnt="0"/>
      <dgm:spPr/>
    </dgm:pt>
    <dgm:pt modelId="{F6836AAC-248E-4E12-A3F6-118D95A26F0A}" type="pres">
      <dgm:prSet presAssocID="{763063A2-6F6C-4D7F-89AB-0168C04291F3}" presName="desTx" presStyleLbl="revTx" presStyleIdx="3" presStyleCnt="16">
        <dgm:presLayoutVars/>
      </dgm:prSet>
      <dgm:spPr/>
    </dgm:pt>
    <dgm:pt modelId="{07EE708C-3251-4799-8E21-AD9B31861363}" type="pres">
      <dgm:prSet presAssocID="{37B5E948-F518-4B37-A2B1-1D415F121E18}" presName="sibTrans" presStyleCnt="0"/>
      <dgm:spPr/>
    </dgm:pt>
    <dgm:pt modelId="{5CCDF135-F6B1-4F96-862A-C8E91CB9F0FA}" type="pres">
      <dgm:prSet presAssocID="{D230E17A-D1CB-455B-BDB0-5961043BC946}" presName="compNode" presStyleCnt="0"/>
      <dgm:spPr/>
    </dgm:pt>
    <dgm:pt modelId="{9B1CBA2E-86D6-44CE-85D9-90BDD291F80B}" type="pres">
      <dgm:prSet presAssocID="{D230E17A-D1CB-455B-BDB0-5961043BC946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9772E3A0-C861-43FE-B3A0-92D881175D3D}" type="pres">
      <dgm:prSet presAssocID="{D230E17A-D1CB-455B-BDB0-5961043BC946}" presName="iconSpace" presStyleCnt="0"/>
      <dgm:spPr/>
    </dgm:pt>
    <dgm:pt modelId="{75DA24FA-38AA-4984-8F75-EDF4DA6BD43D}" type="pres">
      <dgm:prSet presAssocID="{D230E17A-D1CB-455B-BDB0-5961043BC946}" presName="parTx" presStyleLbl="revTx" presStyleIdx="4" presStyleCnt="16">
        <dgm:presLayoutVars>
          <dgm:chMax val="0"/>
          <dgm:chPref val="0"/>
        </dgm:presLayoutVars>
      </dgm:prSet>
      <dgm:spPr/>
    </dgm:pt>
    <dgm:pt modelId="{3FF601B1-715C-4885-B02E-A3956AC2317E}" type="pres">
      <dgm:prSet presAssocID="{D230E17A-D1CB-455B-BDB0-5961043BC946}" presName="txSpace" presStyleCnt="0"/>
      <dgm:spPr/>
    </dgm:pt>
    <dgm:pt modelId="{5E16AF8A-E438-4D1C-9F5C-CE6C9E1F2E6B}" type="pres">
      <dgm:prSet presAssocID="{D230E17A-D1CB-455B-BDB0-5961043BC946}" presName="desTx" presStyleLbl="revTx" presStyleIdx="5" presStyleCnt="16">
        <dgm:presLayoutVars/>
      </dgm:prSet>
      <dgm:spPr/>
    </dgm:pt>
    <dgm:pt modelId="{DF0DB11C-E1E0-4880-AC7F-41E3DE9BC450}" type="pres">
      <dgm:prSet presAssocID="{5788B36F-9123-4385-8943-447138B3900A}" presName="sibTrans" presStyleCnt="0"/>
      <dgm:spPr/>
    </dgm:pt>
    <dgm:pt modelId="{E27268F8-BE04-4E19-8AAF-CC71C8B5C39A}" type="pres">
      <dgm:prSet presAssocID="{C615F8D0-2ABC-4FF8-BCEF-FA59C79DEA6B}" presName="compNode" presStyleCnt="0"/>
      <dgm:spPr/>
    </dgm:pt>
    <dgm:pt modelId="{D7AF004C-2A7F-4128-805D-7E2329BBF0FD}" type="pres">
      <dgm:prSet presAssocID="{C615F8D0-2ABC-4FF8-BCEF-FA59C79DEA6B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fighter"/>
        </a:ext>
      </dgm:extLst>
    </dgm:pt>
    <dgm:pt modelId="{CA55CBFA-F4FE-43F4-8D88-CBEF5F0C8E77}" type="pres">
      <dgm:prSet presAssocID="{C615F8D0-2ABC-4FF8-BCEF-FA59C79DEA6B}" presName="iconSpace" presStyleCnt="0"/>
      <dgm:spPr/>
    </dgm:pt>
    <dgm:pt modelId="{634FCE3C-18E3-4CF1-BAE3-CEB73CC3CA43}" type="pres">
      <dgm:prSet presAssocID="{C615F8D0-2ABC-4FF8-BCEF-FA59C79DEA6B}" presName="parTx" presStyleLbl="revTx" presStyleIdx="6" presStyleCnt="16">
        <dgm:presLayoutVars>
          <dgm:chMax val="0"/>
          <dgm:chPref val="0"/>
        </dgm:presLayoutVars>
      </dgm:prSet>
      <dgm:spPr/>
    </dgm:pt>
    <dgm:pt modelId="{63D4C4C7-899A-4F22-8853-78CCF202D528}" type="pres">
      <dgm:prSet presAssocID="{C615F8D0-2ABC-4FF8-BCEF-FA59C79DEA6B}" presName="txSpace" presStyleCnt="0"/>
      <dgm:spPr/>
    </dgm:pt>
    <dgm:pt modelId="{5D5D962B-66C2-4742-97BD-8426674CA98F}" type="pres">
      <dgm:prSet presAssocID="{C615F8D0-2ABC-4FF8-BCEF-FA59C79DEA6B}" presName="desTx" presStyleLbl="revTx" presStyleIdx="7" presStyleCnt="16">
        <dgm:presLayoutVars/>
      </dgm:prSet>
      <dgm:spPr/>
    </dgm:pt>
    <dgm:pt modelId="{84064CFC-B04A-4806-9F97-4968731C9752}" type="pres">
      <dgm:prSet presAssocID="{0713E1A0-A052-4EE2-A683-65140CDBF935}" presName="sibTrans" presStyleCnt="0"/>
      <dgm:spPr/>
    </dgm:pt>
    <dgm:pt modelId="{2A443601-5DEA-4CE8-81FA-3567BFFCE999}" type="pres">
      <dgm:prSet presAssocID="{1B878C85-3C9C-4C42-93DE-9AEB869238C8}" presName="compNode" presStyleCnt="0"/>
      <dgm:spPr/>
    </dgm:pt>
    <dgm:pt modelId="{22EC0098-C2D0-4017-AA91-F72360EA8DAD}" type="pres">
      <dgm:prSet presAssocID="{1B878C85-3C9C-4C42-93DE-9AEB869238C8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990A633F-1C56-4FCE-ACEE-64996EF03AD8}" type="pres">
      <dgm:prSet presAssocID="{1B878C85-3C9C-4C42-93DE-9AEB869238C8}" presName="iconSpace" presStyleCnt="0"/>
      <dgm:spPr/>
    </dgm:pt>
    <dgm:pt modelId="{C324AEC6-4F7A-43EE-B5A2-F8F7D0352D2F}" type="pres">
      <dgm:prSet presAssocID="{1B878C85-3C9C-4C42-93DE-9AEB869238C8}" presName="parTx" presStyleLbl="revTx" presStyleIdx="8" presStyleCnt="16">
        <dgm:presLayoutVars>
          <dgm:chMax val="0"/>
          <dgm:chPref val="0"/>
        </dgm:presLayoutVars>
      </dgm:prSet>
      <dgm:spPr/>
    </dgm:pt>
    <dgm:pt modelId="{051128B2-DFBF-4846-96C1-0EF17520C3C6}" type="pres">
      <dgm:prSet presAssocID="{1B878C85-3C9C-4C42-93DE-9AEB869238C8}" presName="txSpace" presStyleCnt="0"/>
      <dgm:spPr/>
    </dgm:pt>
    <dgm:pt modelId="{42B94BBC-C2D5-46E3-BB61-542A55255E3C}" type="pres">
      <dgm:prSet presAssocID="{1B878C85-3C9C-4C42-93DE-9AEB869238C8}" presName="desTx" presStyleLbl="revTx" presStyleIdx="9" presStyleCnt="16">
        <dgm:presLayoutVars/>
      </dgm:prSet>
      <dgm:spPr/>
    </dgm:pt>
    <dgm:pt modelId="{D579EDC6-20B0-4491-A507-FB1E4F9D13BC}" type="pres">
      <dgm:prSet presAssocID="{514CFA8F-A808-400D-9567-ED2DA055352D}" presName="sibTrans" presStyleCnt="0"/>
      <dgm:spPr/>
    </dgm:pt>
    <dgm:pt modelId="{BE71A050-18F8-4B55-9EA9-3D6E68F15704}" type="pres">
      <dgm:prSet presAssocID="{59EB81A6-44DB-4F34-922A-DB71F236E24A}" presName="compNode" presStyleCnt="0"/>
      <dgm:spPr/>
    </dgm:pt>
    <dgm:pt modelId="{E315E349-0E0A-49C4-B894-0758A95F57CE}" type="pres">
      <dgm:prSet presAssocID="{59EB81A6-44DB-4F34-922A-DB71F236E24A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7ECFED66-A971-45C7-96E2-B4A7A7440663}" type="pres">
      <dgm:prSet presAssocID="{59EB81A6-44DB-4F34-922A-DB71F236E24A}" presName="iconSpace" presStyleCnt="0"/>
      <dgm:spPr/>
    </dgm:pt>
    <dgm:pt modelId="{50721EF9-A4F3-42E7-B49C-7EC03322EF1E}" type="pres">
      <dgm:prSet presAssocID="{59EB81A6-44DB-4F34-922A-DB71F236E24A}" presName="parTx" presStyleLbl="revTx" presStyleIdx="10" presStyleCnt="16">
        <dgm:presLayoutVars>
          <dgm:chMax val="0"/>
          <dgm:chPref val="0"/>
        </dgm:presLayoutVars>
      </dgm:prSet>
      <dgm:spPr/>
    </dgm:pt>
    <dgm:pt modelId="{7D350D8E-7479-478F-AAC1-F0BA5A92C4DA}" type="pres">
      <dgm:prSet presAssocID="{59EB81A6-44DB-4F34-922A-DB71F236E24A}" presName="txSpace" presStyleCnt="0"/>
      <dgm:spPr/>
    </dgm:pt>
    <dgm:pt modelId="{68A98056-7813-481F-B159-30ED899987EA}" type="pres">
      <dgm:prSet presAssocID="{59EB81A6-44DB-4F34-922A-DB71F236E24A}" presName="desTx" presStyleLbl="revTx" presStyleIdx="11" presStyleCnt="16">
        <dgm:presLayoutVars/>
      </dgm:prSet>
      <dgm:spPr/>
    </dgm:pt>
    <dgm:pt modelId="{02810582-3DCD-4F02-AC94-4436BA24620B}" type="pres">
      <dgm:prSet presAssocID="{D5AA2CBF-3D9A-42A0-B34B-FD1D670B62E5}" presName="sibTrans" presStyleCnt="0"/>
      <dgm:spPr/>
    </dgm:pt>
    <dgm:pt modelId="{69EC44B7-B780-47B2-9360-DCB5ACDBB270}" type="pres">
      <dgm:prSet presAssocID="{5C32ECF4-B6CC-433A-832B-F7033D97ABDC}" presName="compNode" presStyleCnt="0"/>
      <dgm:spPr/>
    </dgm:pt>
    <dgm:pt modelId="{1882935B-9C44-4349-A7D7-01D348CD6813}" type="pres">
      <dgm:prSet presAssocID="{5C32ECF4-B6CC-433A-832B-F7033D97ABDC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uch"/>
        </a:ext>
      </dgm:extLst>
    </dgm:pt>
    <dgm:pt modelId="{64BAD450-F4DD-4B46-A44B-0D926B8A307B}" type="pres">
      <dgm:prSet presAssocID="{5C32ECF4-B6CC-433A-832B-F7033D97ABDC}" presName="iconSpace" presStyleCnt="0"/>
      <dgm:spPr/>
    </dgm:pt>
    <dgm:pt modelId="{480BABF1-B1F8-4B5B-AECE-29DF5C12DFAF}" type="pres">
      <dgm:prSet presAssocID="{5C32ECF4-B6CC-433A-832B-F7033D97ABDC}" presName="parTx" presStyleLbl="revTx" presStyleIdx="12" presStyleCnt="16">
        <dgm:presLayoutVars>
          <dgm:chMax val="0"/>
          <dgm:chPref val="0"/>
        </dgm:presLayoutVars>
      </dgm:prSet>
      <dgm:spPr/>
    </dgm:pt>
    <dgm:pt modelId="{26C0E98F-608E-466C-BC41-FBD691CFA394}" type="pres">
      <dgm:prSet presAssocID="{5C32ECF4-B6CC-433A-832B-F7033D97ABDC}" presName="txSpace" presStyleCnt="0"/>
      <dgm:spPr/>
    </dgm:pt>
    <dgm:pt modelId="{BCBDB92D-AA9F-4DAF-BA2B-8D70254E8B69}" type="pres">
      <dgm:prSet presAssocID="{5C32ECF4-B6CC-433A-832B-F7033D97ABDC}" presName="desTx" presStyleLbl="revTx" presStyleIdx="13" presStyleCnt="16">
        <dgm:presLayoutVars/>
      </dgm:prSet>
      <dgm:spPr/>
    </dgm:pt>
    <dgm:pt modelId="{7D9CBBD2-A01A-48C4-A6CC-977B749B7920}" type="pres">
      <dgm:prSet presAssocID="{850781F5-F3F4-4E30-B007-42FDF6D5B421}" presName="sibTrans" presStyleCnt="0"/>
      <dgm:spPr/>
    </dgm:pt>
    <dgm:pt modelId="{BDE54744-BC34-46B2-875D-BC64D19DFE76}" type="pres">
      <dgm:prSet presAssocID="{06C1C92E-25ED-4922-AB04-AF7A6D3C2BE5}" presName="compNode" presStyleCnt="0"/>
      <dgm:spPr/>
    </dgm:pt>
    <dgm:pt modelId="{BB6AF653-DA4B-4BF8-92BA-0AC22B807EED}" type="pres">
      <dgm:prSet presAssocID="{06C1C92E-25ED-4922-AB04-AF7A6D3C2BE5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owser Window"/>
        </a:ext>
      </dgm:extLst>
    </dgm:pt>
    <dgm:pt modelId="{CFAFB5D4-EE5B-4593-B33B-EA6501C4D354}" type="pres">
      <dgm:prSet presAssocID="{06C1C92E-25ED-4922-AB04-AF7A6D3C2BE5}" presName="iconSpace" presStyleCnt="0"/>
      <dgm:spPr/>
    </dgm:pt>
    <dgm:pt modelId="{01D1F6B7-7DAB-43B2-B652-BCFA323FC5E6}" type="pres">
      <dgm:prSet presAssocID="{06C1C92E-25ED-4922-AB04-AF7A6D3C2BE5}" presName="parTx" presStyleLbl="revTx" presStyleIdx="14" presStyleCnt="16">
        <dgm:presLayoutVars>
          <dgm:chMax val="0"/>
          <dgm:chPref val="0"/>
        </dgm:presLayoutVars>
      </dgm:prSet>
      <dgm:spPr/>
    </dgm:pt>
    <dgm:pt modelId="{54419C8A-0B21-420E-9D3F-3FB8528C0F08}" type="pres">
      <dgm:prSet presAssocID="{06C1C92E-25ED-4922-AB04-AF7A6D3C2BE5}" presName="txSpace" presStyleCnt="0"/>
      <dgm:spPr/>
    </dgm:pt>
    <dgm:pt modelId="{EEB5DC03-AFB8-49A2-8D2D-35969D7669FD}" type="pres">
      <dgm:prSet presAssocID="{06C1C92E-25ED-4922-AB04-AF7A6D3C2BE5}" presName="desTx" presStyleLbl="revTx" presStyleIdx="15" presStyleCnt="16">
        <dgm:presLayoutVars/>
      </dgm:prSet>
      <dgm:spPr/>
    </dgm:pt>
  </dgm:ptLst>
  <dgm:cxnLst>
    <dgm:cxn modelId="{59FFE133-BD9A-44AE-9F2A-7D9852CD70C7}" srcId="{FE454CA5-5942-44B6-82C1-B9B54FFDC202}" destId="{06C1C92E-25ED-4922-AB04-AF7A6D3C2BE5}" srcOrd="7" destOrd="0" parTransId="{3596EA3E-669C-40ED-AB40-896ACC0B2358}" sibTransId="{401DBCB3-67B3-4AC7-91BE-1ECD4277A5F3}"/>
    <dgm:cxn modelId="{E521E138-B5EB-446E-A5E4-8658843C4457}" type="presOf" srcId="{FF34FCCB-860B-4BC3-8F0B-D2ADAE55D1A0}" destId="{5E16AF8A-E438-4D1C-9F5C-CE6C9E1F2E6B}" srcOrd="0" destOrd="0" presId="urn:microsoft.com/office/officeart/2018/2/layout/IconLabelDescriptionList"/>
    <dgm:cxn modelId="{FA535839-9D9B-4F02-9438-FDFBD30992D0}" srcId="{FE454CA5-5942-44B6-82C1-B9B54FFDC202}" destId="{1B878C85-3C9C-4C42-93DE-9AEB869238C8}" srcOrd="4" destOrd="0" parTransId="{9A1941CD-CDAA-4CFE-8E9D-F5D7D231783B}" sibTransId="{514CFA8F-A808-400D-9567-ED2DA055352D}"/>
    <dgm:cxn modelId="{4C765145-50FF-4C66-BB60-12A7AC636FD8}" srcId="{FE454CA5-5942-44B6-82C1-B9B54FFDC202}" destId="{C615F8D0-2ABC-4FF8-BCEF-FA59C79DEA6B}" srcOrd="3" destOrd="0" parTransId="{2F3ACEFE-CCC4-4DA5-BFEA-7F03A71A7AC8}" sibTransId="{0713E1A0-A052-4EE2-A683-65140CDBF935}"/>
    <dgm:cxn modelId="{F214B049-FE92-4B90-824C-16C6735F587B}" type="presOf" srcId="{C615F8D0-2ABC-4FF8-BCEF-FA59C79DEA6B}" destId="{634FCE3C-18E3-4CF1-BAE3-CEB73CC3CA43}" srcOrd="0" destOrd="0" presId="urn:microsoft.com/office/officeart/2018/2/layout/IconLabelDescriptionList"/>
    <dgm:cxn modelId="{2FE3236D-DCBF-4ACD-A025-20A8C31995D1}" srcId="{D230E17A-D1CB-455B-BDB0-5961043BC946}" destId="{0A7179E9-F9AC-46D5-BD1D-4659A1677BFA}" srcOrd="1" destOrd="0" parTransId="{00897DC4-86A5-48B9-88AC-B27BB51205DC}" sibTransId="{F13B8F24-69E4-44F5-81C0-2C8F34B7B2B0}"/>
    <dgm:cxn modelId="{6BAD8A50-7C2E-4B36-8602-B16762AF8834}" srcId="{FE454CA5-5942-44B6-82C1-B9B54FFDC202}" destId="{8B8FE4ED-A404-444C-8721-EB6DEA6F33E5}" srcOrd="0" destOrd="0" parTransId="{C4373878-87E8-4E4E-AE63-6249BEBDEC41}" sibTransId="{34C9C0EE-1DEF-465E-9F90-408703C8F1FE}"/>
    <dgm:cxn modelId="{F9CEE47C-0C79-4E89-9754-D287BB51FBAC}" srcId="{D230E17A-D1CB-455B-BDB0-5961043BC946}" destId="{FF34FCCB-860B-4BC3-8F0B-D2ADAE55D1A0}" srcOrd="0" destOrd="0" parTransId="{06B38915-8BF7-46A7-9FB8-BFB2446A84B1}" sibTransId="{D4C088D3-63F7-4B81-AA1B-2B10E196EA22}"/>
    <dgm:cxn modelId="{3EFA1986-7CBE-44D2-9AD6-32D22E72B534}" type="presOf" srcId="{0A7179E9-F9AC-46D5-BD1D-4659A1677BFA}" destId="{5E16AF8A-E438-4D1C-9F5C-CE6C9E1F2E6B}" srcOrd="0" destOrd="1" presId="urn:microsoft.com/office/officeart/2018/2/layout/IconLabelDescriptionList"/>
    <dgm:cxn modelId="{D4C75A86-63B7-40DC-8BB4-EE247B553BDA}" srcId="{FE454CA5-5942-44B6-82C1-B9B54FFDC202}" destId="{5C32ECF4-B6CC-433A-832B-F7033D97ABDC}" srcOrd="6" destOrd="0" parTransId="{E4F1D114-47C3-4E7C-85DC-2323545B7BA2}" sibTransId="{850781F5-F3F4-4E30-B007-42FDF6D5B421}"/>
    <dgm:cxn modelId="{998D908A-0652-41C1-9CDF-19F7AD26CEC0}" srcId="{FE454CA5-5942-44B6-82C1-B9B54FFDC202}" destId="{763063A2-6F6C-4D7F-89AB-0168C04291F3}" srcOrd="1" destOrd="0" parTransId="{2BB25AC9-4168-4ADC-A431-7C89989ABA81}" sibTransId="{37B5E948-F518-4B37-A2B1-1D415F121E18}"/>
    <dgm:cxn modelId="{AB21BA96-447F-47A0-BE1E-18FD38746B11}" type="presOf" srcId="{8B8FE4ED-A404-444C-8721-EB6DEA6F33E5}" destId="{870AE02A-2961-4827-BDA2-D1DE2850E752}" srcOrd="0" destOrd="0" presId="urn:microsoft.com/office/officeart/2018/2/layout/IconLabelDescriptionList"/>
    <dgm:cxn modelId="{69D07CAA-1715-4C28-AC0D-3A563FB75FE2}" type="presOf" srcId="{06C1C92E-25ED-4922-AB04-AF7A6D3C2BE5}" destId="{01D1F6B7-7DAB-43B2-B652-BCFA323FC5E6}" srcOrd="0" destOrd="0" presId="urn:microsoft.com/office/officeart/2018/2/layout/IconLabelDescriptionList"/>
    <dgm:cxn modelId="{693CC0AE-F6F4-4FEF-9F01-1BD98153D238}" type="presOf" srcId="{763063A2-6F6C-4D7F-89AB-0168C04291F3}" destId="{7D36C8F4-2E70-4806-9C8A-6F3BA33EC962}" srcOrd="0" destOrd="0" presId="urn:microsoft.com/office/officeart/2018/2/layout/IconLabelDescriptionList"/>
    <dgm:cxn modelId="{84D483B9-914A-4A93-A76B-3362946E52DC}" srcId="{FE454CA5-5942-44B6-82C1-B9B54FFDC202}" destId="{D230E17A-D1CB-455B-BDB0-5961043BC946}" srcOrd="2" destOrd="0" parTransId="{6CD3FCAE-8B04-4391-9CD3-AC891414CDB1}" sibTransId="{5788B36F-9123-4385-8943-447138B3900A}"/>
    <dgm:cxn modelId="{0CCBA2C4-5E84-42C2-8CD6-ED11D517FA7B}" type="presOf" srcId="{D230E17A-D1CB-455B-BDB0-5961043BC946}" destId="{75DA24FA-38AA-4984-8F75-EDF4DA6BD43D}" srcOrd="0" destOrd="0" presId="urn:microsoft.com/office/officeart/2018/2/layout/IconLabelDescriptionList"/>
    <dgm:cxn modelId="{ABCEDEC7-CB83-465D-9DB0-D927EE4B8F7F}" type="presOf" srcId="{FE454CA5-5942-44B6-82C1-B9B54FFDC202}" destId="{EB40F47D-502A-4620-A2D2-4B847B9FFCC2}" srcOrd="0" destOrd="0" presId="urn:microsoft.com/office/officeart/2018/2/layout/IconLabelDescriptionList"/>
    <dgm:cxn modelId="{554503CA-7780-4D6D-88CE-3DE986A5EC6C}" srcId="{FE454CA5-5942-44B6-82C1-B9B54FFDC202}" destId="{59EB81A6-44DB-4F34-922A-DB71F236E24A}" srcOrd="5" destOrd="0" parTransId="{C3447C8D-1C03-4D10-9DB8-259A7C08F2B0}" sibTransId="{D5AA2CBF-3D9A-42A0-B34B-FD1D670B62E5}"/>
    <dgm:cxn modelId="{D45110D4-0B8C-44A0-99E0-4E7C439AA8D0}" type="presOf" srcId="{59EB81A6-44DB-4F34-922A-DB71F236E24A}" destId="{50721EF9-A4F3-42E7-B49C-7EC03322EF1E}" srcOrd="0" destOrd="0" presId="urn:microsoft.com/office/officeart/2018/2/layout/IconLabelDescriptionList"/>
    <dgm:cxn modelId="{929B0EDE-F117-49DB-A353-840C59F0B81E}" type="presOf" srcId="{5C32ECF4-B6CC-433A-832B-F7033D97ABDC}" destId="{480BABF1-B1F8-4B5B-AECE-29DF5C12DFAF}" srcOrd="0" destOrd="0" presId="urn:microsoft.com/office/officeart/2018/2/layout/IconLabelDescriptionList"/>
    <dgm:cxn modelId="{BEEAF5E1-E535-4CD8-9A10-DA43B6780075}" type="presOf" srcId="{1B878C85-3C9C-4C42-93DE-9AEB869238C8}" destId="{C324AEC6-4F7A-43EE-B5A2-F8F7D0352D2F}" srcOrd="0" destOrd="0" presId="urn:microsoft.com/office/officeart/2018/2/layout/IconLabelDescriptionList"/>
    <dgm:cxn modelId="{C05877A3-F6B7-41A0-B565-A46B3942A8A1}" type="presParOf" srcId="{EB40F47D-502A-4620-A2D2-4B847B9FFCC2}" destId="{ADB4F087-F627-485A-942E-64E759B2685B}" srcOrd="0" destOrd="0" presId="urn:microsoft.com/office/officeart/2018/2/layout/IconLabelDescriptionList"/>
    <dgm:cxn modelId="{D14175D1-2559-4516-8D96-4B18E70549B6}" type="presParOf" srcId="{ADB4F087-F627-485A-942E-64E759B2685B}" destId="{DB4E9BE3-DA4E-409C-B85C-941ED0EE418C}" srcOrd="0" destOrd="0" presId="urn:microsoft.com/office/officeart/2018/2/layout/IconLabelDescriptionList"/>
    <dgm:cxn modelId="{16EE58AC-BFF8-4D39-B110-7FDFDB92828B}" type="presParOf" srcId="{ADB4F087-F627-485A-942E-64E759B2685B}" destId="{74EF5F6D-18BA-4248-B920-12FD60680BA1}" srcOrd="1" destOrd="0" presId="urn:microsoft.com/office/officeart/2018/2/layout/IconLabelDescriptionList"/>
    <dgm:cxn modelId="{86FBA02C-A9D6-42F4-8878-BD45801E8277}" type="presParOf" srcId="{ADB4F087-F627-485A-942E-64E759B2685B}" destId="{870AE02A-2961-4827-BDA2-D1DE2850E752}" srcOrd="2" destOrd="0" presId="urn:microsoft.com/office/officeart/2018/2/layout/IconLabelDescriptionList"/>
    <dgm:cxn modelId="{04F802B7-E895-42A5-BB52-AB63292AB27E}" type="presParOf" srcId="{ADB4F087-F627-485A-942E-64E759B2685B}" destId="{1A4E496F-2324-4AE1-B754-5667EEAD603B}" srcOrd="3" destOrd="0" presId="urn:microsoft.com/office/officeart/2018/2/layout/IconLabelDescriptionList"/>
    <dgm:cxn modelId="{5D57153C-A13D-4E61-AB5F-C6AA6EECE948}" type="presParOf" srcId="{ADB4F087-F627-485A-942E-64E759B2685B}" destId="{D394AA61-7C2E-4A52-ADB4-4868CA99E92D}" srcOrd="4" destOrd="0" presId="urn:microsoft.com/office/officeart/2018/2/layout/IconLabelDescriptionList"/>
    <dgm:cxn modelId="{F8CB680D-8E68-4A62-9E10-06E677FA67B1}" type="presParOf" srcId="{EB40F47D-502A-4620-A2D2-4B847B9FFCC2}" destId="{597722CA-5B0E-487F-93DA-77FA0AA37CB9}" srcOrd="1" destOrd="0" presId="urn:microsoft.com/office/officeart/2018/2/layout/IconLabelDescriptionList"/>
    <dgm:cxn modelId="{C67DE973-C9B9-4B6D-BE02-673549B349B6}" type="presParOf" srcId="{EB40F47D-502A-4620-A2D2-4B847B9FFCC2}" destId="{D7D7AA63-55A0-4524-BA6D-349FB1481F17}" srcOrd="2" destOrd="0" presId="urn:microsoft.com/office/officeart/2018/2/layout/IconLabelDescriptionList"/>
    <dgm:cxn modelId="{A70E1FE1-1187-49E9-8874-09A68DC2BD79}" type="presParOf" srcId="{D7D7AA63-55A0-4524-BA6D-349FB1481F17}" destId="{27D7E829-7A09-41AB-86C6-F6973AC735A5}" srcOrd="0" destOrd="0" presId="urn:microsoft.com/office/officeart/2018/2/layout/IconLabelDescriptionList"/>
    <dgm:cxn modelId="{96773254-3993-4525-87A8-0839E1A62021}" type="presParOf" srcId="{D7D7AA63-55A0-4524-BA6D-349FB1481F17}" destId="{1B3FB243-DC0A-44A4-9B16-CFE2190AA57D}" srcOrd="1" destOrd="0" presId="urn:microsoft.com/office/officeart/2018/2/layout/IconLabelDescriptionList"/>
    <dgm:cxn modelId="{DCF9DA3D-00AB-4351-AFD3-6A2F0F72A366}" type="presParOf" srcId="{D7D7AA63-55A0-4524-BA6D-349FB1481F17}" destId="{7D36C8F4-2E70-4806-9C8A-6F3BA33EC962}" srcOrd="2" destOrd="0" presId="urn:microsoft.com/office/officeart/2018/2/layout/IconLabelDescriptionList"/>
    <dgm:cxn modelId="{A1901F55-2BD8-485F-A0A3-96E7C87974FF}" type="presParOf" srcId="{D7D7AA63-55A0-4524-BA6D-349FB1481F17}" destId="{64292C7D-D82B-4C78-A641-6F59ED4E90DE}" srcOrd="3" destOrd="0" presId="urn:microsoft.com/office/officeart/2018/2/layout/IconLabelDescriptionList"/>
    <dgm:cxn modelId="{C8EF11E0-5314-4E6F-996C-B995EE1C0B9A}" type="presParOf" srcId="{D7D7AA63-55A0-4524-BA6D-349FB1481F17}" destId="{F6836AAC-248E-4E12-A3F6-118D95A26F0A}" srcOrd="4" destOrd="0" presId="urn:microsoft.com/office/officeart/2018/2/layout/IconLabelDescriptionList"/>
    <dgm:cxn modelId="{C1982F1A-49D0-4809-9429-D92296D23104}" type="presParOf" srcId="{EB40F47D-502A-4620-A2D2-4B847B9FFCC2}" destId="{07EE708C-3251-4799-8E21-AD9B31861363}" srcOrd="3" destOrd="0" presId="urn:microsoft.com/office/officeart/2018/2/layout/IconLabelDescriptionList"/>
    <dgm:cxn modelId="{F23351D0-1939-430D-B839-56148D42242D}" type="presParOf" srcId="{EB40F47D-502A-4620-A2D2-4B847B9FFCC2}" destId="{5CCDF135-F6B1-4F96-862A-C8E91CB9F0FA}" srcOrd="4" destOrd="0" presId="urn:microsoft.com/office/officeart/2018/2/layout/IconLabelDescriptionList"/>
    <dgm:cxn modelId="{CD165DD9-3C32-4747-A4AB-8EC388BF8280}" type="presParOf" srcId="{5CCDF135-F6B1-4F96-862A-C8E91CB9F0FA}" destId="{9B1CBA2E-86D6-44CE-85D9-90BDD291F80B}" srcOrd="0" destOrd="0" presId="urn:microsoft.com/office/officeart/2018/2/layout/IconLabelDescriptionList"/>
    <dgm:cxn modelId="{6A36E703-2D67-4E32-979A-7C7EE335120B}" type="presParOf" srcId="{5CCDF135-F6B1-4F96-862A-C8E91CB9F0FA}" destId="{9772E3A0-C861-43FE-B3A0-92D881175D3D}" srcOrd="1" destOrd="0" presId="urn:microsoft.com/office/officeart/2018/2/layout/IconLabelDescriptionList"/>
    <dgm:cxn modelId="{B755C495-CD1E-4094-B217-BF753873720A}" type="presParOf" srcId="{5CCDF135-F6B1-4F96-862A-C8E91CB9F0FA}" destId="{75DA24FA-38AA-4984-8F75-EDF4DA6BD43D}" srcOrd="2" destOrd="0" presId="urn:microsoft.com/office/officeart/2018/2/layout/IconLabelDescriptionList"/>
    <dgm:cxn modelId="{D6302D4E-1D69-4192-AE18-C4AC70441ED5}" type="presParOf" srcId="{5CCDF135-F6B1-4F96-862A-C8E91CB9F0FA}" destId="{3FF601B1-715C-4885-B02E-A3956AC2317E}" srcOrd="3" destOrd="0" presId="urn:microsoft.com/office/officeart/2018/2/layout/IconLabelDescriptionList"/>
    <dgm:cxn modelId="{8814627E-D9A9-4E5E-AC72-C32A3FD9428F}" type="presParOf" srcId="{5CCDF135-F6B1-4F96-862A-C8E91CB9F0FA}" destId="{5E16AF8A-E438-4D1C-9F5C-CE6C9E1F2E6B}" srcOrd="4" destOrd="0" presId="urn:microsoft.com/office/officeart/2018/2/layout/IconLabelDescriptionList"/>
    <dgm:cxn modelId="{7263A2FC-40EA-46FE-A87C-1E0F344DC714}" type="presParOf" srcId="{EB40F47D-502A-4620-A2D2-4B847B9FFCC2}" destId="{DF0DB11C-E1E0-4880-AC7F-41E3DE9BC450}" srcOrd="5" destOrd="0" presId="urn:microsoft.com/office/officeart/2018/2/layout/IconLabelDescriptionList"/>
    <dgm:cxn modelId="{9248A831-535E-4ED8-A26F-FA5738A841E8}" type="presParOf" srcId="{EB40F47D-502A-4620-A2D2-4B847B9FFCC2}" destId="{E27268F8-BE04-4E19-8AAF-CC71C8B5C39A}" srcOrd="6" destOrd="0" presId="urn:microsoft.com/office/officeart/2018/2/layout/IconLabelDescriptionList"/>
    <dgm:cxn modelId="{F498ED43-EF13-4768-8DFC-E18D8801AAB4}" type="presParOf" srcId="{E27268F8-BE04-4E19-8AAF-CC71C8B5C39A}" destId="{D7AF004C-2A7F-4128-805D-7E2329BBF0FD}" srcOrd="0" destOrd="0" presId="urn:microsoft.com/office/officeart/2018/2/layout/IconLabelDescriptionList"/>
    <dgm:cxn modelId="{07E25D7E-5E67-4FE1-9F50-5259D57ABF8A}" type="presParOf" srcId="{E27268F8-BE04-4E19-8AAF-CC71C8B5C39A}" destId="{CA55CBFA-F4FE-43F4-8D88-CBEF5F0C8E77}" srcOrd="1" destOrd="0" presId="urn:microsoft.com/office/officeart/2018/2/layout/IconLabelDescriptionList"/>
    <dgm:cxn modelId="{CE8536C5-9B7E-4B10-B90F-9CA46ABB1904}" type="presParOf" srcId="{E27268F8-BE04-4E19-8AAF-CC71C8B5C39A}" destId="{634FCE3C-18E3-4CF1-BAE3-CEB73CC3CA43}" srcOrd="2" destOrd="0" presId="urn:microsoft.com/office/officeart/2018/2/layout/IconLabelDescriptionList"/>
    <dgm:cxn modelId="{78F0A932-B257-4733-8E87-32B3EB458F75}" type="presParOf" srcId="{E27268F8-BE04-4E19-8AAF-CC71C8B5C39A}" destId="{63D4C4C7-899A-4F22-8853-78CCF202D528}" srcOrd="3" destOrd="0" presId="urn:microsoft.com/office/officeart/2018/2/layout/IconLabelDescriptionList"/>
    <dgm:cxn modelId="{5CCC037B-D5B4-41AD-A5C5-93F2F565AE48}" type="presParOf" srcId="{E27268F8-BE04-4E19-8AAF-CC71C8B5C39A}" destId="{5D5D962B-66C2-4742-97BD-8426674CA98F}" srcOrd="4" destOrd="0" presId="urn:microsoft.com/office/officeart/2018/2/layout/IconLabelDescriptionList"/>
    <dgm:cxn modelId="{0CFF2C7E-E3CD-4FAE-8F1C-07171836F549}" type="presParOf" srcId="{EB40F47D-502A-4620-A2D2-4B847B9FFCC2}" destId="{84064CFC-B04A-4806-9F97-4968731C9752}" srcOrd="7" destOrd="0" presId="urn:microsoft.com/office/officeart/2018/2/layout/IconLabelDescriptionList"/>
    <dgm:cxn modelId="{E5C14670-5EDA-46AD-82F8-FBA693D16090}" type="presParOf" srcId="{EB40F47D-502A-4620-A2D2-4B847B9FFCC2}" destId="{2A443601-5DEA-4CE8-81FA-3567BFFCE999}" srcOrd="8" destOrd="0" presId="urn:microsoft.com/office/officeart/2018/2/layout/IconLabelDescriptionList"/>
    <dgm:cxn modelId="{D3E74618-5019-4C37-9F79-FD617ECB923A}" type="presParOf" srcId="{2A443601-5DEA-4CE8-81FA-3567BFFCE999}" destId="{22EC0098-C2D0-4017-AA91-F72360EA8DAD}" srcOrd="0" destOrd="0" presId="urn:microsoft.com/office/officeart/2018/2/layout/IconLabelDescriptionList"/>
    <dgm:cxn modelId="{33DB51D7-CB49-467F-AF2F-4B1C7FA4AC1A}" type="presParOf" srcId="{2A443601-5DEA-4CE8-81FA-3567BFFCE999}" destId="{990A633F-1C56-4FCE-ACEE-64996EF03AD8}" srcOrd="1" destOrd="0" presId="urn:microsoft.com/office/officeart/2018/2/layout/IconLabelDescriptionList"/>
    <dgm:cxn modelId="{862F7A84-4CE6-497A-A446-E13445DD792E}" type="presParOf" srcId="{2A443601-5DEA-4CE8-81FA-3567BFFCE999}" destId="{C324AEC6-4F7A-43EE-B5A2-F8F7D0352D2F}" srcOrd="2" destOrd="0" presId="urn:microsoft.com/office/officeart/2018/2/layout/IconLabelDescriptionList"/>
    <dgm:cxn modelId="{8C16132A-9C96-46DF-A24E-A68CCAECC87A}" type="presParOf" srcId="{2A443601-5DEA-4CE8-81FA-3567BFFCE999}" destId="{051128B2-DFBF-4846-96C1-0EF17520C3C6}" srcOrd="3" destOrd="0" presId="urn:microsoft.com/office/officeart/2018/2/layout/IconLabelDescriptionList"/>
    <dgm:cxn modelId="{25D2D103-0558-4C50-86DC-5749C40485B3}" type="presParOf" srcId="{2A443601-5DEA-4CE8-81FA-3567BFFCE999}" destId="{42B94BBC-C2D5-46E3-BB61-542A55255E3C}" srcOrd="4" destOrd="0" presId="urn:microsoft.com/office/officeart/2018/2/layout/IconLabelDescriptionList"/>
    <dgm:cxn modelId="{1B8FC798-C842-4480-B3B6-9EBCF26B83F7}" type="presParOf" srcId="{EB40F47D-502A-4620-A2D2-4B847B9FFCC2}" destId="{D579EDC6-20B0-4491-A507-FB1E4F9D13BC}" srcOrd="9" destOrd="0" presId="urn:microsoft.com/office/officeart/2018/2/layout/IconLabelDescriptionList"/>
    <dgm:cxn modelId="{5C25282D-2F16-47B7-8B0B-BA9684BB8ADA}" type="presParOf" srcId="{EB40F47D-502A-4620-A2D2-4B847B9FFCC2}" destId="{BE71A050-18F8-4B55-9EA9-3D6E68F15704}" srcOrd="10" destOrd="0" presId="urn:microsoft.com/office/officeart/2018/2/layout/IconLabelDescriptionList"/>
    <dgm:cxn modelId="{D755A2B1-33F3-47DC-9203-0BD99495BC85}" type="presParOf" srcId="{BE71A050-18F8-4B55-9EA9-3D6E68F15704}" destId="{E315E349-0E0A-49C4-B894-0758A95F57CE}" srcOrd="0" destOrd="0" presId="urn:microsoft.com/office/officeart/2018/2/layout/IconLabelDescriptionList"/>
    <dgm:cxn modelId="{D865FE47-7039-4E38-B12C-CB7A3E0E819B}" type="presParOf" srcId="{BE71A050-18F8-4B55-9EA9-3D6E68F15704}" destId="{7ECFED66-A971-45C7-96E2-B4A7A7440663}" srcOrd="1" destOrd="0" presId="urn:microsoft.com/office/officeart/2018/2/layout/IconLabelDescriptionList"/>
    <dgm:cxn modelId="{EF032D87-256D-4E3D-9896-CEB3FA609F03}" type="presParOf" srcId="{BE71A050-18F8-4B55-9EA9-3D6E68F15704}" destId="{50721EF9-A4F3-42E7-B49C-7EC03322EF1E}" srcOrd="2" destOrd="0" presId="urn:microsoft.com/office/officeart/2018/2/layout/IconLabelDescriptionList"/>
    <dgm:cxn modelId="{88A7A570-C231-4801-B5F2-97EE5F287476}" type="presParOf" srcId="{BE71A050-18F8-4B55-9EA9-3D6E68F15704}" destId="{7D350D8E-7479-478F-AAC1-F0BA5A92C4DA}" srcOrd="3" destOrd="0" presId="urn:microsoft.com/office/officeart/2018/2/layout/IconLabelDescriptionList"/>
    <dgm:cxn modelId="{8CA5B7D8-3890-426E-BDF3-1B9B6149CE71}" type="presParOf" srcId="{BE71A050-18F8-4B55-9EA9-3D6E68F15704}" destId="{68A98056-7813-481F-B159-30ED899987EA}" srcOrd="4" destOrd="0" presId="urn:microsoft.com/office/officeart/2018/2/layout/IconLabelDescriptionList"/>
    <dgm:cxn modelId="{CFF7E6F9-469F-47ED-B47A-B8991DD72FC1}" type="presParOf" srcId="{EB40F47D-502A-4620-A2D2-4B847B9FFCC2}" destId="{02810582-3DCD-4F02-AC94-4436BA24620B}" srcOrd="11" destOrd="0" presId="urn:microsoft.com/office/officeart/2018/2/layout/IconLabelDescriptionList"/>
    <dgm:cxn modelId="{4A8C0F49-7986-455D-8F96-B5C434EADAC5}" type="presParOf" srcId="{EB40F47D-502A-4620-A2D2-4B847B9FFCC2}" destId="{69EC44B7-B780-47B2-9360-DCB5ACDBB270}" srcOrd="12" destOrd="0" presId="urn:microsoft.com/office/officeart/2018/2/layout/IconLabelDescriptionList"/>
    <dgm:cxn modelId="{7C5D20ED-E7D0-4A8E-A264-4AE946A6578B}" type="presParOf" srcId="{69EC44B7-B780-47B2-9360-DCB5ACDBB270}" destId="{1882935B-9C44-4349-A7D7-01D348CD6813}" srcOrd="0" destOrd="0" presId="urn:microsoft.com/office/officeart/2018/2/layout/IconLabelDescriptionList"/>
    <dgm:cxn modelId="{353ED283-45AB-4EAB-BE02-8A313C0AC4CE}" type="presParOf" srcId="{69EC44B7-B780-47B2-9360-DCB5ACDBB270}" destId="{64BAD450-F4DD-4B46-A44B-0D926B8A307B}" srcOrd="1" destOrd="0" presId="urn:microsoft.com/office/officeart/2018/2/layout/IconLabelDescriptionList"/>
    <dgm:cxn modelId="{0EAAB542-2EF9-473B-ADC5-8D92537D2E2F}" type="presParOf" srcId="{69EC44B7-B780-47B2-9360-DCB5ACDBB270}" destId="{480BABF1-B1F8-4B5B-AECE-29DF5C12DFAF}" srcOrd="2" destOrd="0" presId="urn:microsoft.com/office/officeart/2018/2/layout/IconLabelDescriptionList"/>
    <dgm:cxn modelId="{D3D6C712-4BA1-4C3D-AEED-2B3F972F0D63}" type="presParOf" srcId="{69EC44B7-B780-47B2-9360-DCB5ACDBB270}" destId="{26C0E98F-608E-466C-BC41-FBD691CFA394}" srcOrd="3" destOrd="0" presId="urn:microsoft.com/office/officeart/2018/2/layout/IconLabelDescriptionList"/>
    <dgm:cxn modelId="{61D03EE2-5875-4424-854E-E2D154F1B72C}" type="presParOf" srcId="{69EC44B7-B780-47B2-9360-DCB5ACDBB270}" destId="{BCBDB92D-AA9F-4DAF-BA2B-8D70254E8B69}" srcOrd="4" destOrd="0" presId="urn:microsoft.com/office/officeart/2018/2/layout/IconLabelDescriptionList"/>
    <dgm:cxn modelId="{4B67F105-40FE-4B7F-A0A5-909F48C5B1D2}" type="presParOf" srcId="{EB40F47D-502A-4620-A2D2-4B847B9FFCC2}" destId="{7D9CBBD2-A01A-48C4-A6CC-977B749B7920}" srcOrd="13" destOrd="0" presId="urn:microsoft.com/office/officeart/2018/2/layout/IconLabelDescriptionList"/>
    <dgm:cxn modelId="{74446B6D-ECE1-4DF4-ADD6-8CDA14D9ED39}" type="presParOf" srcId="{EB40F47D-502A-4620-A2D2-4B847B9FFCC2}" destId="{BDE54744-BC34-46B2-875D-BC64D19DFE76}" srcOrd="14" destOrd="0" presId="urn:microsoft.com/office/officeart/2018/2/layout/IconLabelDescriptionList"/>
    <dgm:cxn modelId="{60AB9A80-39A8-4426-BE5F-076598AC970D}" type="presParOf" srcId="{BDE54744-BC34-46B2-875D-BC64D19DFE76}" destId="{BB6AF653-DA4B-4BF8-92BA-0AC22B807EED}" srcOrd="0" destOrd="0" presId="urn:microsoft.com/office/officeart/2018/2/layout/IconLabelDescriptionList"/>
    <dgm:cxn modelId="{E3A693D1-2E4D-4D73-B794-1FDA7FF096C8}" type="presParOf" srcId="{BDE54744-BC34-46B2-875D-BC64D19DFE76}" destId="{CFAFB5D4-EE5B-4593-B33B-EA6501C4D354}" srcOrd="1" destOrd="0" presId="urn:microsoft.com/office/officeart/2018/2/layout/IconLabelDescriptionList"/>
    <dgm:cxn modelId="{88974070-C5F3-4DCC-B3EE-8C1099A329FF}" type="presParOf" srcId="{BDE54744-BC34-46B2-875D-BC64D19DFE76}" destId="{01D1F6B7-7DAB-43B2-B652-BCFA323FC5E6}" srcOrd="2" destOrd="0" presId="urn:microsoft.com/office/officeart/2018/2/layout/IconLabelDescriptionList"/>
    <dgm:cxn modelId="{16B116BA-C594-4657-98C7-343CA0A4C4F0}" type="presParOf" srcId="{BDE54744-BC34-46B2-875D-BC64D19DFE76}" destId="{54419C8A-0B21-420E-9D3F-3FB8528C0F08}" srcOrd="3" destOrd="0" presId="urn:microsoft.com/office/officeart/2018/2/layout/IconLabelDescriptionList"/>
    <dgm:cxn modelId="{F18015F5-6566-45EA-A378-74C7EA4C1661}" type="presParOf" srcId="{BDE54744-BC34-46B2-875D-BC64D19DFE76}" destId="{EEB5DC03-AFB8-49A2-8D2D-35969D7669FD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BD02E-C6DB-4B2F-875F-93E9E82F60D2}">
      <dsp:nvSpPr>
        <dsp:cNvPr id="0" name=""/>
        <dsp:cNvSpPr/>
      </dsp:nvSpPr>
      <dsp:spPr>
        <a:xfrm>
          <a:off x="0" y="0"/>
          <a:ext cx="8412480" cy="8687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Correction Timeframe is based on the finding.</a:t>
          </a:r>
        </a:p>
      </dsp:txBody>
      <dsp:txXfrm>
        <a:off x="25445" y="25445"/>
        <a:ext cx="7401618" cy="817862"/>
      </dsp:txXfrm>
    </dsp:sp>
    <dsp:sp modelId="{A83CAB14-E71A-4DAF-A8C7-255E1FA086AB}">
      <dsp:nvSpPr>
        <dsp:cNvPr id="0" name=""/>
        <dsp:cNvSpPr/>
      </dsp:nvSpPr>
      <dsp:spPr>
        <a:xfrm>
          <a:off x="704545" y="1026707"/>
          <a:ext cx="8412480" cy="868752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24-Hours</a:t>
          </a:r>
        </a:p>
      </dsp:txBody>
      <dsp:txXfrm>
        <a:off x="729990" y="1052152"/>
        <a:ext cx="7092355" cy="817862"/>
      </dsp:txXfrm>
    </dsp:sp>
    <dsp:sp modelId="{A87B3587-B944-4BC3-B443-5CA566079F9E}">
      <dsp:nvSpPr>
        <dsp:cNvPr id="0" name=""/>
        <dsp:cNvSpPr/>
      </dsp:nvSpPr>
      <dsp:spPr>
        <a:xfrm>
          <a:off x="1398574" y="2053415"/>
          <a:ext cx="8412480" cy="868752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30-Days</a:t>
          </a:r>
        </a:p>
      </dsp:txBody>
      <dsp:txXfrm>
        <a:off x="1424019" y="2078860"/>
        <a:ext cx="7102871" cy="817862"/>
      </dsp:txXfrm>
    </dsp:sp>
    <dsp:sp modelId="{32A33A4D-00B1-4FEC-9003-87813B45C813}">
      <dsp:nvSpPr>
        <dsp:cNvPr id="0" name=""/>
        <dsp:cNvSpPr/>
      </dsp:nvSpPr>
      <dsp:spPr>
        <a:xfrm>
          <a:off x="2103119" y="3080123"/>
          <a:ext cx="8412480" cy="86875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60-Days</a:t>
          </a:r>
        </a:p>
      </dsp:txBody>
      <dsp:txXfrm>
        <a:off x="2128564" y="3105568"/>
        <a:ext cx="7092355" cy="817862"/>
      </dsp:txXfrm>
    </dsp:sp>
    <dsp:sp modelId="{A1A10C9F-6CA7-46A2-B73A-B8FE1EB06672}">
      <dsp:nvSpPr>
        <dsp:cNvPr id="0" name=""/>
        <dsp:cNvSpPr/>
      </dsp:nvSpPr>
      <dsp:spPr>
        <a:xfrm>
          <a:off x="7847790" y="665385"/>
          <a:ext cx="564689" cy="5646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974845" y="665385"/>
        <a:ext cx="310579" cy="424928"/>
      </dsp:txXfrm>
    </dsp:sp>
    <dsp:sp modelId="{905B10ED-C1CC-4A00-973B-9C944D56A01E}">
      <dsp:nvSpPr>
        <dsp:cNvPr id="0" name=""/>
        <dsp:cNvSpPr/>
      </dsp:nvSpPr>
      <dsp:spPr>
        <a:xfrm>
          <a:off x="8552335" y="1692093"/>
          <a:ext cx="564689" cy="5646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8679390" y="1692093"/>
        <a:ext cx="310579" cy="424928"/>
      </dsp:txXfrm>
    </dsp:sp>
    <dsp:sp modelId="{E7375B97-E608-4B74-8197-768402FFFA50}">
      <dsp:nvSpPr>
        <dsp:cNvPr id="0" name=""/>
        <dsp:cNvSpPr/>
      </dsp:nvSpPr>
      <dsp:spPr>
        <a:xfrm>
          <a:off x="9246365" y="2718801"/>
          <a:ext cx="564689" cy="5646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9373420" y="2718801"/>
        <a:ext cx="310579" cy="4249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CA8D1-FD62-4B21-A7FE-A43A78FF247F}">
      <dsp:nvSpPr>
        <dsp:cNvPr id="0" name=""/>
        <dsp:cNvSpPr/>
      </dsp:nvSpPr>
      <dsp:spPr>
        <a:xfrm>
          <a:off x="0" y="717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83347-F14C-483B-BD3C-39B36D636DE7}">
      <dsp:nvSpPr>
        <dsp:cNvPr id="0" name=""/>
        <dsp:cNvSpPr/>
      </dsp:nvSpPr>
      <dsp:spPr>
        <a:xfrm>
          <a:off x="507973" y="378548"/>
          <a:ext cx="923587" cy="923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FE400-F835-4716-9DBA-C59D8F09536E}">
      <dsp:nvSpPr>
        <dsp:cNvPr id="0" name=""/>
        <dsp:cNvSpPr/>
      </dsp:nvSpPr>
      <dsp:spPr>
        <a:xfrm>
          <a:off x="1939533" y="717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Management Must Participate in the inspection</a:t>
          </a:r>
        </a:p>
      </dsp:txBody>
      <dsp:txXfrm>
        <a:off x="1939533" y="717"/>
        <a:ext cx="4362067" cy="1679249"/>
      </dsp:txXfrm>
    </dsp:sp>
    <dsp:sp modelId="{0EE84E6E-AEA2-49CC-AFC1-F808EBCB581F}">
      <dsp:nvSpPr>
        <dsp:cNvPr id="0" name=""/>
        <dsp:cNvSpPr/>
      </dsp:nvSpPr>
      <dsp:spPr>
        <a:xfrm>
          <a:off x="0" y="2099779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65958D-6332-4FF7-BB9A-5D1DCB325EA6}">
      <dsp:nvSpPr>
        <dsp:cNvPr id="0" name=""/>
        <dsp:cNvSpPr/>
      </dsp:nvSpPr>
      <dsp:spPr>
        <a:xfrm>
          <a:off x="507973" y="2477610"/>
          <a:ext cx="923587" cy="923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0ED03-98EF-43AB-9825-ADB427AAC07C}">
      <dsp:nvSpPr>
        <dsp:cNvPr id="0" name=""/>
        <dsp:cNvSpPr/>
      </dsp:nvSpPr>
      <dsp:spPr>
        <a:xfrm>
          <a:off x="1939533" y="2099779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It is very important to have Maintenance present or at least in the area so that any 24-hour correction can be made</a:t>
          </a:r>
        </a:p>
      </dsp:txBody>
      <dsp:txXfrm>
        <a:off x="1939533" y="2099779"/>
        <a:ext cx="4362067" cy="1679249"/>
      </dsp:txXfrm>
    </dsp:sp>
    <dsp:sp modelId="{975362E5-1411-4E1F-A582-DF694AEFBD19}">
      <dsp:nvSpPr>
        <dsp:cNvPr id="0" name=""/>
        <dsp:cNvSpPr/>
      </dsp:nvSpPr>
      <dsp:spPr>
        <a:xfrm>
          <a:off x="0" y="4198841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BD2D8-EC7A-461C-A2B2-C759E3965E6F}">
      <dsp:nvSpPr>
        <dsp:cNvPr id="0" name=""/>
        <dsp:cNvSpPr/>
      </dsp:nvSpPr>
      <dsp:spPr>
        <a:xfrm>
          <a:off x="507973" y="4576672"/>
          <a:ext cx="923587" cy="923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33D214-FEE0-4EE1-B768-B9A37EECD5D9}">
      <dsp:nvSpPr>
        <dsp:cNvPr id="0" name=""/>
        <dsp:cNvSpPr/>
      </dsp:nvSpPr>
      <dsp:spPr>
        <a:xfrm>
          <a:off x="1939533" y="4198841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Make sure your Maintenance is familiar with the NSPIRE Standards</a:t>
          </a:r>
        </a:p>
      </dsp:txBody>
      <dsp:txXfrm>
        <a:off x="1939533" y="4198841"/>
        <a:ext cx="4362067" cy="16792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E9BE3-DA4E-409C-B85C-941ED0EE418C}">
      <dsp:nvSpPr>
        <dsp:cNvPr id="0" name=""/>
        <dsp:cNvSpPr/>
      </dsp:nvSpPr>
      <dsp:spPr>
        <a:xfrm>
          <a:off x="3874" y="360703"/>
          <a:ext cx="398671" cy="3986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AE02A-2961-4827-BDA2-D1DE2850E752}">
      <dsp:nvSpPr>
        <dsp:cNvPr id="0" name=""/>
        <dsp:cNvSpPr/>
      </dsp:nvSpPr>
      <dsp:spPr>
        <a:xfrm>
          <a:off x="3874" y="915462"/>
          <a:ext cx="1139062" cy="2173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Egress</a:t>
          </a:r>
        </a:p>
      </dsp:txBody>
      <dsp:txXfrm>
        <a:off x="3874" y="915462"/>
        <a:ext cx="1139062" cy="2173117"/>
      </dsp:txXfrm>
    </dsp:sp>
    <dsp:sp modelId="{D394AA61-7C2E-4A52-ADB4-4868CA99E92D}">
      <dsp:nvSpPr>
        <dsp:cNvPr id="0" name=""/>
        <dsp:cNvSpPr/>
      </dsp:nvSpPr>
      <dsp:spPr>
        <a:xfrm>
          <a:off x="3874" y="3161178"/>
          <a:ext cx="1139062" cy="829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D7E829-7A09-41AB-86C6-F6973AC735A5}">
      <dsp:nvSpPr>
        <dsp:cNvPr id="0" name=""/>
        <dsp:cNvSpPr/>
      </dsp:nvSpPr>
      <dsp:spPr>
        <a:xfrm>
          <a:off x="1342272" y="360703"/>
          <a:ext cx="398671" cy="3986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36C8F4-2E70-4806-9C8A-6F3BA33EC962}">
      <dsp:nvSpPr>
        <dsp:cNvPr id="0" name=""/>
        <dsp:cNvSpPr/>
      </dsp:nvSpPr>
      <dsp:spPr>
        <a:xfrm>
          <a:off x="1342272" y="915462"/>
          <a:ext cx="1139062" cy="2173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0" i="0" kern="1200" baseline="0"/>
            <a:t>DEFICIENCY 2 – UNIT: SLEEPING ROOM IS LOCATED ON THE 3RD FLOOR OR BELOW AND HAS AN OBSTRUCTED RESCUE OPENING. </a:t>
          </a:r>
          <a:endParaRPr lang="en-US" sz="1400" kern="1200"/>
        </a:p>
      </dsp:txBody>
      <dsp:txXfrm>
        <a:off x="1342272" y="915462"/>
        <a:ext cx="1139062" cy="2173117"/>
      </dsp:txXfrm>
    </dsp:sp>
    <dsp:sp modelId="{F6836AAC-248E-4E12-A3F6-118D95A26F0A}">
      <dsp:nvSpPr>
        <dsp:cNvPr id="0" name=""/>
        <dsp:cNvSpPr/>
      </dsp:nvSpPr>
      <dsp:spPr>
        <a:xfrm>
          <a:off x="1342272" y="3161178"/>
          <a:ext cx="1139062" cy="829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1CBA2E-86D6-44CE-85D9-90BDD291F80B}">
      <dsp:nvSpPr>
        <dsp:cNvPr id="0" name=""/>
        <dsp:cNvSpPr/>
      </dsp:nvSpPr>
      <dsp:spPr>
        <a:xfrm>
          <a:off x="2680671" y="360703"/>
          <a:ext cx="398671" cy="3986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A24FA-38AA-4984-8F75-EDF4DA6BD43D}">
      <dsp:nvSpPr>
        <dsp:cNvPr id="0" name=""/>
        <dsp:cNvSpPr/>
      </dsp:nvSpPr>
      <dsp:spPr>
        <a:xfrm>
          <a:off x="2680671" y="915462"/>
          <a:ext cx="1139062" cy="2173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0" i="0" kern="1200" baseline="0"/>
            <a:t>OBSERVATION: 	</a:t>
          </a:r>
          <a:endParaRPr lang="en-US" sz="1400" kern="1200"/>
        </a:p>
      </dsp:txBody>
      <dsp:txXfrm>
        <a:off x="2680671" y="915462"/>
        <a:ext cx="1139062" cy="2173117"/>
      </dsp:txXfrm>
    </dsp:sp>
    <dsp:sp modelId="{5E16AF8A-E438-4D1C-9F5C-CE6C9E1F2E6B}">
      <dsp:nvSpPr>
        <dsp:cNvPr id="0" name=""/>
        <dsp:cNvSpPr/>
      </dsp:nvSpPr>
      <dsp:spPr>
        <a:xfrm>
          <a:off x="2680671" y="3161178"/>
          <a:ext cx="1139062" cy="829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/>
            <a:t>- Identify rooms used for sleeping. 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/>
            <a:t>- Visually inspect for any obstructed rescue opening. </a:t>
          </a:r>
          <a:endParaRPr lang="en-US" sz="1100" kern="1200"/>
        </a:p>
      </dsp:txBody>
      <dsp:txXfrm>
        <a:off x="2680671" y="3161178"/>
        <a:ext cx="1139062" cy="829455"/>
      </dsp:txXfrm>
    </dsp:sp>
    <dsp:sp modelId="{D7AF004C-2A7F-4128-805D-7E2329BBF0FD}">
      <dsp:nvSpPr>
        <dsp:cNvPr id="0" name=""/>
        <dsp:cNvSpPr/>
      </dsp:nvSpPr>
      <dsp:spPr>
        <a:xfrm>
          <a:off x="4019069" y="360703"/>
          <a:ext cx="398671" cy="3986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FCE3C-18E3-4CF1-BAE3-CEB73CC3CA43}">
      <dsp:nvSpPr>
        <dsp:cNvPr id="0" name=""/>
        <dsp:cNvSpPr/>
      </dsp:nvSpPr>
      <dsp:spPr>
        <a:xfrm>
          <a:off x="4019069" y="915462"/>
          <a:ext cx="1139062" cy="2173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0" kern="1200" baseline="0" dirty="0"/>
            <a:t>Resident-owned property should not be evaluated as an obstruction to the rescue opening. </a:t>
          </a:r>
          <a:endParaRPr lang="en-US" sz="1400" kern="1200" dirty="0"/>
        </a:p>
      </dsp:txBody>
      <dsp:txXfrm>
        <a:off x="4019069" y="915462"/>
        <a:ext cx="1139062" cy="2173117"/>
      </dsp:txXfrm>
    </dsp:sp>
    <dsp:sp modelId="{5D5D962B-66C2-4742-97BD-8426674CA98F}">
      <dsp:nvSpPr>
        <dsp:cNvPr id="0" name=""/>
        <dsp:cNvSpPr/>
      </dsp:nvSpPr>
      <dsp:spPr>
        <a:xfrm>
          <a:off x="4019069" y="3161178"/>
          <a:ext cx="1139062" cy="829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C0098-C2D0-4017-AA91-F72360EA8DAD}">
      <dsp:nvSpPr>
        <dsp:cNvPr id="0" name=""/>
        <dsp:cNvSpPr/>
      </dsp:nvSpPr>
      <dsp:spPr>
        <a:xfrm>
          <a:off x="5357467" y="360703"/>
          <a:ext cx="398671" cy="39867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24AEC6-4F7A-43EE-B5A2-F8F7D0352D2F}">
      <dsp:nvSpPr>
        <dsp:cNvPr id="0" name=""/>
        <dsp:cNvSpPr/>
      </dsp:nvSpPr>
      <dsp:spPr>
        <a:xfrm>
          <a:off x="5357467" y="915462"/>
          <a:ext cx="1139062" cy="2173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0" i="0" kern="1200" baseline="0"/>
            <a:t>The following are some examples of conditions that may obstruct a rescue opening: </a:t>
          </a:r>
          <a:endParaRPr lang="en-US" sz="1400" kern="1200"/>
        </a:p>
      </dsp:txBody>
      <dsp:txXfrm>
        <a:off x="5357467" y="915462"/>
        <a:ext cx="1139062" cy="2173117"/>
      </dsp:txXfrm>
    </dsp:sp>
    <dsp:sp modelId="{42B94BBC-C2D5-46E3-BB61-542A55255E3C}">
      <dsp:nvSpPr>
        <dsp:cNvPr id="0" name=""/>
        <dsp:cNvSpPr/>
      </dsp:nvSpPr>
      <dsp:spPr>
        <a:xfrm>
          <a:off x="5357467" y="3161178"/>
          <a:ext cx="1139062" cy="829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5E349-0E0A-49C4-B894-0758A95F57CE}">
      <dsp:nvSpPr>
        <dsp:cNvPr id="0" name=""/>
        <dsp:cNvSpPr/>
      </dsp:nvSpPr>
      <dsp:spPr>
        <a:xfrm>
          <a:off x="6695866" y="360703"/>
          <a:ext cx="398671" cy="39867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21EF9-A4F3-42E7-B49C-7EC03322EF1E}">
      <dsp:nvSpPr>
        <dsp:cNvPr id="0" name=""/>
        <dsp:cNvSpPr/>
      </dsp:nvSpPr>
      <dsp:spPr>
        <a:xfrm>
          <a:off x="6695866" y="915462"/>
          <a:ext cx="1139062" cy="2173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0" i="0" kern="1200" baseline="0" dirty="0"/>
            <a:t>Window locks that require a key, a tool, or special knowledge or effort to operate (from the interior). </a:t>
          </a:r>
          <a:endParaRPr lang="en-US" sz="1400" kern="1200" dirty="0"/>
        </a:p>
      </dsp:txBody>
      <dsp:txXfrm>
        <a:off x="6695866" y="915462"/>
        <a:ext cx="1139062" cy="2173117"/>
      </dsp:txXfrm>
    </dsp:sp>
    <dsp:sp modelId="{68A98056-7813-481F-B159-30ED899987EA}">
      <dsp:nvSpPr>
        <dsp:cNvPr id="0" name=""/>
        <dsp:cNvSpPr/>
      </dsp:nvSpPr>
      <dsp:spPr>
        <a:xfrm>
          <a:off x="6695866" y="3161178"/>
          <a:ext cx="1139062" cy="829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2935B-9C44-4349-A7D7-01D348CD6813}">
      <dsp:nvSpPr>
        <dsp:cNvPr id="0" name=""/>
        <dsp:cNvSpPr/>
      </dsp:nvSpPr>
      <dsp:spPr>
        <a:xfrm>
          <a:off x="8034264" y="360703"/>
          <a:ext cx="398671" cy="39867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BABF1-B1F8-4B5B-AECE-29DF5C12DFAF}">
      <dsp:nvSpPr>
        <dsp:cNvPr id="0" name=""/>
        <dsp:cNvSpPr/>
      </dsp:nvSpPr>
      <dsp:spPr>
        <a:xfrm>
          <a:off x="8034264" y="915462"/>
          <a:ext cx="1139062" cy="2173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0" i="0" kern="1200" baseline="0" dirty="0"/>
            <a:t>Placement of an item or furniture that is not resident owned and obstructs a rescue opening. </a:t>
          </a:r>
          <a:endParaRPr lang="en-US" sz="1400" kern="1200" dirty="0"/>
        </a:p>
      </dsp:txBody>
      <dsp:txXfrm>
        <a:off x="8034264" y="915462"/>
        <a:ext cx="1139062" cy="2173117"/>
      </dsp:txXfrm>
    </dsp:sp>
    <dsp:sp modelId="{BCBDB92D-AA9F-4DAF-BA2B-8D70254E8B69}">
      <dsp:nvSpPr>
        <dsp:cNvPr id="0" name=""/>
        <dsp:cNvSpPr/>
      </dsp:nvSpPr>
      <dsp:spPr>
        <a:xfrm>
          <a:off x="8034264" y="3161178"/>
          <a:ext cx="1139062" cy="829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6AF653-DA4B-4BF8-92BA-0AC22B807EED}">
      <dsp:nvSpPr>
        <dsp:cNvPr id="0" name=""/>
        <dsp:cNvSpPr/>
      </dsp:nvSpPr>
      <dsp:spPr>
        <a:xfrm>
          <a:off x="9372663" y="360703"/>
          <a:ext cx="398671" cy="398671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1F6B7-7DAB-43B2-B652-BCFA323FC5E6}">
      <dsp:nvSpPr>
        <dsp:cNvPr id="0" name=""/>
        <dsp:cNvSpPr/>
      </dsp:nvSpPr>
      <dsp:spPr>
        <a:xfrm>
          <a:off x="9372663" y="915462"/>
          <a:ext cx="1139062" cy="2173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0" i="0" kern="1200" baseline="0" dirty="0"/>
            <a:t>A permanently installed window-mounted air conditioner. </a:t>
          </a:r>
          <a:endParaRPr lang="en-US" sz="1400" kern="1200" dirty="0"/>
        </a:p>
      </dsp:txBody>
      <dsp:txXfrm>
        <a:off x="9372663" y="915462"/>
        <a:ext cx="1139062" cy="2173117"/>
      </dsp:txXfrm>
    </dsp:sp>
    <dsp:sp modelId="{EEB5DC03-AFB8-49A2-8D2D-35969D7669FD}">
      <dsp:nvSpPr>
        <dsp:cNvPr id="0" name=""/>
        <dsp:cNvSpPr/>
      </dsp:nvSpPr>
      <dsp:spPr>
        <a:xfrm>
          <a:off x="9372663" y="3161178"/>
          <a:ext cx="1139062" cy="829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D6A24-BBD7-CE3E-BE01-6EA145A21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78806-9DBA-602A-7A47-1D04FC345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DDF94-790F-ABFE-3C4F-39D340921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2104-D97F-4BC7-B9D2-1E840CE0CE42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94187-AF9B-E66C-D668-6AC55311C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34C65-32BF-AAE7-AAC0-E07C1D0A7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1954-A661-4485-832F-1E61F4D04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2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3BFA4-FB48-3F29-9805-FDB7B5A2F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91A675-3222-9AFE-BFAA-6DA6D9495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A32B3-6F50-610E-068D-754940D29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2104-D97F-4BC7-B9D2-1E840CE0CE42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38C94-2056-6BA7-6372-F9DB19FAF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FFB5A-C33B-A98A-CB12-FA9F412E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1954-A661-4485-832F-1E61F4D04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66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6BB691-832A-FE37-37D6-622C9A966C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11BF2B-E51D-5705-8B48-B060349E9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FC08E-221D-EFA2-AEA7-4B241DCC6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2104-D97F-4BC7-B9D2-1E840CE0CE42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088B2-3B44-D2DB-46A7-C85E1ADC6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D5F41-E8B0-C741-6277-7E3F6CF66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1954-A661-4485-832F-1E61F4D04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0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96B45-334A-D9C2-FE17-910D8F963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58785-71DF-4266-85CF-B292212A4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88CEF-D615-449B-2DB6-A3983203D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2104-D97F-4BC7-B9D2-1E840CE0CE42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C773B-584A-AEF7-99D9-BA1D34868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0B607-5B2B-60B6-4D57-0E48EB206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1954-A661-4485-832F-1E61F4D04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1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66954-32E5-6F4E-840A-E41D25AD4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6CFF2-27BC-D41B-3E26-199C9EAE2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C0D1A-2DCD-429D-0140-94EB4108D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2104-D97F-4BC7-B9D2-1E840CE0CE42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3EDD9-F1ED-D8B1-8C07-26007B43A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0DFEC-2DE2-3DB3-E237-9EC7389AF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1954-A661-4485-832F-1E61F4D04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7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8AA59-CFF3-C17F-408E-E6D946E5D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B9DF5-F8AC-E242-80A9-B7862ACEB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F880E-E457-9019-FE34-F15A66D72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3C707-2F5C-E501-8806-E00889E57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2104-D97F-4BC7-B9D2-1E840CE0CE42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2CA97-7506-01AB-F75E-924AAC4A0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EB44E-C3A5-072D-615D-76DD04C56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1954-A661-4485-832F-1E61F4D04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1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77B8D-7B98-2403-B014-C7D7B9B97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02003-3302-0762-23F1-C4DA80DD9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4B88EC-EF33-EFF8-ADA8-416E16922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9F1E8-1F23-DFAD-50B4-2D45DAD1E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8E474E-0026-21CF-A9B0-9C19C8AA60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DFD5C4-162A-1B28-41B2-58EC00D32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2104-D97F-4BC7-B9D2-1E840CE0CE42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3D28D1-F405-4B6E-357B-2F9FBA7DE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8B7444-5833-5E81-2407-1DFF56AB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1954-A661-4485-832F-1E61F4D04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6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B2775-363A-8511-8B98-868FBDBDC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679CF-E22A-08F9-23CD-FB41BE01A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2104-D97F-4BC7-B9D2-1E840CE0CE42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B8CEA2-3EF0-8C74-6985-522EC2726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0A258-2523-2292-72F1-851BD4F6E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1954-A661-4485-832F-1E61F4D04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8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4B682A-41E0-0002-4B89-0563C4B31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2104-D97F-4BC7-B9D2-1E840CE0CE42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789CD8-321F-6C21-C71C-B0BAEFADA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1AAFA-DD96-FE15-ED16-F17F2112E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1954-A661-4485-832F-1E61F4D04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4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BFBC0-4362-1233-EE83-4D15E4AE5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8569B-ACC9-2A67-DBB3-53A3F82CB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D99F9-F44F-E5BD-A068-2ED51733E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E6B9E-7120-CA86-CCC4-F56014B0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2104-D97F-4BC7-B9D2-1E840CE0CE42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6CE394-23B4-E5D7-3CA4-B7AE9FF42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14B3E-604C-5B4C-10D4-32A5F0B2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1954-A661-4485-832F-1E61F4D04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1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408D6-3802-0BEE-6389-8A2A353A2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BB9C26-AA95-EA57-87F7-B8A8CC9BD7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C9D747-6939-AE62-A2AA-29A86F255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C19F2-78E4-A52C-FDEA-C1357D31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2104-D97F-4BC7-B9D2-1E840CE0CE42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AB38E-33E4-345C-58F6-8C16B4EA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24C69-332F-7D40-478B-084AFA4B4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1954-A661-4485-832F-1E61F4D04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4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EFE188-34BF-4ED5-F31B-0A835870E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3FFEF-5D47-A21E-43D2-9E3A8DFC9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F150F-AB6B-395B-8C6B-0812F8033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82104-D97F-4BC7-B9D2-1E840CE0CE42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5DC21-33CB-5888-9059-2C6AD12BD4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A3CF3-C0A1-269F-1B6D-957FD360C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A1954-A661-4485-832F-1E61F4D04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xellent.com.au/2019/04/expert-witness-inspections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en/window-view-open-window-226902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80&amp;picture=bathroom-sink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iy.stackexchange.com/questions/62949/what-are-the-differences-between-these-two-receptacles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2929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rd76pag/2979401587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ispartiturasparaviolin.blogspot.com/2012/03/la-cucaracha.html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ayreel-bacurayo/35546725396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gcartoon.org/wiki/Inspector_Gadge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ational_Electrical_Code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ational_Electrical_Code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krabat/14732138150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28478778@N05/5728482393/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ubc.ca/communicatingscience2018w111/2018/11/12/smoke-alarms-could-be-made-much-more-effective-by-using-a-mothers-voice/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17168856@N06/12487183484/" TargetMode="Externa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yansmithphotography.com/real-estate-photography-gallery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44061/laundry-room-door-sig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layground-public-park-play-182042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4000&amp;picture=ready-for-game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hud.gov/program_offices/public_indian_housing/reac/nspir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cat.xula.edu/food/bb-tip-177-beginning-of-semester-task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qsels.com/en/public-domain-photo-fyhtz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hite rectangular object with a black border&#10;&#10;Description automatically generated">
            <a:extLst>
              <a:ext uri="{FF2B5EF4-FFF2-40B4-BE49-F238E27FC236}">
                <a16:creationId xmlns:a16="http://schemas.microsoft.com/office/drawing/2014/main" id="{DCD533AD-B4AC-3488-D70E-FBECD04BD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89303" y="1119116"/>
            <a:ext cx="6863987" cy="2213635"/>
          </a:xfrm>
          <a:prstGeom prst="rect">
            <a:avLst/>
          </a:prstGeom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A952F-B5FB-8CFF-04DF-9664608ED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304" y="3429000"/>
            <a:ext cx="8921672" cy="1713305"/>
          </a:xfrm>
        </p:spPr>
        <p:txBody>
          <a:bodyPr anchor="b">
            <a:normAutofit/>
          </a:bodyPr>
          <a:lstStyle/>
          <a:p>
            <a:pPr algn="l"/>
            <a:r>
              <a:rPr lang="en-US" sz="8000"/>
              <a:t>NSPIRE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EEBDB1-5FC8-EA19-6AC6-735A387B3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9303" y="5142305"/>
            <a:ext cx="7321298" cy="753165"/>
          </a:xfrm>
        </p:spPr>
        <p:txBody>
          <a:bodyPr anchor="t">
            <a:norm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C26D20-4710-D3CC-8586-15B30E3A987B}"/>
              </a:ext>
            </a:extLst>
          </p:cNvPr>
          <p:cNvSpPr txBox="1"/>
          <p:nvPr/>
        </p:nvSpPr>
        <p:spPr>
          <a:xfrm>
            <a:off x="5966474" y="3132696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rexellent.com.au/2019/04/expert-witness-inspection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1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7AD7B1-1057-3EB5-8370-048466C62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NSPIRE Facts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8097F6-9BE7-E828-F45B-EBD6C8556E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635304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4000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8B1DD-ADA8-C834-13AB-F0F2F1AD6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NSPIRE Requirement for AHFA Properties</a:t>
            </a:r>
          </a:p>
        </p:txBody>
      </p:sp>
      <p:grpSp>
        <p:nvGrpSpPr>
          <p:cNvPr id="35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37" name="Content Placeholder 2">
            <a:extLst>
              <a:ext uri="{FF2B5EF4-FFF2-40B4-BE49-F238E27FC236}">
                <a16:creationId xmlns:a16="http://schemas.microsoft.com/office/drawing/2014/main" id="{D9546ECD-9D70-EDC2-18D6-269D72E830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451519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2287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01AAC-D996-7B84-FF8B-0DE7B91F7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600" dirty="0"/>
              <a:t>NSPIRE Standards - Example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C2767-54FA-A526-ABF2-0517D804A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/>
              <a:t>Window Standard</a:t>
            </a:r>
          </a:p>
          <a:p>
            <a:pPr marL="0" indent="0">
              <a:buNone/>
            </a:pPr>
            <a:endParaRPr lang="en-US" sz="2200"/>
          </a:p>
          <a:p>
            <a:pPr marL="0" indent="0">
              <a:buNone/>
            </a:pPr>
            <a:r>
              <a:rPr lang="en-US" sz="2200" b="0" i="0" u="none" strike="noStrike" baseline="0">
                <a:latin typeface="Gill Sans MT Condensed" panose="020B0506020104020203" pitchFamily="34" charset="0"/>
              </a:rPr>
              <a:t>DEFICIENCY CRITERIA: 	</a:t>
            </a:r>
          </a:p>
          <a:p>
            <a:pPr marL="0" indent="0">
              <a:buNone/>
            </a:pPr>
            <a:r>
              <a:rPr lang="en-US" sz="2200" b="0" i="0" u="none" strike="noStrike" baseline="0">
                <a:latin typeface="Gill Sans MT Condensed" panose="020B0506020104020203" pitchFamily="34" charset="0"/>
              </a:rPr>
              <a:t>Window will not open. </a:t>
            </a:r>
          </a:p>
          <a:p>
            <a:pPr marL="0" indent="0">
              <a:buNone/>
            </a:pPr>
            <a:r>
              <a:rPr lang="en-US" sz="2200" b="0" i="0" u="none" strike="noStrike" baseline="0">
                <a:latin typeface="Gill Sans MT Condensed" panose="020B0506020104020203" pitchFamily="34" charset="0"/>
              </a:rPr>
              <a:t>OR </a:t>
            </a:r>
          </a:p>
          <a:p>
            <a:pPr marL="0" indent="0">
              <a:buNone/>
            </a:pPr>
            <a:r>
              <a:rPr lang="en-US" sz="2200" b="0" i="0" u="none" strike="noStrike" baseline="0">
                <a:latin typeface="Gill Sans MT Condensed" panose="020B0506020104020203" pitchFamily="34" charset="0"/>
              </a:rPr>
              <a:t>Once opened, window will not stay open without the use of a tool or item. 	</a:t>
            </a:r>
          </a:p>
          <a:p>
            <a:pPr marL="0" indent="0">
              <a:buNone/>
            </a:pPr>
            <a:endParaRPr lang="en-US" sz="2200"/>
          </a:p>
        </p:txBody>
      </p:sp>
      <p:pic>
        <p:nvPicPr>
          <p:cNvPr id="5" name="Picture 4" descr="A window with a view of mountains and clouds&#10;&#10;Description automatically generated">
            <a:extLst>
              <a:ext uri="{FF2B5EF4-FFF2-40B4-BE49-F238E27FC236}">
                <a16:creationId xmlns:a16="http://schemas.microsoft.com/office/drawing/2014/main" id="{188331BB-84F9-C1CB-297E-C6130D985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833" r="6149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68532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993CA8-11B2-369D-DA28-BEA0BB02F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600" dirty="0"/>
              <a:t>NSPIRE Standards - Example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F46D1-95CB-0E47-05CB-5E7F83868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/>
              <a:t>Sink Standard</a:t>
            </a:r>
          </a:p>
          <a:p>
            <a:pPr marL="0" indent="0">
              <a:buNone/>
            </a:pPr>
            <a:endParaRPr lang="en-US" sz="2200" b="0" i="0" u="none" strike="noStrike" baseline="0">
              <a:latin typeface="Gill Sans MT Condensed" panose="020B0506020104020203" pitchFamily="34" charset="0"/>
            </a:endParaRPr>
          </a:p>
          <a:p>
            <a:pPr marL="0" indent="0">
              <a:buNone/>
            </a:pPr>
            <a:r>
              <a:rPr lang="en-US" sz="2200" b="0" i="0" u="none" strike="noStrike" baseline="0">
                <a:latin typeface="Gill Sans MT Condensed" panose="020B0506020104020203" pitchFamily="34" charset="0"/>
              </a:rPr>
              <a:t>DEFICIENCY CRITERIA: 	</a:t>
            </a:r>
          </a:p>
          <a:p>
            <a:pPr marL="0" indent="0">
              <a:buNone/>
            </a:pPr>
            <a:endParaRPr lang="en-US" sz="2200">
              <a:latin typeface="Gill Sans MT Condensed" panose="020B0506020104020203" pitchFamily="34" charset="0"/>
            </a:endParaRPr>
          </a:p>
          <a:p>
            <a:pPr marL="0" indent="0">
              <a:buNone/>
            </a:pPr>
            <a:r>
              <a:rPr lang="en-US" sz="2200" b="0" i="0" u="none" strike="noStrike" baseline="0">
                <a:latin typeface="Gill Sans MT Condensed" panose="020B0506020104020203" pitchFamily="34" charset="0"/>
              </a:rPr>
              <a:t>Sink or sink component is damaged (i.e., visibly defective; impacts functionality) or missing (i.e., evidence of prior installation, but now not present or is incomplete) and the sink is not functionally adequate. 	</a:t>
            </a:r>
          </a:p>
          <a:p>
            <a:pPr marL="0" indent="0">
              <a:buNone/>
            </a:pPr>
            <a:endParaRPr lang="en-US" sz="2200"/>
          </a:p>
        </p:txBody>
      </p:sp>
      <p:pic>
        <p:nvPicPr>
          <p:cNvPr id="5" name="Picture 4" descr="A close-up of a faucet">
            <a:extLst>
              <a:ext uri="{FF2B5EF4-FFF2-40B4-BE49-F238E27FC236}">
                <a16:creationId xmlns:a16="http://schemas.microsoft.com/office/drawing/2014/main" id="{CA0C8789-2E66-F3E2-F1AE-8D1C997813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088" r="-1" b="2536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3398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9F2F9E-D86F-F47B-E669-A5D5F9929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NSPIRE Standards - Example</a:t>
            </a:r>
          </a:p>
        </p:txBody>
      </p:sp>
      <p:pic>
        <p:nvPicPr>
          <p:cNvPr id="5" name="Picture 4" descr="A close-up of a white outlet&#10;&#10;Description automatically generated">
            <a:extLst>
              <a:ext uri="{FF2B5EF4-FFF2-40B4-BE49-F238E27FC236}">
                <a16:creationId xmlns:a16="http://schemas.microsoft.com/office/drawing/2014/main" id="{4AD3E03D-9B69-807C-841C-3224201D18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5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E9247-FEA0-9D90-33C5-0E4347168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Electrical Outlet</a:t>
            </a:r>
          </a:p>
          <a:p>
            <a:pPr marL="0" indent="0">
              <a:buNone/>
            </a:pPr>
            <a:r>
              <a:rPr lang="en-US" sz="2000" b="0" i="0" u="none" strike="noStrike" baseline="0">
                <a:latin typeface="Gill Sans MT Condensed" panose="020B0506020104020203" pitchFamily="34" charset="0"/>
              </a:rPr>
              <a:t>DEFICIENCY CRITERIA: 	</a:t>
            </a:r>
          </a:p>
          <a:p>
            <a:pPr marL="0" indent="0">
              <a:buNone/>
            </a:pPr>
            <a:r>
              <a:rPr lang="en-US" sz="2000" b="0" i="0" u="none" strike="noStrike" baseline="0">
                <a:latin typeface="Gill Sans MT Condensed" panose="020B0506020104020203" pitchFamily="34" charset="0"/>
              </a:rPr>
              <a:t>Any portion of a visually accessible (i.e., can be reasonably accessed and observed) outlet or switch is damaged (i.e., visibly defective; impacts functionality) such that it may not safely carry or control electrical current at the outlet or switch. 	</a:t>
            </a:r>
          </a:p>
          <a:p>
            <a:pPr marL="0" indent="0">
              <a:buNone/>
            </a:pPr>
            <a:r>
              <a:rPr lang="en-US" sz="2000" b="0" i="0" u="none" strike="noStrike" baseline="0">
                <a:latin typeface="Gill Sans MT Condensed" panose="020B0506020104020203" pitchFamily="34" charset="0"/>
              </a:rPr>
              <a:t>OBSERVATION: 	</a:t>
            </a:r>
          </a:p>
          <a:p>
            <a:pPr>
              <a:buFontTx/>
              <a:buChar char="-"/>
            </a:pPr>
            <a:r>
              <a:rPr lang="en-US" sz="2000" b="0" i="0" u="none" strike="noStrike" baseline="0">
                <a:latin typeface="Gill Sans MT Condensed" panose="020B0506020104020203" pitchFamily="34" charset="0"/>
              </a:rPr>
              <a:t>Identify all outlets and switches.</a:t>
            </a:r>
          </a:p>
          <a:p>
            <a:pPr>
              <a:buFontTx/>
              <a:buChar char="-"/>
            </a:pPr>
            <a:r>
              <a:rPr lang="en-US" sz="2000" b="0" i="0" u="none" strike="noStrike" baseline="0">
                <a:latin typeface="Gill Sans MT Condensed" panose="020B0506020104020203" pitchFamily="34" charset="0"/>
              </a:rPr>
              <a:t>Look at each outlet and switch for signs of damage (e.g., smoke, burn marks, arcing). 	</a:t>
            </a:r>
          </a:p>
          <a:p>
            <a:pPr marL="0" indent="0">
              <a:buNone/>
            </a:pPr>
            <a:endParaRPr lang="en-US" sz="2000" b="0" i="0" u="none" strike="noStrike" baseline="0">
              <a:latin typeface="Gill Sans MT Condensed" panose="020B0506020104020203" pitchFamily="34" charset="0"/>
            </a:endParaRPr>
          </a:p>
          <a:p>
            <a:pPr marL="0" indent="0">
              <a:buNone/>
            </a:pPr>
            <a:endParaRPr lang="en-US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72118-287A-082B-E488-5CE796B6D91A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diy.stackexchange.com/questions/62949/what-are-the-differences-between-these-two-receptacl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87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D8D590-2019-6903-EB8B-7EEBF92C3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NSPIRE Standard - Examples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EA9E8-CB59-4EB4-D1E7-0D1B47082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1900" b="0" i="0" u="none" strike="noStrike" baseline="0" dirty="0">
                <a:latin typeface="Gill Sans MT Condensed" panose="020B0506020104020203" pitchFamily="34" charset="0"/>
              </a:rPr>
              <a:t>Pressure gauge indicates that the fire extinguisher is over or under-charged. 	</a:t>
            </a:r>
          </a:p>
          <a:p>
            <a:r>
              <a:rPr lang="en-US" sz="1900" b="0" i="0" u="none" strike="noStrike" baseline="0" dirty="0">
                <a:latin typeface="Gill Sans MT Condensed" panose="020B0506020104020203" pitchFamily="34" charset="0"/>
              </a:rPr>
              <a:t>The date on the service tag of any fire extinguisher has exceeded one year. </a:t>
            </a:r>
          </a:p>
          <a:p>
            <a:r>
              <a:rPr lang="en-US" sz="1900" b="0" i="0" u="none" strike="noStrike" baseline="0" dirty="0">
                <a:latin typeface="Gill Sans MT Condensed" panose="020B0506020104020203" pitchFamily="34" charset="0"/>
              </a:rPr>
              <a:t>OR </a:t>
            </a:r>
          </a:p>
          <a:p>
            <a:r>
              <a:rPr lang="en-US" sz="1900" b="0" i="0" u="none" strike="noStrike" baseline="0" dirty="0">
                <a:latin typeface="Gill Sans MT Condensed" panose="020B0506020104020203" pitchFamily="34" charset="0"/>
              </a:rPr>
              <a:t>The fire extinguisher tag is missing or illegible. </a:t>
            </a:r>
          </a:p>
          <a:p>
            <a:r>
              <a:rPr lang="en-US" sz="1900" b="0" i="0" u="none" strike="noStrike" baseline="0" dirty="0">
                <a:latin typeface="Gill Sans MT Condensed" panose="020B0506020104020203" pitchFamily="34" charset="0"/>
              </a:rPr>
              <a:t>OR </a:t>
            </a:r>
          </a:p>
          <a:p>
            <a:r>
              <a:rPr lang="en-US" sz="1900" b="0" i="0" u="none" strike="noStrike" baseline="0" dirty="0">
                <a:latin typeface="Gill Sans MT Condensed" panose="020B0506020104020203" pitchFamily="34" charset="0"/>
              </a:rPr>
              <a:t>A nonchargeable or disposable fire extinguisher is more than 12 years old (based on manufacture date). 	</a:t>
            </a:r>
          </a:p>
          <a:p>
            <a:r>
              <a:rPr lang="en-US" sz="1900" b="0" i="0" u="none" strike="noStrike" baseline="0" dirty="0">
                <a:latin typeface="Gill Sans MT Condensed" panose="020B0506020104020203" pitchFamily="34" charset="0"/>
              </a:rPr>
              <a:t>Fire extinguisher is damaged (i.e., visibly defective; impacts functionality). </a:t>
            </a:r>
          </a:p>
          <a:p>
            <a:r>
              <a:rPr lang="en-US" sz="1900" b="0" i="0" u="none" strike="noStrike" baseline="0" dirty="0">
                <a:latin typeface="Gill Sans MT Condensed" panose="020B0506020104020203" pitchFamily="34" charset="0"/>
              </a:rPr>
              <a:t>OR </a:t>
            </a:r>
          </a:p>
          <a:p>
            <a:r>
              <a:rPr lang="en-US" sz="1900" b="0" i="0" u="none" strike="noStrike" baseline="0" dirty="0">
                <a:latin typeface="Gill Sans MT Condensed" panose="020B0506020104020203" pitchFamily="34" charset="0"/>
              </a:rPr>
              <a:t>Fire extinguisher is missing (i.e., evidence of prior installation, but now not present or is incomplete). 	</a:t>
            </a:r>
          </a:p>
          <a:p>
            <a:endParaRPr lang="en-US" sz="1900" b="0" i="0" u="none" strike="noStrike" baseline="0" dirty="0">
              <a:latin typeface="Gill Sans MT Condensed" panose="020B0506020104020203" pitchFamily="34" charset="0"/>
            </a:endParaRPr>
          </a:p>
        </p:txBody>
      </p:sp>
      <p:pic>
        <p:nvPicPr>
          <p:cNvPr id="5" name="Picture 4" descr="A fire extinguisher on a wall">
            <a:extLst>
              <a:ext uri="{FF2B5EF4-FFF2-40B4-BE49-F238E27FC236}">
                <a16:creationId xmlns:a16="http://schemas.microsoft.com/office/drawing/2014/main" id="{ECBF0ABA-6F75-8D16-A299-1D1FB628E7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5716" b="-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07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A752DD-3975-6349-78D9-D3151EBD9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 dirty="0"/>
              <a:t>NSPIRE Standard - Examples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FDD25-5156-E647-6E8A-6FAE9D526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Hot Water Heater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If the water heater is located behind a locked door or concealed, request access from the resident or </a:t>
            </a:r>
            <a:r>
              <a:rPr lang="en-US" sz="2000" dirty="0" err="1"/>
              <a:t>managment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water heater&#10;&#10;Description automatically generated">
            <a:extLst>
              <a:ext uri="{FF2B5EF4-FFF2-40B4-BE49-F238E27FC236}">
                <a16:creationId xmlns:a16="http://schemas.microsoft.com/office/drawing/2014/main" id="{100EB0E3-9F0C-1EE7-0E0F-30FFDB89DE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55" b="26526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A42532-8A22-CC1A-31BA-13E8417CF1D4}"/>
              </a:ext>
            </a:extLst>
          </p:cNvPr>
          <p:cNvSpPr txBox="1"/>
          <p:nvPr/>
        </p:nvSpPr>
        <p:spPr>
          <a:xfrm>
            <a:off x="8943871" y="5858593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rd76pag/2979401587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84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F63735-EFD4-BC96-E099-057B8871E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NSPIRE Standard - Examples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3" name="Content Placeholder 2">
            <a:extLst>
              <a:ext uri="{FF2B5EF4-FFF2-40B4-BE49-F238E27FC236}">
                <a16:creationId xmlns:a16="http://schemas.microsoft.com/office/drawing/2014/main" id="{0E01FD58-1F17-037C-7389-AC624A9627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279344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1479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4B6296-645F-15B0-9C36-2FA4A3019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NSPIRE Standard - Example</a:t>
            </a:r>
          </a:p>
        </p:txBody>
      </p:sp>
      <p:sp>
        <p:nvSpPr>
          <p:cNvPr id="51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artoon of a bug with a hat and juggling sticks&#10;&#10;Description automatically generated">
            <a:extLst>
              <a:ext uri="{FF2B5EF4-FFF2-40B4-BE49-F238E27FC236}">
                <a16:creationId xmlns:a16="http://schemas.microsoft.com/office/drawing/2014/main" id="{DCB9AF88-05BE-2517-8B1A-EF5D9B5666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2" b="766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34C04-71B5-64D2-E7D9-8F21E3762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b="0" i="0" u="none" strike="noStrike" baseline="0">
                <a:latin typeface="Gill Sans MT Condensed" panose="020B0506020104020203" pitchFamily="34" charset="0"/>
              </a:rPr>
              <a:t>DEFICIENCY 1 – UNIT: EVIDENCE OF COCKROACHES. </a:t>
            </a:r>
          </a:p>
          <a:p>
            <a:pPr marL="0" indent="0">
              <a:buNone/>
            </a:pPr>
            <a:r>
              <a:rPr lang="en-US" sz="2200" b="0" i="0" u="none" strike="noStrike" baseline="0">
                <a:latin typeface="Gill Sans MT Condensed" panose="020B0506020104020203" pitchFamily="34" charset="0"/>
              </a:rPr>
              <a:t>DEFICIENCY CRITERIA: 	Evidence of cockroaches is found (i.e., a live or dead cockroach, shed skins, droppings, or egg cases). 	</a:t>
            </a:r>
          </a:p>
          <a:p>
            <a:pPr marL="0" indent="0">
              <a:buNone/>
            </a:pPr>
            <a:r>
              <a:rPr lang="en-US" sz="2200" b="0" i="0" u="none" strike="noStrike" baseline="0">
                <a:latin typeface="Gill Sans MT Condensed" panose="020B0506020104020203" pitchFamily="34" charset="0"/>
              </a:rPr>
              <a:t>OBSERVATION: 	</a:t>
            </a:r>
          </a:p>
          <a:p>
            <a:pPr marL="0" indent="0">
              <a:buNone/>
            </a:pPr>
            <a:r>
              <a:rPr lang="en-US" sz="2200" b="0" i="0" u="none" strike="noStrike" baseline="0">
                <a:latin typeface="Gill Sans MT Condensed" panose="020B0506020104020203" pitchFamily="34" charset="0"/>
              </a:rPr>
              <a:t>- Look for a dead or live cockroach, shed skins, droppings (small black specks or smears), and egg cases (brown oblong cases: 5–9mm long). </a:t>
            </a:r>
          </a:p>
          <a:p>
            <a:pPr marL="0" indent="0">
              <a:buNone/>
            </a:pPr>
            <a:endParaRPr lang="en-US" sz="2200" b="0" i="0" u="none" strike="noStrike" baseline="0">
              <a:latin typeface="Gill Sans MT Condensed" panose="020B05060201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6F7490-A48F-2B6A-D1A9-C708E17EFFA6}"/>
              </a:ext>
            </a:extLst>
          </p:cNvPr>
          <p:cNvSpPr txBox="1"/>
          <p:nvPr/>
        </p:nvSpPr>
        <p:spPr>
          <a:xfrm>
            <a:off x="9751908" y="6657945"/>
            <a:ext cx="24400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mispartiturasparaviolin.blogspot.com/2012/03/la-cucarach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780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rtoon bugs with mouth open">
            <a:extLst>
              <a:ext uri="{FF2B5EF4-FFF2-40B4-BE49-F238E27FC236}">
                <a16:creationId xmlns:a16="http://schemas.microsoft.com/office/drawing/2014/main" id="{DD5B1B44-1A62-C0A3-A81E-7F1811A8FF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033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4BC91-9233-9B19-066E-03D183D2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NSPIRE Standards –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1D029-2102-6DB1-2E37-567AAADAB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00" b="0" i="0" u="none" strike="noStrike" baseline="0">
                <a:latin typeface="Gill Sans MT Condensed" panose="020B0506020104020203" pitchFamily="34" charset="0"/>
              </a:rPr>
              <a:t>DEFICIENCY 2 – UNIT: EXTENSIVE COCKROACH INFESTATION. </a:t>
            </a:r>
          </a:p>
          <a:p>
            <a:pPr marL="0" indent="0">
              <a:buNone/>
            </a:pPr>
            <a:r>
              <a:rPr lang="en-US" sz="1300" b="0" i="0" u="none" strike="noStrike" baseline="0">
                <a:latin typeface="Gill Sans MT Condensed" panose="020B0506020104020203" pitchFamily="34" charset="0"/>
              </a:rPr>
              <a:t>DEFICIENCY CRITERIA: 	Sighting of at least one live cockroach in two or more Units during a daytime surface visual assessment. </a:t>
            </a:r>
          </a:p>
          <a:p>
            <a:pPr marL="0" indent="0">
              <a:buNone/>
            </a:pPr>
            <a:r>
              <a:rPr lang="en-US" sz="1300" b="0" i="0" u="none" strike="noStrike" baseline="0">
                <a:latin typeface="Gill Sans MT Condensed" panose="020B0506020104020203" pitchFamily="34" charset="0"/>
              </a:rPr>
              <a:t>		OR </a:t>
            </a:r>
          </a:p>
          <a:p>
            <a:pPr marL="0" indent="0">
              <a:buNone/>
            </a:pPr>
            <a:r>
              <a:rPr lang="en-US" sz="1300" b="0" i="0" u="none" strike="noStrike" baseline="0">
                <a:latin typeface="Gill Sans MT Condensed" panose="020B0506020104020203" pitchFamily="34" charset="0"/>
              </a:rPr>
              <a:t>		Sighting of at least one live cockroach in two or more rooms in a Unit during a daytime surface visual assessment. 	</a:t>
            </a:r>
          </a:p>
          <a:p>
            <a:pPr marL="0" indent="0">
              <a:buNone/>
            </a:pPr>
            <a:r>
              <a:rPr lang="en-US" sz="1300" b="0" i="0" u="none" strike="noStrike" baseline="0">
                <a:latin typeface="Gill Sans MT Condensed" panose="020B0506020104020203" pitchFamily="34" charset="0"/>
              </a:rPr>
              <a:t>OBSERVATION: 	</a:t>
            </a:r>
          </a:p>
          <a:p>
            <a:r>
              <a:rPr lang="en-US" sz="1300" b="0" i="0" u="none" strike="noStrike" baseline="0">
                <a:latin typeface="Gill Sans MT Condensed" panose="020B0506020104020203" pitchFamily="34" charset="0"/>
              </a:rPr>
              <a:t>Look for any live cockroach. </a:t>
            </a:r>
          </a:p>
          <a:p>
            <a:r>
              <a:rPr lang="en-US" sz="1300" b="0" i="0" u="none" strike="noStrike" baseline="0">
                <a:latin typeface="Gill Sans MT Condensed" panose="020B0506020104020203" pitchFamily="34" charset="0"/>
              </a:rPr>
              <a:t>At least one live cockroach in two or more Units during a daytime surface visual assessment is a sign of extensive infestation. </a:t>
            </a:r>
          </a:p>
          <a:p>
            <a:r>
              <a:rPr lang="en-US" sz="1300" b="0" i="0" u="none" strike="noStrike" baseline="0">
                <a:latin typeface="Gill Sans MT Condensed" panose="020B0506020104020203" pitchFamily="34" charset="0"/>
              </a:rPr>
              <a:t>At least one live cockroach in two or more rooms in a Unit during a daytime surface visual assessment is a sign of extensive infestation. </a:t>
            </a:r>
          </a:p>
          <a:p>
            <a:pPr marL="0" indent="0">
              <a:buNone/>
            </a:pPr>
            <a:endParaRPr lang="en-US" sz="13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D7B755-CCB4-B2D2-D3AF-4CF3B04187D5}"/>
              </a:ext>
            </a:extLst>
          </p:cNvPr>
          <p:cNvSpPr txBox="1"/>
          <p:nvPr/>
        </p:nvSpPr>
        <p:spPr>
          <a:xfrm>
            <a:off x="7482827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jayreel-bacurayo/3554672539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13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74E878-5273-1B6E-E492-17BB1F8E3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/>
              <a:t>NSPIRE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8A675-46AF-BEA0-6CAB-773298CD1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n-US" sz="2000"/>
              <a:t>What is NSPIRE?</a:t>
            </a:r>
          </a:p>
          <a:p>
            <a:pPr lvl="1"/>
            <a:r>
              <a:rPr lang="en-US" sz="2000"/>
              <a:t>National Standards for the Physical Inspection of Real Estate</a:t>
            </a:r>
          </a:p>
          <a:p>
            <a:pPr lvl="1"/>
            <a:endParaRPr lang="en-US" sz="2000"/>
          </a:p>
          <a:p>
            <a:r>
              <a:rPr lang="en-US" sz="2000"/>
              <a:t>NSPIRE has Three (3) Inspectable Areas:</a:t>
            </a:r>
          </a:p>
          <a:p>
            <a:pPr lvl="1"/>
            <a:r>
              <a:rPr lang="en-US" sz="2000"/>
              <a:t>Unit</a:t>
            </a:r>
          </a:p>
          <a:p>
            <a:pPr lvl="1"/>
            <a:r>
              <a:rPr lang="en-US" sz="2000"/>
              <a:t>Inside</a:t>
            </a:r>
          </a:p>
          <a:p>
            <a:pPr lvl="1"/>
            <a:r>
              <a:rPr lang="en-US" sz="2000"/>
              <a:t>Outside</a:t>
            </a:r>
          </a:p>
        </p:txBody>
      </p:sp>
      <p:pic>
        <p:nvPicPr>
          <p:cNvPr id="5" name="Picture 4" descr="Cartoon character in front of a text&#10;&#10;Description automatically generated">
            <a:extLst>
              <a:ext uri="{FF2B5EF4-FFF2-40B4-BE49-F238E27FC236}">
                <a16:creationId xmlns:a16="http://schemas.microsoft.com/office/drawing/2014/main" id="{F33390AB-6D64-8F81-0E3E-9E7BB2587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11532" y="2894849"/>
            <a:ext cx="5150277" cy="289305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E4C5C-CB0F-1EBA-9802-AEC6DD78D473}"/>
              </a:ext>
            </a:extLst>
          </p:cNvPr>
          <p:cNvSpPr txBox="1"/>
          <p:nvPr/>
        </p:nvSpPr>
        <p:spPr>
          <a:xfrm>
            <a:off x="8754767" y="558785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bigcartoon.org/wiki/Inspector_Gadge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90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08D6E2-2A03-B5FC-B3D8-CCD0F18F1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NSPIRE Standard - Example</a:t>
            </a:r>
          </a:p>
        </p:txBody>
      </p:sp>
      <p:pic>
        <p:nvPicPr>
          <p:cNvPr id="5" name="Picture 4" descr="A close-up of a white outlet&#10;&#10;Description automatically generated">
            <a:extLst>
              <a:ext uri="{FF2B5EF4-FFF2-40B4-BE49-F238E27FC236}">
                <a16:creationId xmlns:a16="http://schemas.microsoft.com/office/drawing/2014/main" id="{E82F32D0-CFF1-80FC-DAFB-FA9047327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86" r="-1" b="132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7B7FD-58FC-C727-311A-2470D6EA0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b="0" i="0" u="none" strike="noStrike" baseline="0" dirty="0">
                <a:latin typeface="Gill Sans MT Condensed" panose="020B0506020104020203" pitchFamily="34" charset="0"/>
              </a:rPr>
              <a:t>DEFICIENCY 3 – UNIT: AN UNPROTECTED OUTLET IS PRESENT WITHIN SIX FEET OF A WATER SOURCE. </a:t>
            </a:r>
          </a:p>
          <a:p>
            <a:pPr marL="0" indent="0">
              <a:buNone/>
            </a:pPr>
            <a:r>
              <a:rPr lang="en-US" sz="1500" b="0" i="0" u="none" strike="noStrike" baseline="0" dirty="0">
                <a:latin typeface="Gill Sans MT Condensed" panose="020B0506020104020203" pitchFamily="34" charset="0"/>
              </a:rPr>
              <a:t>DEFICIENCY CRITERIA: 	Outlet is present within six feet of a water source (i.e., sink, bathtub, shower, water faucet, toilet) that is located in the same room. </a:t>
            </a:r>
          </a:p>
          <a:p>
            <a:pPr marL="0" indent="0">
              <a:buNone/>
            </a:pPr>
            <a:r>
              <a:rPr lang="en-US" sz="1500" dirty="0">
                <a:latin typeface="Gill Sans MT Condensed" panose="020B0506020104020203" pitchFamily="34" charset="0"/>
              </a:rPr>
              <a:t>		</a:t>
            </a:r>
            <a:r>
              <a:rPr lang="en-US" sz="1500" b="0" i="0" u="none" strike="noStrike" baseline="0" dirty="0">
                <a:latin typeface="Gill Sans MT Condensed" panose="020B0506020104020203" pitchFamily="34" charset="0"/>
              </a:rPr>
              <a:t>AND </a:t>
            </a:r>
          </a:p>
          <a:p>
            <a:pPr marL="0" indent="0">
              <a:buNone/>
            </a:pPr>
            <a:r>
              <a:rPr lang="en-US" sz="1500" b="0" i="0" u="none" strike="noStrike" baseline="0" dirty="0">
                <a:latin typeface="Gill Sans MT Condensed" panose="020B0506020104020203" pitchFamily="34" charset="0"/>
              </a:rPr>
              <a:t>Outlet is not GFCI protected. 	</a:t>
            </a:r>
          </a:p>
          <a:p>
            <a:pPr marL="0" indent="0">
              <a:buNone/>
            </a:pPr>
            <a:r>
              <a:rPr lang="en-US" sz="1500" b="0" i="0" u="none" strike="noStrike" baseline="0" dirty="0">
                <a:latin typeface="Gill Sans MT Condensed" panose="020B0506020104020203" pitchFamily="34" charset="0"/>
              </a:rPr>
              <a:t>OBSERVATION: 	</a:t>
            </a:r>
          </a:p>
          <a:p>
            <a:pPr marL="0" indent="0">
              <a:buNone/>
            </a:pPr>
            <a:r>
              <a:rPr lang="en-US" sz="1500" b="0" i="0" u="none" strike="noStrike" baseline="0" dirty="0">
                <a:latin typeface="Gill Sans MT Condensed" panose="020B0506020104020203" pitchFamily="34" charset="0"/>
              </a:rPr>
              <a:t>- Identify all outlets within the Unit. </a:t>
            </a:r>
          </a:p>
          <a:p>
            <a:pPr marL="0" indent="0">
              <a:buNone/>
            </a:pPr>
            <a:r>
              <a:rPr lang="en-US" sz="1500" b="0" i="0" u="none" strike="noStrike" baseline="0" dirty="0">
                <a:latin typeface="Gill Sans MT Condensed" panose="020B0506020104020203" pitchFamily="34" charset="0"/>
              </a:rPr>
              <a:t>- Identify water sources (i.e., sink, bathtub, shower, water faucet, toilet) within the same room as each outlet. </a:t>
            </a:r>
          </a:p>
          <a:p>
            <a:pPr marL="0" indent="0">
              <a:buNone/>
            </a:pPr>
            <a:r>
              <a:rPr lang="en-US" sz="1500" b="0" i="0" u="none" strike="noStrike" baseline="0" dirty="0">
                <a:latin typeface="Gill Sans MT Condensed" panose="020B0506020104020203" pitchFamily="34" charset="0"/>
              </a:rPr>
              <a:t>- Determine if each outlet within six feet of a water source is GFCI protected. </a:t>
            </a:r>
          </a:p>
          <a:p>
            <a:pPr marL="0" indent="0">
              <a:buNone/>
            </a:pPr>
            <a:r>
              <a:rPr lang="en-US" sz="1500" b="0" i="0" u="none" strike="noStrike" baseline="0" dirty="0">
                <a:latin typeface="Gill Sans MT Condensed" panose="020B0506020104020203" pitchFamily="34" charset="0"/>
              </a:rPr>
              <a:t>	</a:t>
            </a:r>
          </a:p>
          <a:p>
            <a:pPr marL="0" indent="0">
              <a:buNone/>
            </a:pPr>
            <a:endParaRPr lang="en-US" sz="1500" b="0" i="0" u="none" strike="noStrike" baseline="0" dirty="0">
              <a:latin typeface="Gill Sans MT Condensed" panose="020B0506020104020203" pitchFamily="34" charset="0"/>
            </a:endParaRPr>
          </a:p>
          <a:p>
            <a:pPr marL="0" indent="0">
              <a:buNone/>
            </a:pPr>
            <a:endParaRPr lang="en-US" sz="15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031A92-AEBC-ACB9-EBC1-2F38AAD9ED74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National_Electrical_Co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88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08AC7-CD91-F476-DABF-7B8E87BF4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 dirty="0"/>
              <a:t>NSPIRE Standard - Example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16AE7-0F65-7142-C47F-DD36EAE01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400" b="0" i="0" u="none" strike="noStrike" baseline="0">
                <a:latin typeface="Gill Sans MT Condensed" panose="020B0506020104020203" pitchFamily="34" charset="0"/>
              </a:rPr>
              <a:t>MORE INFORMATION: 	</a:t>
            </a:r>
          </a:p>
          <a:p>
            <a:pPr marL="0" indent="0">
              <a:buNone/>
            </a:pPr>
            <a:r>
              <a:rPr lang="en-US" sz="1400" b="0" i="0" u="none" strike="noStrike" baseline="0">
                <a:latin typeface="Gill Sans MT Condensed" panose="020B0506020104020203" pitchFamily="34" charset="0"/>
              </a:rPr>
              <a:t>- Outlet protection methods include GFCI outlet, GFCI breaker, or an outlet wired in series that is protected by another GFCI outlet. </a:t>
            </a:r>
          </a:p>
          <a:p>
            <a:pPr marL="0" indent="0">
              <a:buNone/>
            </a:pPr>
            <a:r>
              <a:rPr lang="en-US" sz="1400" b="0" i="0" u="none" strike="noStrike" baseline="0">
                <a:latin typeface="Gill Sans MT Condensed" panose="020B0506020104020203" pitchFamily="34" charset="0"/>
              </a:rPr>
              <a:t>- </a:t>
            </a:r>
            <a:r>
              <a:rPr lang="en-US" sz="1400" b="0" i="0" strike="noStrike" baseline="0">
                <a:highlight>
                  <a:srgbClr val="FFFF00"/>
                </a:highlight>
                <a:latin typeface="Gill Sans MT Condensed" panose="020B0506020104020203" pitchFamily="34" charset="0"/>
              </a:rPr>
              <a:t>An outlet dedicated to a major appliance (e.g., water heater, HVAC, refrigerator, </a:t>
            </a:r>
            <a:r>
              <a:rPr lang="en-US" sz="1400" b="0" i="0" u="sng" strike="noStrike" baseline="0">
                <a:highlight>
                  <a:srgbClr val="FFFF00"/>
                </a:highlight>
                <a:latin typeface="Gill Sans MT Condensed" panose="020B0506020104020203" pitchFamily="34" charset="0"/>
              </a:rPr>
              <a:t>washing machine</a:t>
            </a:r>
            <a:r>
              <a:rPr lang="en-US" sz="1400" b="0" i="0" strike="noStrike" baseline="0">
                <a:highlight>
                  <a:srgbClr val="FFFF00"/>
                </a:highlight>
                <a:latin typeface="Gill Sans MT Condensed" panose="020B0506020104020203" pitchFamily="34" charset="0"/>
              </a:rPr>
              <a:t>, dishwasher, garbage disposal, appliance that is wall-mounted or installed within a cabinet, etc.) should </a:t>
            </a:r>
            <a:r>
              <a:rPr lang="en-US" sz="1400" b="1" i="0" strike="noStrike" baseline="0">
                <a:highlight>
                  <a:srgbClr val="FFFF00"/>
                </a:highlight>
                <a:latin typeface="Gill Sans MT Condensed" panose="020B0506020104020203" pitchFamily="34" charset="0"/>
              </a:rPr>
              <a:t>NOT</a:t>
            </a:r>
            <a:r>
              <a:rPr lang="en-US" sz="1400" b="0" i="0" strike="noStrike" baseline="0">
                <a:highlight>
                  <a:srgbClr val="FFFF00"/>
                </a:highlight>
                <a:latin typeface="Gill Sans MT Condensed" panose="020B0506020104020203" pitchFamily="34" charset="0"/>
              </a:rPr>
              <a:t> be evaluated under this standard, regardless of its distance from the water source. </a:t>
            </a:r>
          </a:p>
          <a:p>
            <a:pPr marL="0" indent="0">
              <a:buNone/>
            </a:pPr>
            <a:r>
              <a:rPr lang="en-US" sz="1400" b="0" i="0" u="none" strike="noStrike" baseline="0">
                <a:latin typeface="Gill Sans MT Condensed" panose="020B0506020104020203" pitchFamily="34" charset="0"/>
              </a:rPr>
              <a:t>- </a:t>
            </a:r>
            <a:r>
              <a:rPr lang="en-US" sz="1400" b="0" i="0" u="none" strike="noStrike" baseline="0">
                <a:highlight>
                  <a:srgbClr val="FFFF00"/>
                </a:highlight>
                <a:latin typeface="Gill Sans MT Condensed" panose="020B0506020104020203" pitchFamily="34" charset="0"/>
              </a:rPr>
              <a:t>A </a:t>
            </a:r>
            <a:r>
              <a:rPr lang="en-US" sz="1400" b="0" i="0" u="sng" strike="noStrike" baseline="0">
                <a:highlight>
                  <a:srgbClr val="FFFF00"/>
                </a:highlight>
                <a:latin typeface="Gill Sans MT Condensed" panose="020B0506020104020203" pitchFamily="34" charset="0"/>
              </a:rPr>
              <a:t>dedicated outlet </a:t>
            </a:r>
            <a:r>
              <a:rPr lang="en-US" sz="1400" b="0" i="0" u="none" strike="noStrike" baseline="0">
                <a:highlight>
                  <a:srgbClr val="FFFF00"/>
                </a:highlight>
                <a:latin typeface="Gill Sans MT Condensed" panose="020B0506020104020203" pitchFamily="34" charset="0"/>
              </a:rPr>
              <a:t>is a receptacle outlet that is only capable of serving that specific appliance. </a:t>
            </a:r>
          </a:p>
          <a:p>
            <a:pPr marL="0" indent="0">
              <a:buNone/>
            </a:pPr>
            <a:r>
              <a:rPr lang="en-US" sz="1400" b="0" i="0" u="none" strike="noStrike" baseline="0">
                <a:latin typeface="Gill Sans MT Condensed" panose="020B0506020104020203" pitchFamily="34" charset="0"/>
              </a:rPr>
              <a:t>- An outlet located below a countertop and within an enclosed cabinet should not be evaluated under this standard, regardless of its distance from the water source. </a:t>
            </a:r>
          </a:p>
          <a:p>
            <a:pPr marL="0" indent="0">
              <a:buNone/>
            </a:pPr>
            <a:r>
              <a:rPr lang="en-US" sz="1400" b="0" i="0" u="none" strike="noStrike" baseline="0">
                <a:latin typeface="Gill Sans MT Condensed" panose="020B0506020104020203" pitchFamily="34" charset="0"/>
              </a:rPr>
              <a:t>- An electrical conductor that is not enclosed or properly insulated should be evaluated under the Electrical – Conductor, Outlet, and Switch standard. </a:t>
            </a:r>
          </a:p>
          <a:p>
            <a:pPr marL="0" indent="0">
              <a:buNone/>
            </a:pPr>
            <a:endParaRPr lang="en-US" sz="1400" b="0" i="0" u="none" strike="noStrike" baseline="0">
              <a:latin typeface="Gill Sans MT Condensed" panose="020B0506020104020203" pitchFamily="34" charset="0"/>
            </a:endParaRPr>
          </a:p>
        </p:txBody>
      </p:sp>
      <p:pic>
        <p:nvPicPr>
          <p:cNvPr id="5" name="Picture 4" descr="A close-up of a white outlet&#10;&#10;Description automatically generated">
            <a:extLst>
              <a:ext uri="{FF2B5EF4-FFF2-40B4-BE49-F238E27FC236}">
                <a16:creationId xmlns:a16="http://schemas.microsoft.com/office/drawing/2014/main" id="{A3ACF113-4604-FB51-731B-FBC439925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66928" y="640080"/>
            <a:ext cx="3723208" cy="5577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9EB745-F2C3-7242-E05C-DB48DDED1ED5}"/>
              </a:ext>
            </a:extLst>
          </p:cNvPr>
          <p:cNvSpPr txBox="1"/>
          <p:nvPr/>
        </p:nvSpPr>
        <p:spPr>
          <a:xfrm>
            <a:off x="8383094" y="601786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National_Electrical_Co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9D566F-8554-3070-AF21-B8F979320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NSPIRE Standard - Example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46F7E-C31D-09C3-AAB6-BB11D9579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i="0" u="none" strike="noStrike" baseline="0" dirty="0">
                <a:latin typeface="Gill Sans MT Condensed" panose="020B0506020104020203" pitchFamily="34" charset="0"/>
              </a:rPr>
              <a:t>DEFICIENCY 1 – UNIT: A SHARP EDGE THAT CAN RESULT IN A CUT OR PUNCTURE HAZARD IS PRESENT. </a:t>
            </a:r>
          </a:p>
          <a:p>
            <a:pPr marL="0" indent="0">
              <a:buNone/>
            </a:pPr>
            <a:r>
              <a:rPr lang="en-US" sz="2000" b="0" i="0" u="none" strike="noStrike" baseline="0" dirty="0">
                <a:latin typeface="Gill Sans MT Condensed" panose="020B0506020104020203" pitchFamily="34" charset="0"/>
              </a:rPr>
              <a:t>DEFICIENCY CRITERIA: 	A sharp edge that can result in a cut or puncture hazard that is likely to require emergency care (e.g., stitches) is present within the built environment (i.e., human-made structures, features, and facilities). 	</a:t>
            </a:r>
          </a:p>
          <a:p>
            <a:pPr marL="0" indent="0">
              <a:buNone/>
            </a:pPr>
            <a:r>
              <a:rPr lang="en-US" sz="2000" b="0" i="0" u="none" strike="noStrike" baseline="0" dirty="0">
                <a:latin typeface="Gill Sans MT Condensed" panose="020B0506020104020203" pitchFamily="34" charset="0"/>
              </a:rPr>
              <a:t>OBSERVATION: 	</a:t>
            </a:r>
          </a:p>
          <a:p>
            <a:pPr marL="0" indent="0">
              <a:buNone/>
            </a:pPr>
            <a:r>
              <a:rPr lang="en-US" sz="2000" b="0" i="0" u="none" strike="noStrike" baseline="0" dirty="0">
                <a:latin typeface="Gill Sans MT Condensed" panose="020B0506020104020203" pitchFamily="34" charset="0"/>
              </a:rPr>
              <a:t>- Look throughout the Unit to identify any sharp edge that can result in a cut or puncture hazard. </a:t>
            </a:r>
          </a:p>
          <a:p>
            <a:pPr marL="0" indent="0">
              <a:buNone/>
            </a:pPr>
            <a:r>
              <a:rPr lang="en-US" sz="2000" b="0" i="0" u="none" strike="noStrike" baseline="0" dirty="0">
                <a:latin typeface="Gill Sans MT Condensed" panose="020B0506020104020203" pitchFamily="34" charset="0"/>
              </a:rPr>
              <a:t>- If present, determine if the sharp edge is likely to require emergency care if the resident comes into contact with it. </a:t>
            </a:r>
          </a:p>
          <a:p>
            <a:endParaRPr lang="en-US" sz="2000" b="0" i="0" u="none" strike="noStrike" baseline="0" dirty="0">
              <a:latin typeface="Gill Sans MT Condensed" panose="020B0506020104020203" pitchFamily="34" charset="0"/>
            </a:endParaRPr>
          </a:p>
          <a:p>
            <a:pPr marL="0" indent="0">
              <a:buNone/>
            </a:pPr>
            <a:r>
              <a:rPr lang="en-US" sz="2000" b="0" i="0" u="none" strike="noStrike" baseline="0" dirty="0">
                <a:latin typeface="Gill Sans MT Condensed" panose="020B0506020104020203" pitchFamily="34" charset="0"/>
              </a:rPr>
              <a:t>Examples of sharp edges within the Unit include, but are not limited to, broken glass or damaged tile with an exposed edge. </a:t>
            </a:r>
          </a:p>
          <a:p>
            <a:pPr marL="0" indent="0">
              <a:buNone/>
            </a:pPr>
            <a:r>
              <a:rPr lang="en-US" sz="2000" b="0" i="0" u="none" strike="noStrike" baseline="0" dirty="0">
                <a:latin typeface="Gill Sans MT Condensed" panose="020B0506020104020203" pitchFamily="34" charset="0"/>
              </a:rPr>
              <a:t>	</a:t>
            </a:r>
          </a:p>
          <a:p>
            <a:pPr marL="0" indent="0">
              <a:buNone/>
            </a:pPr>
            <a:r>
              <a:rPr lang="en-US" sz="2000" b="0" i="0" u="none" strike="noStrike" baseline="0" dirty="0">
                <a:latin typeface="Gill Sans MT Condensed" panose="020B0506020104020203" pitchFamily="34" charset="0"/>
              </a:rPr>
              <a:t>	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1218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391DD0-042B-1817-D02D-19F5292E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NSPIRE Standard - Example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73EB0-5B97-3ADC-A651-C1A17E321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b="0" i="0" u="none" strike="noStrike" baseline="0">
                <a:latin typeface="Gill Sans MT Condensed" panose="020B0506020104020203" pitchFamily="34" charset="0"/>
              </a:rPr>
              <a:t>DEFICIENCY 1 – UNIT: SMOKE ALARM IS NOT INSTALLED WHERE REQUIRED. </a:t>
            </a:r>
          </a:p>
          <a:p>
            <a:pPr marL="0" indent="0">
              <a:buNone/>
            </a:pPr>
            <a:r>
              <a:rPr lang="en-US" sz="2000" b="0" i="0" u="none" strike="noStrike" baseline="0">
                <a:latin typeface="Gill Sans MT Condensed" panose="020B0506020104020203" pitchFamily="34" charset="0"/>
              </a:rPr>
              <a:t>DEFICIENCY CRITERIA: 	Smoke alarm is not installed inside each bedroom. </a:t>
            </a:r>
          </a:p>
          <a:p>
            <a:pPr marL="0" indent="0">
              <a:buNone/>
            </a:pPr>
            <a:r>
              <a:rPr lang="en-US" sz="2000" b="0" i="0" u="none" strike="noStrike" baseline="0">
                <a:latin typeface="Gill Sans MT Condensed" panose="020B0506020104020203" pitchFamily="34" charset="0"/>
              </a:rPr>
              <a:t>	AND </a:t>
            </a:r>
          </a:p>
          <a:p>
            <a:pPr marL="0" indent="0">
              <a:buNone/>
            </a:pPr>
            <a:r>
              <a:rPr lang="en-US" sz="2000" b="0" i="0" u="none" strike="noStrike" baseline="0">
                <a:latin typeface="Gill Sans MT Condensed" panose="020B0506020104020203" pitchFamily="34" charset="0"/>
              </a:rPr>
              <a:t>Smoke alarm is not installed outside the bedroom(s). </a:t>
            </a:r>
          </a:p>
          <a:p>
            <a:pPr marL="0" indent="0">
              <a:buNone/>
            </a:pPr>
            <a:r>
              <a:rPr lang="en-US" sz="2000" b="0" i="0" u="none" strike="noStrike" baseline="0">
                <a:latin typeface="Gill Sans MT Condensed" panose="020B0506020104020203" pitchFamily="34" charset="0"/>
              </a:rPr>
              <a:t>	AND </a:t>
            </a:r>
          </a:p>
          <a:p>
            <a:pPr marL="0" indent="0">
              <a:buNone/>
            </a:pPr>
            <a:r>
              <a:rPr lang="en-US" sz="2000" b="0" i="0" u="none" strike="noStrike" baseline="0">
                <a:latin typeface="Gill Sans MT Condensed" panose="020B0506020104020203" pitchFamily="34" charset="0"/>
              </a:rPr>
              <a:t>Smoke alarm is not installed on each level. 	</a:t>
            </a:r>
          </a:p>
          <a:p>
            <a:pPr marL="0" indent="0">
              <a:buNone/>
            </a:pPr>
            <a:r>
              <a:rPr lang="en-US" sz="2000" b="0" i="0" u="none" strike="noStrike" baseline="0">
                <a:latin typeface="Gill Sans MT Condensed" panose="020B0506020104020203" pitchFamily="34" charset="0"/>
              </a:rPr>
              <a:t>OBSERVATION: 	</a:t>
            </a:r>
          </a:p>
          <a:p>
            <a:pPr marL="0" indent="0">
              <a:buNone/>
            </a:pPr>
            <a:r>
              <a:rPr lang="en-US" sz="2000" b="0" i="0" u="none" strike="noStrike" baseline="0">
                <a:latin typeface="Gill Sans MT Condensed" panose="020B0506020104020203" pitchFamily="34" charset="0"/>
              </a:rPr>
              <a:t>- Observe each location where a smoke alarm is required. </a:t>
            </a:r>
          </a:p>
          <a:p>
            <a:pPr marL="0" indent="0">
              <a:buNone/>
            </a:pPr>
            <a:r>
              <a:rPr lang="en-US" sz="2000" b="0" i="0" u="none" strike="noStrike" baseline="0">
                <a:latin typeface="Gill Sans MT Condensed" panose="020B0506020104020203" pitchFamily="34" charset="0"/>
              </a:rPr>
              <a:t>- Verify a smoke alarm is present. </a:t>
            </a:r>
          </a:p>
          <a:p>
            <a:pPr marL="0" indent="0">
              <a:buNone/>
            </a:pPr>
            <a:r>
              <a:rPr lang="en-US" sz="2000" b="0" i="0" u="none" strike="noStrike" baseline="0">
                <a:latin typeface="Gill Sans MT Condensed" panose="020B0506020104020203" pitchFamily="34" charset="0"/>
              </a:rPr>
              <a:t>	</a:t>
            </a:r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5" name="Picture 4" descr="A smoke detector on a ceiling">
            <a:extLst>
              <a:ext uri="{FF2B5EF4-FFF2-40B4-BE49-F238E27FC236}">
                <a16:creationId xmlns:a16="http://schemas.microsoft.com/office/drawing/2014/main" id="{C5378A34-093C-B441-2B66-F1411CDB5F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0177" r="5844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888FCC-9AD9-7FCC-8222-104AE9808D9D}"/>
              </a:ext>
            </a:extLst>
          </p:cNvPr>
          <p:cNvSpPr txBox="1"/>
          <p:nvPr/>
        </p:nvSpPr>
        <p:spPr>
          <a:xfrm>
            <a:off x="9176631" y="5990433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akrabat/1473213815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8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B5A1A-FDD6-259F-57DB-6F7CD35E1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600"/>
              <a:t>NSPIRE Standard - Example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8B45A-0285-DB46-9C6B-0834A3F34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b="0" i="0" u="none" strike="noStrike" baseline="0">
                <a:latin typeface="Gill Sans MT Condensed" panose="020B0506020104020203" pitchFamily="34" charset="0"/>
              </a:rPr>
              <a:t>More Information: 	</a:t>
            </a:r>
          </a:p>
          <a:p>
            <a:pPr marL="0" indent="0">
              <a:buNone/>
            </a:pPr>
            <a:r>
              <a:rPr lang="en-US" sz="1500" b="0" i="0" u="none" strike="noStrike" baseline="0">
                <a:latin typeface="Gill Sans MT Condensed" panose="020B0506020104020203" pitchFamily="34" charset="0"/>
              </a:rPr>
              <a:t>- A smoke alarm installed within a hallway in the immediate vicinity of multiple bedrooms meets the requirement of "outside the bedroom(s)" under this standard. </a:t>
            </a:r>
          </a:p>
          <a:p>
            <a:pPr marL="0" indent="0">
              <a:buNone/>
            </a:pPr>
            <a:r>
              <a:rPr lang="en-US" sz="1500" b="0" i="0" u="none" strike="noStrike" baseline="0">
                <a:latin typeface="Gill Sans MT Condensed" panose="020B0506020104020203" pitchFamily="34" charset="0"/>
              </a:rPr>
              <a:t>- A smoke alarm installed outside a bedroom may meet the requirement of "on each level" under this standard. </a:t>
            </a:r>
          </a:p>
          <a:p>
            <a:pPr marL="0" indent="0">
              <a:buNone/>
            </a:pPr>
            <a:r>
              <a:rPr lang="en-US" sz="1500" b="0" i="0" u="none" strike="noStrike" baseline="0">
                <a:latin typeface="Gill Sans MT Condensed" panose="020B0506020104020203" pitchFamily="34" charset="0"/>
              </a:rPr>
              <a:t>- If a smoke alarm is missing (i.e., evidence of prior installation, but is now not present or is incomplete) from a non-required area, then it should not be evaluated under this standard. </a:t>
            </a:r>
          </a:p>
          <a:p>
            <a:pPr marL="0" indent="0">
              <a:buNone/>
            </a:pPr>
            <a:r>
              <a:rPr lang="en-US" sz="1500" b="0" i="0" u="none" strike="noStrike" baseline="0">
                <a:latin typeface="Gill Sans MT Condensed" panose="020B0506020104020203" pitchFamily="34" charset="0"/>
              </a:rPr>
              <a:t>- If another hazard is present, then it should be evaluated under the respective standard (e.g., an exposed conductor should be evaluated under the Electrical – Conductor, Outlet, and Switch standard). </a:t>
            </a:r>
          </a:p>
          <a:p>
            <a:pPr marL="0" indent="0">
              <a:buNone/>
            </a:pPr>
            <a:endParaRPr lang="en-US" sz="1500" b="0" i="0" u="none" strike="noStrike" baseline="0">
              <a:latin typeface="Gill Sans MT Condensed" panose="020B0506020104020203" pitchFamily="34" charset="0"/>
            </a:endParaRPr>
          </a:p>
        </p:txBody>
      </p:sp>
      <p:pic>
        <p:nvPicPr>
          <p:cNvPr id="5" name="Picture 4" descr="A smoke detector on a ceiling&#10;&#10;Description automatically generated">
            <a:extLst>
              <a:ext uri="{FF2B5EF4-FFF2-40B4-BE49-F238E27FC236}">
                <a16:creationId xmlns:a16="http://schemas.microsoft.com/office/drawing/2014/main" id="{8D601223-14ED-D9E9-300F-5980432112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52" r="31147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68648C-FE22-3FB3-8FDB-A7004D3CF926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28478778@N05/5728482393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60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288B5-4FCC-B94F-99BA-31B74A72C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US" sz="5000"/>
              <a:t>NSPIRE Standard - Example</a:t>
            </a:r>
          </a:p>
        </p:txBody>
      </p:sp>
      <p:pic>
        <p:nvPicPr>
          <p:cNvPr id="5" name="Picture 4" descr="A white smoke detector with a round base">
            <a:extLst>
              <a:ext uri="{FF2B5EF4-FFF2-40B4-BE49-F238E27FC236}">
                <a16:creationId xmlns:a16="http://schemas.microsoft.com/office/drawing/2014/main" id="{608AA469-BBAE-995E-2BC5-E1F7DF0FF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0936" y="699516"/>
            <a:ext cx="5458968" cy="5458968"/>
          </a:xfrm>
          <a:prstGeom prst="rect">
            <a:avLst/>
          </a:prstGeom>
        </p:spPr>
      </p:pic>
      <p:sp>
        <p:nvSpPr>
          <p:cNvPr id="13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8E236-4A92-A7E2-7F2E-402D3FF53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b="0" i="0" u="none" strike="noStrike" baseline="0">
                <a:latin typeface="Gill Sans MT Condensed" panose="020B0506020104020203" pitchFamily="34" charset="0"/>
              </a:rPr>
              <a:t>DEFICIENCY 2 – UNIT: SMOKE ALARM IS OBSTRUCTED.</a:t>
            </a:r>
          </a:p>
          <a:p>
            <a:pPr marL="0" indent="0">
              <a:buNone/>
            </a:pPr>
            <a:r>
              <a:rPr lang="en-US" sz="2200" b="0" i="0" u="none" strike="noStrike" baseline="0">
                <a:latin typeface="Gill Sans MT Condensed" panose="020B0506020104020203" pitchFamily="34" charset="0"/>
              </a:rPr>
              <a:t>DEFICIENCY CRITERIA: 	Smoke alarm is obstructed. 	</a:t>
            </a:r>
          </a:p>
          <a:p>
            <a:pPr marL="0" indent="0">
              <a:buNone/>
            </a:pPr>
            <a:r>
              <a:rPr lang="en-US" sz="2200" b="0" i="0" u="none" strike="noStrike" baseline="0">
                <a:latin typeface="Gill Sans MT Condensed" panose="020B0506020104020203" pitchFamily="34" charset="0"/>
              </a:rPr>
              <a:t>ACTION: 	</a:t>
            </a:r>
          </a:p>
          <a:p>
            <a:pPr marL="0" indent="0">
              <a:buNone/>
            </a:pPr>
            <a:r>
              <a:rPr lang="en-US" sz="2200" b="0" i="0" u="none" strike="noStrike" baseline="0">
                <a:latin typeface="Gill Sans MT Condensed" panose="020B0506020104020203" pitchFamily="34" charset="0"/>
              </a:rPr>
              <a:t>- Determine if the smoke alarm is covered by a foreign object (e.g., plastic bag, shower cap, zip tie, paint, tape). </a:t>
            </a:r>
          </a:p>
          <a:p>
            <a:pPr marL="0" indent="0">
              <a:buNone/>
            </a:pPr>
            <a:r>
              <a:rPr lang="en-US" sz="2200" b="0" i="0" u="none" strike="noStrike" baseline="0">
                <a:latin typeface="Gill Sans MT Condensed" panose="020B0506020104020203" pitchFamily="34" charset="0"/>
              </a:rPr>
              <a:t>	</a:t>
            </a:r>
          </a:p>
          <a:p>
            <a:pPr marL="0" indent="0">
              <a:buNone/>
            </a:pPr>
            <a:r>
              <a:rPr lang="en-US" sz="2200" b="0" i="0" u="none" strike="noStrike" baseline="0">
                <a:latin typeface="Gill Sans MT Condensed" panose="020B0506020104020203" pitchFamily="34" charset="0"/>
              </a:rPr>
              <a:t> </a:t>
            </a:r>
            <a:endParaRPr lang="en-US" sz="2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EBBD20-58E9-1AAE-300E-9B839AFB0F69}"/>
              </a:ext>
            </a:extLst>
          </p:cNvPr>
          <p:cNvSpPr txBox="1"/>
          <p:nvPr/>
        </p:nvSpPr>
        <p:spPr>
          <a:xfrm>
            <a:off x="3630577" y="5958429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blogs.ubc.ca/communicatingscience2018w111/2018/11/12/smoke-alarms-could-be-made-much-more-effective-by-using-a-mothers-voic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59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22210-A2EC-5DD5-6D3B-F06650B95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 dirty="0"/>
              <a:t>NSPIRE Standard - Example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702A5-34EC-425A-1BF9-E15E62F25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b="0" i="0" u="none" strike="noStrike" baseline="0">
                <a:latin typeface="Gill Sans MT Condensed" panose="020B0506020104020203" pitchFamily="34" charset="0"/>
              </a:rPr>
              <a:t>DEFICIENCY 3 – UNIT: SMOKE ALARM DOES NOT PRODUCE AN AUDIO OR VISUAL ALARM WHEN TESTED. </a:t>
            </a:r>
          </a:p>
          <a:p>
            <a:pPr marL="0" indent="0">
              <a:buNone/>
            </a:pPr>
            <a:r>
              <a:rPr lang="en-US" sz="2000" b="0" i="0" u="none" strike="noStrike" baseline="0">
                <a:latin typeface="Gill Sans MT Condensed" panose="020B0506020104020203" pitchFamily="34" charset="0"/>
              </a:rPr>
              <a:t>DEFICIENCY CRITERIA: 	Smoke alarm does not produce an audio or visual alarm when tested. 	</a:t>
            </a:r>
          </a:p>
          <a:p>
            <a:pPr marL="0" indent="0">
              <a:buNone/>
            </a:pPr>
            <a:r>
              <a:rPr lang="en-US" sz="2000" b="0" i="0" u="none" strike="noStrike" baseline="0">
                <a:latin typeface="Gill Sans MT Condensed" panose="020B0506020104020203" pitchFamily="34" charset="0"/>
              </a:rPr>
              <a:t>ACTION: 	</a:t>
            </a:r>
          </a:p>
          <a:p>
            <a:pPr marL="0" indent="0">
              <a:buNone/>
            </a:pPr>
            <a:r>
              <a:rPr lang="en-US" sz="2000" b="0" i="0" u="none" strike="noStrike" baseline="0">
                <a:latin typeface="Gill Sans MT Condensed" panose="020B0506020104020203" pitchFamily="34" charset="0"/>
              </a:rPr>
              <a:t>- Press the test button and determine if the light on the smoke alarm flashes, strobes, or changes pattern in any way. </a:t>
            </a:r>
          </a:p>
          <a:p>
            <a:pPr marL="0" indent="0">
              <a:buNone/>
            </a:pPr>
            <a:r>
              <a:rPr lang="en-US" sz="2000" b="0" i="0" u="none" strike="noStrike" baseline="0">
                <a:latin typeface="Gill Sans MT Condensed" panose="020B0506020104020203" pitchFamily="34" charset="0"/>
              </a:rPr>
              <a:t>- Listen to hear if an alarm is emitted from the smoke alarm at an audible level to alert the resident. </a:t>
            </a:r>
          </a:p>
          <a:p>
            <a:pPr marL="0" indent="0">
              <a:buNone/>
            </a:pPr>
            <a:r>
              <a:rPr lang="en-US" sz="2000" b="0" i="0" u="none" strike="noStrike" baseline="0">
                <a:latin typeface="Gill Sans MT Condensed" panose="020B0506020104020203" pitchFamily="34" charset="0"/>
              </a:rPr>
              <a:t>	</a:t>
            </a:r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5" name="Picture 4" descr="A close-up of a smoke detector&#10;&#10;Description automatically generated">
            <a:extLst>
              <a:ext uri="{FF2B5EF4-FFF2-40B4-BE49-F238E27FC236}">
                <a16:creationId xmlns:a16="http://schemas.microsoft.com/office/drawing/2014/main" id="{18977D9C-683E-3897-E643-237DC0FCC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9048" y="1204471"/>
            <a:ext cx="5458968" cy="444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08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F87191-86A6-7566-2387-D7D1F8E8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NSPIRE Standard - Example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14287-D6B6-CD84-124F-2B41599A2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b="0" i="0" u="none" strike="noStrike" baseline="0">
                <a:latin typeface="Gill Sans MT Condensed" panose="020B0506020104020203" pitchFamily="34" charset="0"/>
              </a:rPr>
              <a:t>DEFICIENCY 1 – UNIT: SYSTEM IS BLOCKED, OR PULL CORD IS HIGHER THAN 6 INCHES OFF THE FLOOR. </a:t>
            </a:r>
          </a:p>
          <a:p>
            <a:pPr marL="0" indent="0">
              <a:buNone/>
            </a:pPr>
            <a:r>
              <a:rPr lang="en-US" sz="2200" b="0" i="0" u="none" strike="noStrike" baseline="0">
                <a:latin typeface="Gill Sans MT Condensed" panose="020B0506020104020203" pitchFamily="34" charset="0"/>
              </a:rPr>
              <a:t>DEFICIENCY CRITERIA: 	System is blocked. </a:t>
            </a:r>
          </a:p>
          <a:p>
            <a:pPr marL="0" indent="0">
              <a:buNone/>
            </a:pPr>
            <a:r>
              <a:rPr lang="en-US" sz="2200" b="0" i="0" u="none" strike="noStrike" baseline="0">
                <a:latin typeface="Gill Sans MT Condensed" panose="020B0506020104020203" pitchFamily="34" charset="0"/>
              </a:rPr>
              <a:t>	OR </a:t>
            </a:r>
          </a:p>
          <a:p>
            <a:pPr marL="0" indent="0">
              <a:buNone/>
            </a:pPr>
            <a:r>
              <a:rPr lang="en-US" sz="2200" b="0" i="0" u="none" strike="noStrike" baseline="0">
                <a:latin typeface="Gill Sans MT Condensed" panose="020B0506020104020203" pitchFamily="34" charset="0"/>
              </a:rPr>
              <a:t>Pull cord end is higher than 6 inches off the floor. 	</a:t>
            </a:r>
          </a:p>
          <a:p>
            <a:pPr marL="0" indent="0">
              <a:buNone/>
            </a:pPr>
            <a:r>
              <a:rPr lang="en-US" sz="2200" b="0" i="0" u="none" strike="noStrike" baseline="0">
                <a:latin typeface="Gill Sans MT Condensed" panose="020B0506020104020203" pitchFamily="34" charset="0"/>
              </a:rPr>
              <a:t>OBSERVATION: 	</a:t>
            </a:r>
          </a:p>
          <a:p>
            <a:pPr marL="0" indent="0">
              <a:buNone/>
            </a:pPr>
            <a:r>
              <a:rPr lang="en-US" sz="2200" b="0" i="0" u="none" strike="noStrike" baseline="0">
                <a:latin typeface="Gill Sans MT Condensed" panose="020B0506020104020203" pitchFamily="34" charset="0"/>
              </a:rPr>
              <a:t>- Look for a call-for-aid system along the walls. </a:t>
            </a:r>
          </a:p>
          <a:p>
            <a:pPr marL="0" indent="0">
              <a:buNone/>
            </a:pPr>
            <a:r>
              <a:rPr lang="en-US" sz="2200" b="0" i="0" u="none" strike="noStrike" baseline="0">
                <a:latin typeface="Gill Sans MT Condensed" panose="020B0506020104020203" pitchFamily="34" charset="0"/>
              </a:rPr>
              <a:t>- Look to see if a cord is present if required; not all call-for-aid systems will have a cord, some may have a button. </a:t>
            </a:r>
          </a:p>
          <a:p>
            <a:pPr marL="0" indent="0">
              <a:buNone/>
            </a:pPr>
            <a:r>
              <a:rPr lang="en-US" sz="2200" b="0" i="0" u="none" strike="noStrike" baseline="0">
                <a:latin typeface="Gill Sans MT Condensed" panose="020B0506020104020203" pitchFamily="34" charset="0"/>
              </a:rPr>
              <a:t>- Look at the call-for-aid system and visually inspect for any obstruction that would prevent a resident from accessing the system (e.g., furniture and equipment, clothes, plants, etc.). </a:t>
            </a:r>
          </a:p>
          <a:p>
            <a:pPr marL="0" indent="0">
              <a:buNone/>
            </a:pPr>
            <a:endParaRPr lang="en-US" sz="2200" b="0" i="0" u="none" strike="noStrike" baseline="0">
              <a:latin typeface="Gill Sans MT Condensed" panose="020B0506020104020203" pitchFamily="34" charset="0"/>
            </a:endParaRPr>
          </a:p>
          <a:p>
            <a:pPr marL="0" indent="0">
              <a:buNone/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420986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B65BEC-F83B-6331-27D7-7DC717AA6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NSPIRE Standard - Example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135B0-B6F6-2111-C307-83B1F5964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0" i="0" u="none" strike="noStrike" baseline="0">
                <a:latin typeface="Gill Sans MT Condensed" panose="020B0506020104020203" pitchFamily="34" charset="0"/>
              </a:rPr>
              <a:t>ACTION: 	</a:t>
            </a:r>
          </a:p>
          <a:p>
            <a:pPr marL="0" indent="0">
              <a:buNone/>
            </a:pPr>
            <a:r>
              <a:rPr lang="en-US" sz="2200" b="0" i="0" u="none" strike="noStrike" baseline="0">
                <a:latin typeface="Gill Sans MT Condensed" panose="020B0506020104020203" pitchFamily="34" charset="0"/>
              </a:rPr>
              <a:t>- If a cord is present, measure the distance between the end of the pull cord and the floor to determine if it is greater than 6 inches </a:t>
            </a:r>
          </a:p>
          <a:p>
            <a:pPr marL="0" indent="0">
              <a:buNone/>
            </a:pPr>
            <a:r>
              <a:rPr lang="en-US" sz="2200" b="0" i="0" u="none" strike="noStrike" baseline="0">
                <a:latin typeface="Gill Sans MT Condensed" panose="020B0506020104020203" pitchFamily="34" charset="0"/>
              </a:rPr>
              <a:t>	</a:t>
            </a:r>
          </a:p>
          <a:p>
            <a:pPr marL="0" indent="0">
              <a:buNone/>
            </a:pPr>
            <a:r>
              <a:rPr lang="en-US" sz="2200" b="0" i="0" u="none" strike="noStrike" baseline="0">
                <a:latin typeface="Gill Sans MT Condensed" panose="020B0506020104020203" pitchFamily="34" charset="0"/>
              </a:rPr>
              <a:t>More Information: 	</a:t>
            </a:r>
          </a:p>
          <a:p>
            <a:pPr marL="0" indent="0">
              <a:buNone/>
            </a:pPr>
            <a:r>
              <a:rPr lang="en-US" sz="2200" b="0" i="0" u="none" strike="noStrike" baseline="0">
                <a:latin typeface="Gill Sans MT Condensed" panose="020B0506020104020203" pitchFamily="34" charset="0"/>
              </a:rPr>
              <a:t>- If the call-for-aid system is a button-only device, then do not record a deficiency for a pull cord end that is higher than 6 inches off the floor. </a:t>
            </a:r>
          </a:p>
          <a:p>
            <a:pPr marL="0" indent="0">
              <a:buNone/>
            </a:pPr>
            <a:r>
              <a:rPr lang="en-US" sz="2200" b="0" i="0" u="none" strike="noStrike" baseline="0">
                <a:latin typeface="Gill Sans MT Condensed" panose="020B0506020104020203" pitchFamily="34" charset="0"/>
              </a:rPr>
              <a:t>	</a:t>
            </a:r>
          </a:p>
          <a:p>
            <a:pPr marL="0" indent="0">
              <a:buNone/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655601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85E7BC-C4D4-592D-D85E-2FE108B80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NSPIRE Standard -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4E029-BD1E-362E-53F4-25E31C473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0" i="0" u="none" strike="noStrike" baseline="0">
                <a:latin typeface="Gill Sans MT Condensed" panose="020B0506020104020203" pitchFamily="34" charset="0"/>
              </a:rPr>
              <a:t>DEFICIENCY 2 – UNIT: SYSTEM DOES NOT FUNCTION PROPERLY. </a:t>
            </a:r>
          </a:p>
          <a:p>
            <a:pPr marL="0" indent="0">
              <a:buNone/>
            </a:pPr>
            <a:r>
              <a:rPr lang="en-US" sz="2200" b="0" i="0" u="none" strike="noStrike" baseline="0">
                <a:latin typeface="Gill Sans MT Condensed" panose="020B0506020104020203" pitchFamily="34" charset="0"/>
              </a:rPr>
              <a:t>DEFICIENCY CRITERIA: 	A call-for-aid system does not emit sound or light or send a signal to the annunciator. </a:t>
            </a:r>
          </a:p>
          <a:p>
            <a:pPr marL="0" indent="0">
              <a:buNone/>
            </a:pPr>
            <a:r>
              <a:rPr lang="en-US" sz="2200" b="0" i="0" u="none" strike="noStrike" baseline="0">
                <a:latin typeface="Gill Sans MT Condensed" panose="020B0506020104020203" pitchFamily="34" charset="0"/>
              </a:rPr>
              <a:t>	OR </a:t>
            </a:r>
          </a:p>
          <a:p>
            <a:pPr marL="0" indent="0">
              <a:buNone/>
            </a:pPr>
            <a:r>
              <a:rPr lang="en-US" sz="2200" b="0" i="0" u="none" strike="noStrike" baseline="0">
                <a:latin typeface="Gill Sans MT Condensed" panose="020B0506020104020203" pitchFamily="34" charset="0"/>
              </a:rPr>
              <a:t>The annunciator does not indicate the correct corresponding room. </a:t>
            </a:r>
          </a:p>
          <a:p>
            <a:pPr marL="0" indent="0">
              <a:buNone/>
            </a:pPr>
            <a:r>
              <a:rPr lang="en-US" sz="2200" b="0" i="0" u="none" strike="noStrike" baseline="0">
                <a:latin typeface="Gill Sans MT Condensed" panose="020B0506020104020203" pitchFamily="34" charset="0"/>
              </a:rPr>
              <a:t>	OR </a:t>
            </a:r>
          </a:p>
          <a:p>
            <a:pPr marL="0" indent="0">
              <a:buNone/>
            </a:pPr>
            <a:r>
              <a:rPr lang="en-US" sz="2200" b="0" i="0" u="none" strike="noStrike" baseline="0">
                <a:latin typeface="Gill Sans MT Condensed" panose="020B0506020104020203" pitchFamily="34" charset="0"/>
              </a:rPr>
              <a:t>Pull cord is missing. </a:t>
            </a:r>
          </a:p>
          <a:p>
            <a:pPr marL="0" indent="0">
              <a:buNone/>
            </a:pPr>
            <a:r>
              <a:rPr lang="en-US" sz="2200" b="0" i="0" u="none" strike="noStrike" baseline="0">
                <a:latin typeface="Gill Sans MT Condensed" panose="020B0506020104020203" pitchFamily="34" charset="0"/>
              </a:rPr>
              <a:t>	OR </a:t>
            </a:r>
          </a:p>
          <a:p>
            <a:pPr marL="0" indent="0">
              <a:buNone/>
            </a:pPr>
            <a:r>
              <a:rPr lang="en-US" sz="2200" b="0" i="0" u="none" strike="noStrike" baseline="0">
                <a:latin typeface="Gill Sans MT Condensed" panose="020B0506020104020203" pitchFamily="34" charset="0"/>
              </a:rPr>
              <a:t>Pull cord is tied up such that it cannot be engaged. 	</a:t>
            </a:r>
          </a:p>
          <a:p>
            <a:pPr marL="0" indent="0">
              <a:buNone/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539694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5F4A41-C6A3-E5F9-4CE1-5F40D005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NSPIRE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F2941-ECFF-A3D8-FDCA-31B245590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/>
              <a:t>Unit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 b="0" i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“Unit” of HUD housing refers to the interior components of an individual dwelling, where the resident lives.</a:t>
            </a:r>
            <a:endParaRPr lang="en-US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kitchen with a white refrigerator and a gray island&#10;&#10;Description automatically generated">
            <a:extLst>
              <a:ext uri="{FF2B5EF4-FFF2-40B4-BE49-F238E27FC236}">
                <a16:creationId xmlns:a16="http://schemas.microsoft.com/office/drawing/2014/main" id="{A4363CB1-F938-DA0F-E87E-A3C84535B1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866" r="5277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EDFBBB-95B2-4197-385B-04B1A653B294}"/>
              </a:ext>
            </a:extLst>
          </p:cNvPr>
          <p:cNvSpPr txBox="1"/>
          <p:nvPr/>
        </p:nvSpPr>
        <p:spPr>
          <a:xfrm>
            <a:off x="8943871" y="5858593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ryansmithphotography.com/real-estate-photography-gallery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41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C55551-2B84-4D67-1455-3AD439F1B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NSPIRE Standard - Example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DF4FE-9E24-555C-3C07-B571F0DFE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500" b="0" i="0" u="none" strike="noStrike" baseline="0">
                <a:latin typeface="Gill Sans MT Condensed" panose="020B0506020104020203" pitchFamily="34" charset="0"/>
              </a:rPr>
              <a:t>OBSERVATION: 	</a:t>
            </a:r>
          </a:p>
          <a:p>
            <a:pPr marL="0" indent="0">
              <a:buNone/>
            </a:pPr>
            <a:r>
              <a:rPr lang="en-US" sz="1500" b="0" i="0" u="none" strike="noStrike" baseline="0">
                <a:latin typeface="Gill Sans MT Condensed" panose="020B0506020104020203" pitchFamily="34" charset="0"/>
              </a:rPr>
              <a:t>- Look for a call-for-aid system along the walls. </a:t>
            </a:r>
          </a:p>
          <a:p>
            <a:pPr marL="0" indent="0">
              <a:buNone/>
            </a:pPr>
            <a:r>
              <a:rPr lang="en-US" sz="1500" b="0" i="0" u="none" strike="noStrike" baseline="0">
                <a:latin typeface="Gill Sans MT Condensed" panose="020B0506020104020203" pitchFamily="34" charset="0"/>
              </a:rPr>
              <a:t>- Look to verify that a cord is present, if so designed. </a:t>
            </a:r>
          </a:p>
          <a:p>
            <a:pPr marL="0" indent="0">
              <a:buNone/>
            </a:pPr>
            <a:r>
              <a:rPr lang="en-US" sz="1500" b="0" i="0" u="none" strike="noStrike" baseline="0">
                <a:latin typeface="Gill Sans MT Condensed" panose="020B0506020104020203" pitchFamily="34" charset="0"/>
              </a:rPr>
              <a:t>- Listen to verify that the system emits an audible alarm, if so designed. </a:t>
            </a:r>
          </a:p>
          <a:p>
            <a:pPr marL="0" indent="0">
              <a:buNone/>
            </a:pPr>
            <a:r>
              <a:rPr lang="en-US" sz="1500" b="0" i="0" u="none" strike="noStrike" baseline="0">
                <a:latin typeface="Gill Sans MT Condensed" panose="020B0506020104020203" pitchFamily="34" charset="0"/>
              </a:rPr>
              <a:t>- Verify the system emits a visual alarm, if so designed. </a:t>
            </a:r>
          </a:p>
          <a:p>
            <a:pPr marL="0" indent="0">
              <a:buNone/>
            </a:pPr>
            <a:r>
              <a:rPr lang="en-US" sz="1500" b="0" i="0" u="none" strike="noStrike" baseline="0">
                <a:latin typeface="Gill Sans MT Condensed" panose="020B0506020104020203" pitchFamily="34" charset="0"/>
              </a:rPr>
              <a:t>MORE INFORMATION: 	</a:t>
            </a:r>
          </a:p>
          <a:p>
            <a:pPr marL="0" indent="0">
              <a:buNone/>
            </a:pPr>
            <a:r>
              <a:rPr lang="en-US" sz="1500" b="0" i="0" u="none" strike="noStrike" baseline="0">
                <a:latin typeface="Gill Sans MT Condensed" panose="020B0506020104020203" pitchFamily="34" charset="0"/>
              </a:rPr>
              <a:t>- If the property has third-party documentation of a call-for-aid inspection, then the inspector does not need to test call-for-aid stations. Instead, the inspector should: </a:t>
            </a:r>
          </a:p>
          <a:p>
            <a:pPr marL="0" indent="0">
              <a:buNone/>
            </a:pPr>
            <a:r>
              <a:rPr lang="en-US" sz="1500" b="0" i="0" u="none" strike="noStrike" baseline="0">
                <a:latin typeface="Gill Sans MT Condensed" panose="020B0506020104020203" pitchFamily="34" charset="0"/>
              </a:rPr>
              <a:t>- Verify that the documentation addresses all parts of the call-for-aid system. </a:t>
            </a:r>
          </a:p>
          <a:p>
            <a:pPr marL="0" indent="0">
              <a:buNone/>
            </a:pPr>
            <a:r>
              <a:rPr lang="en-US" sz="1500" b="0" i="0" u="none" strike="noStrike" baseline="0">
                <a:latin typeface="Gill Sans MT Condensed" panose="020B0506020104020203" pitchFamily="34" charset="0"/>
              </a:rPr>
              <a:t>- Verify that the third-party documentation is dated within the last 12 months of the inspection date. </a:t>
            </a:r>
          </a:p>
          <a:p>
            <a:pPr marL="0" indent="0">
              <a:buNone/>
            </a:pPr>
            <a:r>
              <a:rPr lang="en-US" sz="1500" b="0" i="0" u="none" strike="noStrike" baseline="0">
                <a:latin typeface="Gill Sans MT Condensed" panose="020B0506020104020203" pitchFamily="34" charset="0"/>
              </a:rPr>
              <a:t>- If the call-for-aid system is abandoned: </a:t>
            </a:r>
          </a:p>
          <a:p>
            <a:pPr marL="0" indent="0">
              <a:buNone/>
            </a:pPr>
            <a:r>
              <a:rPr lang="en-US" sz="1500" b="0" i="0" u="none" strike="noStrike" baseline="0">
                <a:latin typeface="Gill Sans MT Condensed" panose="020B0506020104020203" pitchFamily="34" charset="0"/>
              </a:rPr>
              <a:t>- Do not evaluate call-for-aid systems if all pull stations have been removed and all that remains are the indicator lights, audible indicators, or annunciator panel. </a:t>
            </a:r>
          </a:p>
          <a:p>
            <a:pPr marL="0" indent="0">
              <a:buNone/>
            </a:pPr>
            <a:r>
              <a:rPr lang="en-US" sz="1500" b="0" i="0" u="none" strike="noStrike" baseline="0">
                <a:latin typeface="Gill Sans MT Condensed" panose="020B0506020104020203" pitchFamily="34" charset="0"/>
              </a:rPr>
              <a:t>- The primary consideration is that no part of the user interface remains. </a:t>
            </a:r>
          </a:p>
          <a:p>
            <a:pPr marL="0" indent="0">
              <a:buNone/>
            </a:pPr>
            <a:r>
              <a:rPr lang="en-US" sz="1500" b="0" i="0" u="none" strike="noStrike" baseline="0">
                <a:latin typeface="Gill Sans MT Condensed" panose="020B0506020104020203" pitchFamily="34" charset="0"/>
              </a:rPr>
              <a:t>- If the call-for-aid system is a button-only device, then do not record a deficiency for a missing pull cord. </a:t>
            </a:r>
          </a:p>
          <a:p>
            <a:pPr marL="0" indent="0">
              <a:buNone/>
            </a:pPr>
            <a:r>
              <a:rPr lang="en-US" sz="1500" b="0" i="0" u="none" strike="noStrike" baseline="0">
                <a:latin typeface="Gill Sans MT Condensed" panose="020B0506020104020203" pitchFamily="34" charset="0"/>
              </a:rPr>
              <a:t>	</a:t>
            </a:r>
          </a:p>
          <a:p>
            <a:pPr marL="0" indent="0">
              <a:buNone/>
            </a:pPr>
            <a:endParaRPr lang="en-US" sz="1500" b="0" i="0" u="none" strike="noStrike" baseline="0"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19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51723C-D809-EB50-EA50-57B646E10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89" y="4883544"/>
            <a:ext cx="3876086" cy="1556907"/>
          </a:xfrm>
        </p:spPr>
        <p:txBody>
          <a:bodyPr anchor="ctr">
            <a:normAutofit/>
          </a:bodyPr>
          <a:lstStyle/>
          <a:p>
            <a:r>
              <a:rPr lang="en-US" sz="3200"/>
              <a:t>NSPIRE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and black sign with a boat and text&#10;&#10;Description automatically generated">
            <a:extLst>
              <a:ext uri="{FF2B5EF4-FFF2-40B4-BE49-F238E27FC236}">
                <a16:creationId xmlns:a16="http://schemas.microsoft.com/office/drawing/2014/main" id="{D2B22839-7CED-3B03-02C9-8992ADAD2E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67" r="2060" b="-1"/>
          <a:stretch/>
        </p:blipFill>
        <p:spPr>
          <a:xfrm>
            <a:off x="959205" y="364142"/>
            <a:ext cx="10369645" cy="386799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5AA57-049E-0077-5269-A506709C8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19" y="4883544"/>
            <a:ext cx="6586915" cy="15569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700"/>
              <a:t>INSIDE</a:t>
            </a:r>
          </a:p>
          <a:p>
            <a:pPr marL="0" indent="0">
              <a:buNone/>
            </a:pPr>
            <a:endParaRPr lang="en-US" sz="1700"/>
          </a:p>
          <a:p>
            <a:pPr marL="0" indent="0">
              <a:buNone/>
            </a:pPr>
            <a:r>
              <a:rPr lang="en-US" sz="1700" b="0" i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“Inside” refers to the common areas and building systems within the building interior and are not inside a unit. This could include interior laundry facilities, workout rooms, and so on.</a:t>
            </a:r>
            <a:endParaRPr lang="en-US" sz="17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813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layground with a slide">
            <a:extLst>
              <a:ext uri="{FF2B5EF4-FFF2-40B4-BE49-F238E27FC236}">
                <a16:creationId xmlns:a16="http://schemas.microsoft.com/office/drawing/2014/main" id="{61D464A7-F804-BE84-828A-FC8A50F974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54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E2D18F-A6CF-B6E2-B62A-0CD3967D1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NSPIRE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92A71-1E29-E2FD-3B6C-9E3475B78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OUTSIDE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 b="0" i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“Outside” refers to the building site, building exterior components, and any building systems located outside of the building or unit. This includes things like playgrounds, sidewalks, and air-conditioning units.</a:t>
            </a:r>
            <a:endParaRPr lang="en-US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453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CA10A7-8406-2598-0BBE-8FC72D6D7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1036674"/>
            <a:ext cx="3689096" cy="35143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NSPIRE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963C5-B8E6-B64F-C090-233F391E3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2" y="4582814"/>
            <a:ext cx="3689094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AHFA is using NSPIRE Standards for the physical inspection process in 2024.</a:t>
            </a:r>
          </a:p>
        </p:txBody>
      </p:sp>
      <p:pic>
        <p:nvPicPr>
          <p:cNvPr id="5" name="Picture 4" descr="A close-up of a red and white sign">
            <a:extLst>
              <a:ext uri="{FF2B5EF4-FFF2-40B4-BE49-F238E27FC236}">
                <a16:creationId xmlns:a16="http://schemas.microsoft.com/office/drawing/2014/main" id="{F022B62E-638E-C5A8-9CA0-B7C30EE9E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42862" y="1723841"/>
            <a:ext cx="4811872" cy="284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93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297D43-F986-6D4D-8ACA-0BAAF4C56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NSPIRE Standards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9DD8D-B4FB-2639-FD31-8C9286DCF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The standards can be found by searching the HUD website or using the following link:</a:t>
            </a:r>
          </a:p>
          <a:p>
            <a:endParaRPr lang="en-US" sz="2200"/>
          </a:p>
          <a:p>
            <a:r>
              <a:rPr lang="en-US" sz="2200">
                <a:hlinkClick r:id="rId2"/>
              </a:rPr>
              <a:t>National Standards for the Physical Inspection of Real Estate (NSPIRE) | HUD.gov / U.S. Department of Housing and Urban Development (HUD)</a:t>
            </a:r>
            <a:r>
              <a:rPr lang="en-US" sz="2200"/>
              <a:t>	</a:t>
            </a:r>
          </a:p>
        </p:txBody>
      </p:sp>
      <p:pic>
        <p:nvPicPr>
          <p:cNvPr id="5" name="Picture 4" descr="A clipboard with check marks and a pen">
            <a:extLst>
              <a:ext uri="{FF2B5EF4-FFF2-40B4-BE49-F238E27FC236}">
                <a16:creationId xmlns:a16="http://schemas.microsoft.com/office/drawing/2014/main" id="{5182B5AA-4111-E1DA-C8D4-D78F3FA286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02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19A2FF-824C-0908-F81F-970A89DC470F}"/>
              </a:ext>
            </a:extLst>
          </p:cNvPr>
          <p:cNvSpPr txBox="1"/>
          <p:nvPr/>
        </p:nvSpPr>
        <p:spPr>
          <a:xfrm>
            <a:off x="9751909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cat.xula.edu/food/bb-tip-177-beginning-of-semester-task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7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hourglass on a table&#10;&#10;Description automatically generated">
            <a:extLst>
              <a:ext uri="{FF2B5EF4-FFF2-40B4-BE49-F238E27FC236}">
                <a16:creationId xmlns:a16="http://schemas.microsoft.com/office/drawing/2014/main" id="{44A97D1A-408F-E168-1312-473F1E9DFE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792AFD-E196-ABA2-5BCA-61DE61D7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NSPIRE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573D7-258D-B31D-9A3E-E966A96E9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/>
              <a:t>Inspections are taking longer.</a:t>
            </a:r>
          </a:p>
          <a:p>
            <a:pPr lvl="1"/>
            <a:r>
              <a:rPr lang="en-US" sz="2000"/>
              <a:t>Average 56-unit property</a:t>
            </a:r>
          </a:p>
          <a:p>
            <a:pPr lvl="1"/>
            <a:r>
              <a:rPr lang="en-US" sz="2000"/>
              <a:t>12 units are inspected </a:t>
            </a:r>
          </a:p>
          <a:p>
            <a:pPr lvl="1"/>
            <a:r>
              <a:rPr lang="en-US" sz="2000"/>
              <a:t>In the past, this would take AHFA about 1-hour</a:t>
            </a:r>
          </a:p>
          <a:p>
            <a:pPr lvl="1"/>
            <a:r>
              <a:rPr lang="en-US" sz="2000"/>
              <a:t>Now, it takes 2-hours</a:t>
            </a:r>
          </a:p>
        </p:txBody>
      </p:sp>
    </p:spTree>
    <p:extLst>
      <p:ext uri="{BB962C8B-B14F-4D97-AF65-F5344CB8AC3E}">
        <p14:creationId xmlns:p14="http://schemas.microsoft.com/office/powerpoint/2010/main" val="2876109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D6022E-20E5-31D7-F374-CE7292D97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NSPIRE Facts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BD5F0-71FF-77DA-9386-5BCA6E3F6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Different areas of the unit are being inspected.  Here are a few, but this is </a:t>
            </a:r>
            <a:r>
              <a:rPr lang="en-US" b="1" dirty="0"/>
              <a:t>NOT</a:t>
            </a:r>
            <a:r>
              <a:rPr lang="en-US" dirty="0"/>
              <a:t> the complete list:</a:t>
            </a:r>
          </a:p>
          <a:p>
            <a:pPr lvl="1"/>
            <a:r>
              <a:rPr lang="en-US" dirty="0"/>
              <a:t>Windows</a:t>
            </a:r>
          </a:p>
          <a:p>
            <a:pPr lvl="1"/>
            <a:r>
              <a:rPr lang="en-US" dirty="0"/>
              <a:t>Stove </a:t>
            </a:r>
          </a:p>
          <a:p>
            <a:pPr lvl="2"/>
            <a:r>
              <a:rPr lang="en-US" dirty="0"/>
              <a:t>Oven</a:t>
            </a:r>
          </a:p>
          <a:p>
            <a:pPr lvl="2"/>
            <a:r>
              <a:rPr lang="en-US" dirty="0"/>
              <a:t>Eyes</a:t>
            </a:r>
          </a:p>
          <a:p>
            <a:pPr lvl="1"/>
            <a:r>
              <a:rPr lang="en-US" dirty="0"/>
              <a:t>All Electric Outlets</a:t>
            </a:r>
          </a:p>
          <a:p>
            <a:pPr lvl="1"/>
            <a:r>
              <a:rPr lang="en-US" dirty="0"/>
              <a:t>All GFI Outlets</a:t>
            </a:r>
          </a:p>
          <a:p>
            <a:pPr lvl="1"/>
            <a:r>
              <a:rPr lang="en-US" dirty="0"/>
              <a:t>Bathroom Sink(s)</a:t>
            </a:r>
          </a:p>
          <a:p>
            <a:pPr lvl="1"/>
            <a:r>
              <a:rPr lang="en-US" dirty="0"/>
              <a:t>Bathroom Shower/Tub</a:t>
            </a:r>
          </a:p>
          <a:p>
            <a:pPr lvl="1"/>
            <a:r>
              <a:rPr lang="en-US" dirty="0"/>
              <a:t>Hot Water Heater</a:t>
            </a:r>
          </a:p>
          <a:p>
            <a:pPr lvl="1"/>
            <a:r>
              <a:rPr lang="en-US" dirty="0"/>
              <a:t>Balcony</a:t>
            </a:r>
          </a:p>
          <a:p>
            <a:pPr lvl="1"/>
            <a:r>
              <a:rPr lang="en-US" dirty="0"/>
              <a:t>Fire Extinguisher</a:t>
            </a:r>
          </a:p>
        </p:txBody>
      </p:sp>
    </p:spTree>
    <p:extLst>
      <p:ext uri="{BB962C8B-B14F-4D97-AF65-F5344CB8AC3E}">
        <p14:creationId xmlns:p14="http://schemas.microsoft.com/office/powerpoint/2010/main" val="3195262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2357</Words>
  <Application>Microsoft Office PowerPoint</Application>
  <PresentationFormat>Widescreen</PresentationFormat>
  <Paragraphs>225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Gill Sans MT Condensed</vt:lpstr>
      <vt:lpstr>Office Theme</vt:lpstr>
      <vt:lpstr>NSPIRE</vt:lpstr>
      <vt:lpstr>NSPIRE</vt:lpstr>
      <vt:lpstr>NSPIRE</vt:lpstr>
      <vt:lpstr>NSPIRE</vt:lpstr>
      <vt:lpstr>NSPIRE</vt:lpstr>
      <vt:lpstr>NSPIRE</vt:lpstr>
      <vt:lpstr>NSPIRE Standards</vt:lpstr>
      <vt:lpstr>NSPIRE Facts</vt:lpstr>
      <vt:lpstr>NSPIRE Facts</vt:lpstr>
      <vt:lpstr>NSPIRE Facts</vt:lpstr>
      <vt:lpstr>NSPIRE Requirement for AHFA Properties</vt:lpstr>
      <vt:lpstr>NSPIRE Standards - Example</vt:lpstr>
      <vt:lpstr>NSPIRE Standards - Example</vt:lpstr>
      <vt:lpstr>NSPIRE Standards - Example</vt:lpstr>
      <vt:lpstr>NSPIRE Standard - Examples</vt:lpstr>
      <vt:lpstr>NSPIRE Standard - Examples</vt:lpstr>
      <vt:lpstr>NSPIRE Standard - Examples</vt:lpstr>
      <vt:lpstr>NSPIRE Standard - Example</vt:lpstr>
      <vt:lpstr>NSPIRE Standards – Example</vt:lpstr>
      <vt:lpstr>NSPIRE Standard - Example</vt:lpstr>
      <vt:lpstr>NSPIRE Standard - Example</vt:lpstr>
      <vt:lpstr>NSPIRE Standard - Example</vt:lpstr>
      <vt:lpstr>NSPIRE Standard - Example</vt:lpstr>
      <vt:lpstr>NSPIRE Standard - Example</vt:lpstr>
      <vt:lpstr>NSPIRE Standard - Example</vt:lpstr>
      <vt:lpstr>NSPIRE Standard - Example</vt:lpstr>
      <vt:lpstr>NSPIRE Standard - Example</vt:lpstr>
      <vt:lpstr>NSPIRE Standard - Example</vt:lpstr>
      <vt:lpstr>NSPIRE Standard - Example</vt:lpstr>
      <vt:lpstr>NSPIRE Standard -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NSPIRE</dc:title>
  <dc:creator>Barrett, Cade</dc:creator>
  <cp:lastModifiedBy>Barrett, Cade</cp:lastModifiedBy>
  <cp:revision>12</cp:revision>
  <dcterms:created xsi:type="dcterms:W3CDTF">2024-05-10T21:51:54Z</dcterms:created>
  <dcterms:modified xsi:type="dcterms:W3CDTF">2024-05-21T19:04:37Z</dcterms:modified>
</cp:coreProperties>
</file>