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E3A17-1D27-4725-BF16-8C472911C64C}" type="doc">
      <dgm:prSet loTypeId="urn:microsoft.com/office/officeart/2005/8/layout/list1" loCatId="list" qsTypeId="urn:microsoft.com/office/officeart/2005/8/quickstyle/simple1" qsCatId="simple" csTypeId="urn:microsoft.com/office/officeart/2005/8/colors/accent4_2" csCatId="accent4" phldr="1"/>
      <dgm:spPr/>
      <dgm:t>
        <a:bodyPr/>
        <a:lstStyle/>
        <a:p>
          <a:endParaRPr lang="en-US"/>
        </a:p>
      </dgm:t>
    </dgm:pt>
    <dgm:pt modelId="{189E8FDA-740E-4788-AC48-D0509641ABA7}">
      <dgm:prSet/>
      <dgm:spPr/>
      <dgm:t>
        <a:bodyPr/>
        <a:lstStyle/>
        <a:p>
          <a:r>
            <a:rPr lang="en-US"/>
            <a:t>AOC Monitoring</a:t>
          </a:r>
        </a:p>
      </dgm:t>
    </dgm:pt>
    <dgm:pt modelId="{F2B7BF33-E648-4DF9-9B7B-B9A326D0AC6E}" type="parTrans" cxnId="{4701197C-3EDB-4A9A-B5DD-337762A12762}">
      <dgm:prSet/>
      <dgm:spPr/>
      <dgm:t>
        <a:bodyPr/>
        <a:lstStyle/>
        <a:p>
          <a:endParaRPr lang="en-US"/>
        </a:p>
      </dgm:t>
    </dgm:pt>
    <dgm:pt modelId="{295A4B22-B536-4EC6-AB59-67F130C205B2}" type="sibTrans" cxnId="{4701197C-3EDB-4A9A-B5DD-337762A12762}">
      <dgm:prSet/>
      <dgm:spPr/>
      <dgm:t>
        <a:bodyPr/>
        <a:lstStyle/>
        <a:p>
          <a:endParaRPr lang="en-US"/>
        </a:p>
      </dgm:t>
    </dgm:pt>
    <dgm:pt modelId="{0B050CA8-AF43-4923-AD69-A5411D4AC60C}">
      <dgm:prSet/>
      <dgm:spPr/>
      <dgm:t>
        <a:bodyPr/>
        <a:lstStyle/>
        <a:p>
          <a:r>
            <a:rPr lang="en-US"/>
            <a:t>Once the tenant data was submitted and finalized, AHFA reviewed each property for compliance.  </a:t>
          </a:r>
        </a:p>
      </dgm:t>
    </dgm:pt>
    <dgm:pt modelId="{FFE4038D-FB63-4A03-90BC-DBBB36266EF1}" type="parTrans" cxnId="{D70A50AF-0C51-4395-9BCC-5142996D62B8}">
      <dgm:prSet/>
      <dgm:spPr/>
      <dgm:t>
        <a:bodyPr/>
        <a:lstStyle/>
        <a:p>
          <a:endParaRPr lang="en-US"/>
        </a:p>
      </dgm:t>
    </dgm:pt>
    <dgm:pt modelId="{D7A9AD9D-1A63-4BD2-9A6B-0FFB652D954E}" type="sibTrans" cxnId="{D70A50AF-0C51-4395-9BCC-5142996D62B8}">
      <dgm:prSet/>
      <dgm:spPr/>
      <dgm:t>
        <a:bodyPr/>
        <a:lstStyle/>
        <a:p>
          <a:endParaRPr lang="en-US"/>
        </a:p>
      </dgm:t>
    </dgm:pt>
    <dgm:pt modelId="{52C6F9DF-8DC0-480F-A815-7F27924D425F}">
      <dgm:prSet/>
      <dgm:spPr/>
      <dgm:t>
        <a:bodyPr/>
        <a:lstStyle/>
        <a:p>
          <a:r>
            <a:rPr lang="en-US"/>
            <a:t>This review helps clean-up the tenant data externally and internally</a:t>
          </a:r>
        </a:p>
      </dgm:t>
    </dgm:pt>
    <dgm:pt modelId="{9A70A1CE-66F6-4767-B4E5-0E7FB7F23A04}" type="parTrans" cxnId="{7F5BB9BC-E98B-4B55-ADB2-610FA5456DEE}">
      <dgm:prSet/>
      <dgm:spPr/>
      <dgm:t>
        <a:bodyPr/>
        <a:lstStyle/>
        <a:p>
          <a:endParaRPr lang="en-US"/>
        </a:p>
      </dgm:t>
    </dgm:pt>
    <dgm:pt modelId="{E733935A-7A98-4A33-A1EF-E21DEDDBEC91}" type="sibTrans" cxnId="{7F5BB9BC-E98B-4B55-ADB2-610FA5456DEE}">
      <dgm:prSet/>
      <dgm:spPr/>
      <dgm:t>
        <a:bodyPr/>
        <a:lstStyle/>
        <a:p>
          <a:endParaRPr lang="en-US"/>
        </a:p>
      </dgm:t>
    </dgm:pt>
    <dgm:pt modelId="{6CEECA21-B426-4489-B5BB-9951C7CEB249}">
      <dgm:prSet/>
      <dgm:spPr/>
      <dgm:t>
        <a:bodyPr/>
        <a:lstStyle/>
        <a:p>
          <a:r>
            <a:rPr lang="en-US"/>
            <a:t>This is a separate inspection from the on-site and file reviews.</a:t>
          </a:r>
        </a:p>
      </dgm:t>
    </dgm:pt>
    <dgm:pt modelId="{C1383522-D533-403E-AFB4-5770C4862454}" type="parTrans" cxnId="{E6F411FA-FE28-476A-8101-493222FB6CF8}">
      <dgm:prSet/>
      <dgm:spPr/>
      <dgm:t>
        <a:bodyPr/>
        <a:lstStyle/>
        <a:p>
          <a:endParaRPr lang="en-US"/>
        </a:p>
      </dgm:t>
    </dgm:pt>
    <dgm:pt modelId="{DF95FC08-1951-4F8D-859F-25184AE4022C}" type="sibTrans" cxnId="{E6F411FA-FE28-476A-8101-493222FB6CF8}">
      <dgm:prSet/>
      <dgm:spPr/>
      <dgm:t>
        <a:bodyPr/>
        <a:lstStyle/>
        <a:p>
          <a:endParaRPr lang="en-US"/>
        </a:p>
      </dgm:t>
    </dgm:pt>
    <dgm:pt modelId="{41B808B5-C26A-413B-B6BF-7257FB47BD5B}">
      <dgm:prSet/>
      <dgm:spPr/>
      <dgm:t>
        <a:bodyPr/>
        <a:lstStyle/>
        <a:p>
          <a:r>
            <a:rPr lang="en-US"/>
            <a:t>NSPIRE</a:t>
          </a:r>
        </a:p>
      </dgm:t>
    </dgm:pt>
    <dgm:pt modelId="{ECDC2BA3-63A8-4E3F-B6C8-AD1992D42E67}" type="parTrans" cxnId="{11DFE118-1C93-43DD-8D8C-B641D692C3BC}">
      <dgm:prSet/>
      <dgm:spPr/>
      <dgm:t>
        <a:bodyPr/>
        <a:lstStyle/>
        <a:p>
          <a:endParaRPr lang="en-US"/>
        </a:p>
      </dgm:t>
    </dgm:pt>
    <dgm:pt modelId="{F65FDAA8-8E83-401A-B5DF-16DD8263D7B3}" type="sibTrans" cxnId="{11DFE118-1C93-43DD-8D8C-B641D692C3BC}">
      <dgm:prSet/>
      <dgm:spPr/>
      <dgm:t>
        <a:bodyPr/>
        <a:lstStyle/>
        <a:p>
          <a:endParaRPr lang="en-US"/>
        </a:p>
      </dgm:t>
    </dgm:pt>
    <dgm:pt modelId="{5F000EA1-E034-4967-ACB9-16CDE2DB8EBC}">
      <dgm:prSet/>
      <dgm:spPr/>
      <dgm:t>
        <a:bodyPr/>
        <a:lstStyle/>
        <a:p>
          <a:r>
            <a:rPr lang="en-US"/>
            <a:t>UPCS sunset on September 30, 2023</a:t>
          </a:r>
        </a:p>
      </dgm:t>
    </dgm:pt>
    <dgm:pt modelId="{A19B54A1-4BF8-4FF5-B527-C9F1DA3EDD6B}" type="parTrans" cxnId="{7DD5C62C-D6C0-4A82-AA4D-BA2B30BD7B1C}">
      <dgm:prSet/>
      <dgm:spPr/>
      <dgm:t>
        <a:bodyPr/>
        <a:lstStyle/>
        <a:p>
          <a:endParaRPr lang="en-US"/>
        </a:p>
      </dgm:t>
    </dgm:pt>
    <dgm:pt modelId="{F89C155D-1D77-4712-9B3C-998273172DB3}" type="sibTrans" cxnId="{7DD5C62C-D6C0-4A82-AA4D-BA2B30BD7B1C}">
      <dgm:prSet/>
      <dgm:spPr/>
      <dgm:t>
        <a:bodyPr/>
        <a:lstStyle/>
        <a:p>
          <a:endParaRPr lang="en-US"/>
        </a:p>
      </dgm:t>
    </dgm:pt>
    <dgm:pt modelId="{16D9F24F-F484-4C12-A490-EE9DBAC2F687}">
      <dgm:prSet/>
      <dgm:spPr/>
      <dgm:t>
        <a:bodyPr/>
        <a:lstStyle/>
        <a:p>
          <a:r>
            <a:rPr lang="en-US" dirty="0"/>
            <a:t>AHFA is using this year through October 1, 2024 for HOME/HTF projects and until IRS provides further information as learning experience for us and you.  </a:t>
          </a:r>
        </a:p>
      </dgm:t>
    </dgm:pt>
    <dgm:pt modelId="{AC0FA54B-8832-4877-A345-C42630BE095D}" type="parTrans" cxnId="{1F8DFF25-640E-40D7-B158-56A3DE991434}">
      <dgm:prSet/>
      <dgm:spPr/>
      <dgm:t>
        <a:bodyPr/>
        <a:lstStyle/>
        <a:p>
          <a:endParaRPr lang="en-US"/>
        </a:p>
      </dgm:t>
    </dgm:pt>
    <dgm:pt modelId="{2F6E06C8-98E6-408F-8615-BC69B1C8E54F}" type="sibTrans" cxnId="{1F8DFF25-640E-40D7-B158-56A3DE991434}">
      <dgm:prSet/>
      <dgm:spPr/>
      <dgm:t>
        <a:bodyPr/>
        <a:lstStyle/>
        <a:p>
          <a:endParaRPr lang="en-US"/>
        </a:p>
      </dgm:t>
    </dgm:pt>
    <dgm:pt modelId="{09483BA1-B6FD-4D2E-BFFD-0DA9C2B5A05B}">
      <dgm:prSet/>
      <dgm:spPr/>
      <dgm:t>
        <a:bodyPr/>
        <a:lstStyle/>
        <a:p>
          <a:r>
            <a:rPr lang="en-US"/>
            <a:t>Until we receive further guidance from IRS, we are not using the completion time-frames listed with NSPIRE issues, but will use the normal time-frame previously provided (30 days).</a:t>
          </a:r>
        </a:p>
      </dgm:t>
    </dgm:pt>
    <dgm:pt modelId="{25C90955-27AE-4777-9D54-315CF08A6F32}" type="parTrans" cxnId="{AB16DA96-4D36-4837-8EC2-C8F794D055CB}">
      <dgm:prSet/>
      <dgm:spPr/>
      <dgm:t>
        <a:bodyPr/>
        <a:lstStyle/>
        <a:p>
          <a:endParaRPr lang="en-US"/>
        </a:p>
      </dgm:t>
    </dgm:pt>
    <dgm:pt modelId="{3AABF3E1-0F8D-4351-AA29-D5B24A7613C3}" type="sibTrans" cxnId="{AB16DA96-4D36-4837-8EC2-C8F794D055CB}">
      <dgm:prSet/>
      <dgm:spPr/>
      <dgm:t>
        <a:bodyPr/>
        <a:lstStyle/>
        <a:p>
          <a:endParaRPr lang="en-US"/>
        </a:p>
      </dgm:t>
    </dgm:pt>
    <dgm:pt modelId="{07123070-C99C-4DE0-9123-E6B7F0974E3F}" type="pres">
      <dgm:prSet presAssocID="{86EE3A17-1D27-4725-BF16-8C472911C64C}" presName="linear" presStyleCnt="0">
        <dgm:presLayoutVars>
          <dgm:dir/>
          <dgm:animLvl val="lvl"/>
          <dgm:resizeHandles val="exact"/>
        </dgm:presLayoutVars>
      </dgm:prSet>
      <dgm:spPr/>
    </dgm:pt>
    <dgm:pt modelId="{02EA234C-647E-4327-B1B5-C2BE660C7F07}" type="pres">
      <dgm:prSet presAssocID="{189E8FDA-740E-4788-AC48-D0509641ABA7}" presName="parentLin" presStyleCnt="0"/>
      <dgm:spPr/>
    </dgm:pt>
    <dgm:pt modelId="{CA239D57-BABB-4B25-B07E-2805989EAB5A}" type="pres">
      <dgm:prSet presAssocID="{189E8FDA-740E-4788-AC48-D0509641ABA7}" presName="parentLeftMargin" presStyleLbl="node1" presStyleIdx="0" presStyleCnt="2"/>
      <dgm:spPr/>
    </dgm:pt>
    <dgm:pt modelId="{886D4A75-324D-4C10-A048-6722B1EAE9B7}" type="pres">
      <dgm:prSet presAssocID="{189E8FDA-740E-4788-AC48-D0509641ABA7}" presName="parentText" presStyleLbl="node1" presStyleIdx="0" presStyleCnt="2">
        <dgm:presLayoutVars>
          <dgm:chMax val="0"/>
          <dgm:bulletEnabled val="1"/>
        </dgm:presLayoutVars>
      </dgm:prSet>
      <dgm:spPr/>
    </dgm:pt>
    <dgm:pt modelId="{84984646-80D1-4EC9-AEF2-5FAD7309AE81}" type="pres">
      <dgm:prSet presAssocID="{189E8FDA-740E-4788-AC48-D0509641ABA7}" presName="negativeSpace" presStyleCnt="0"/>
      <dgm:spPr/>
    </dgm:pt>
    <dgm:pt modelId="{758FF664-A2A3-4BDA-AB26-26952EF7DBB4}" type="pres">
      <dgm:prSet presAssocID="{189E8FDA-740E-4788-AC48-D0509641ABA7}" presName="childText" presStyleLbl="conFgAcc1" presStyleIdx="0" presStyleCnt="2">
        <dgm:presLayoutVars>
          <dgm:bulletEnabled val="1"/>
        </dgm:presLayoutVars>
      </dgm:prSet>
      <dgm:spPr/>
    </dgm:pt>
    <dgm:pt modelId="{19BBEBD4-FF2B-470A-AB7C-DF520F80D5B6}" type="pres">
      <dgm:prSet presAssocID="{295A4B22-B536-4EC6-AB59-67F130C205B2}" presName="spaceBetweenRectangles" presStyleCnt="0"/>
      <dgm:spPr/>
    </dgm:pt>
    <dgm:pt modelId="{87F1D61B-36EE-4ACA-AC68-28AF8FE28C90}" type="pres">
      <dgm:prSet presAssocID="{41B808B5-C26A-413B-B6BF-7257FB47BD5B}" presName="parentLin" presStyleCnt="0"/>
      <dgm:spPr/>
    </dgm:pt>
    <dgm:pt modelId="{4D16AA0E-FB8B-4D87-86BC-AE3A97AE462C}" type="pres">
      <dgm:prSet presAssocID="{41B808B5-C26A-413B-B6BF-7257FB47BD5B}" presName="parentLeftMargin" presStyleLbl="node1" presStyleIdx="0" presStyleCnt="2"/>
      <dgm:spPr/>
    </dgm:pt>
    <dgm:pt modelId="{A821DBE2-AC58-452F-AB59-6BFC38ED8EF1}" type="pres">
      <dgm:prSet presAssocID="{41B808B5-C26A-413B-B6BF-7257FB47BD5B}" presName="parentText" presStyleLbl="node1" presStyleIdx="1" presStyleCnt="2">
        <dgm:presLayoutVars>
          <dgm:chMax val="0"/>
          <dgm:bulletEnabled val="1"/>
        </dgm:presLayoutVars>
      </dgm:prSet>
      <dgm:spPr/>
    </dgm:pt>
    <dgm:pt modelId="{587F2A59-C927-4064-931F-5F2908C3E4C3}" type="pres">
      <dgm:prSet presAssocID="{41B808B5-C26A-413B-B6BF-7257FB47BD5B}" presName="negativeSpace" presStyleCnt="0"/>
      <dgm:spPr/>
    </dgm:pt>
    <dgm:pt modelId="{906B558B-08D3-40D3-8880-A667EBD56CFA}" type="pres">
      <dgm:prSet presAssocID="{41B808B5-C26A-413B-B6BF-7257FB47BD5B}" presName="childText" presStyleLbl="conFgAcc1" presStyleIdx="1" presStyleCnt="2">
        <dgm:presLayoutVars>
          <dgm:bulletEnabled val="1"/>
        </dgm:presLayoutVars>
      </dgm:prSet>
      <dgm:spPr/>
    </dgm:pt>
  </dgm:ptLst>
  <dgm:cxnLst>
    <dgm:cxn modelId="{7319B705-A873-4812-AA8A-A74C484D6B3E}" type="presOf" srcId="{86EE3A17-1D27-4725-BF16-8C472911C64C}" destId="{07123070-C99C-4DE0-9123-E6B7F0974E3F}" srcOrd="0" destOrd="0" presId="urn:microsoft.com/office/officeart/2005/8/layout/list1"/>
    <dgm:cxn modelId="{11DFE118-1C93-43DD-8D8C-B641D692C3BC}" srcId="{86EE3A17-1D27-4725-BF16-8C472911C64C}" destId="{41B808B5-C26A-413B-B6BF-7257FB47BD5B}" srcOrd="1" destOrd="0" parTransId="{ECDC2BA3-63A8-4E3F-B6C8-AD1992D42E67}" sibTransId="{F65FDAA8-8E83-401A-B5DF-16DD8263D7B3}"/>
    <dgm:cxn modelId="{1F8DFF25-640E-40D7-B158-56A3DE991434}" srcId="{41B808B5-C26A-413B-B6BF-7257FB47BD5B}" destId="{16D9F24F-F484-4C12-A490-EE9DBAC2F687}" srcOrd="1" destOrd="0" parTransId="{AC0FA54B-8832-4877-A345-C42630BE095D}" sibTransId="{2F6E06C8-98E6-408F-8615-BC69B1C8E54F}"/>
    <dgm:cxn modelId="{7DD5C62C-D6C0-4A82-AA4D-BA2B30BD7B1C}" srcId="{41B808B5-C26A-413B-B6BF-7257FB47BD5B}" destId="{5F000EA1-E034-4967-ACB9-16CDE2DB8EBC}" srcOrd="0" destOrd="0" parTransId="{A19B54A1-4BF8-4FF5-B527-C9F1DA3EDD6B}" sibTransId="{F89C155D-1D77-4712-9B3C-998273172DB3}"/>
    <dgm:cxn modelId="{7D825964-4952-49E1-8917-AD56E62114FC}" type="presOf" srcId="{52C6F9DF-8DC0-480F-A815-7F27924D425F}" destId="{758FF664-A2A3-4BDA-AB26-26952EF7DBB4}" srcOrd="0" destOrd="1" presId="urn:microsoft.com/office/officeart/2005/8/layout/list1"/>
    <dgm:cxn modelId="{DF7E0A4A-F252-4C6F-96AA-E1DB9461B67F}" type="presOf" srcId="{189E8FDA-740E-4788-AC48-D0509641ABA7}" destId="{886D4A75-324D-4C10-A048-6722B1EAE9B7}" srcOrd="1" destOrd="0" presId="urn:microsoft.com/office/officeart/2005/8/layout/list1"/>
    <dgm:cxn modelId="{9520DB4C-4209-4BC0-BCC1-FA5E7D82D065}" type="presOf" srcId="{189E8FDA-740E-4788-AC48-D0509641ABA7}" destId="{CA239D57-BABB-4B25-B07E-2805989EAB5A}" srcOrd="0" destOrd="0" presId="urn:microsoft.com/office/officeart/2005/8/layout/list1"/>
    <dgm:cxn modelId="{B2ED9F6E-ED48-4EF0-AEB4-B5CB98396F0C}" type="presOf" srcId="{0B050CA8-AF43-4923-AD69-A5411D4AC60C}" destId="{758FF664-A2A3-4BDA-AB26-26952EF7DBB4}" srcOrd="0" destOrd="0" presId="urn:microsoft.com/office/officeart/2005/8/layout/list1"/>
    <dgm:cxn modelId="{4E1C0976-1AB4-423C-8B03-30212D8F86F9}" type="presOf" srcId="{09483BA1-B6FD-4D2E-BFFD-0DA9C2B5A05B}" destId="{906B558B-08D3-40D3-8880-A667EBD56CFA}" srcOrd="0" destOrd="2" presId="urn:microsoft.com/office/officeart/2005/8/layout/list1"/>
    <dgm:cxn modelId="{4701197C-3EDB-4A9A-B5DD-337762A12762}" srcId="{86EE3A17-1D27-4725-BF16-8C472911C64C}" destId="{189E8FDA-740E-4788-AC48-D0509641ABA7}" srcOrd="0" destOrd="0" parTransId="{F2B7BF33-E648-4DF9-9B7B-B9A326D0AC6E}" sibTransId="{295A4B22-B536-4EC6-AB59-67F130C205B2}"/>
    <dgm:cxn modelId="{61AADD92-35D0-4A6B-AE25-30F443BE600D}" type="presOf" srcId="{41B808B5-C26A-413B-B6BF-7257FB47BD5B}" destId="{A821DBE2-AC58-452F-AB59-6BFC38ED8EF1}" srcOrd="1" destOrd="0" presId="urn:microsoft.com/office/officeart/2005/8/layout/list1"/>
    <dgm:cxn modelId="{4AF96E93-D2E2-490B-B631-B34DA5693695}" type="presOf" srcId="{16D9F24F-F484-4C12-A490-EE9DBAC2F687}" destId="{906B558B-08D3-40D3-8880-A667EBD56CFA}" srcOrd="0" destOrd="1" presId="urn:microsoft.com/office/officeart/2005/8/layout/list1"/>
    <dgm:cxn modelId="{AB16DA96-4D36-4837-8EC2-C8F794D055CB}" srcId="{41B808B5-C26A-413B-B6BF-7257FB47BD5B}" destId="{09483BA1-B6FD-4D2E-BFFD-0DA9C2B5A05B}" srcOrd="2" destOrd="0" parTransId="{25C90955-27AE-4777-9D54-315CF08A6F32}" sibTransId="{3AABF3E1-0F8D-4351-AA29-D5B24A7613C3}"/>
    <dgm:cxn modelId="{98A17A9A-7E9C-4287-9B26-0B17A196246B}" type="presOf" srcId="{41B808B5-C26A-413B-B6BF-7257FB47BD5B}" destId="{4D16AA0E-FB8B-4D87-86BC-AE3A97AE462C}" srcOrd="0" destOrd="0" presId="urn:microsoft.com/office/officeart/2005/8/layout/list1"/>
    <dgm:cxn modelId="{D70A50AF-0C51-4395-9BCC-5142996D62B8}" srcId="{189E8FDA-740E-4788-AC48-D0509641ABA7}" destId="{0B050CA8-AF43-4923-AD69-A5411D4AC60C}" srcOrd="0" destOrd="0" parTransId="{FFE4038D-FB63-4A03-90BC-DBBB36266EF1}" sibTransId="{D7A9AD9D-1A63-4BD2-9A6B-0FFB652D954E}"/>
    <dgm:cxn modelId="{7F5BB9BC-E98B-4B55-ADB2-610FA5456DEE}" srcId="{189E8FDA-740E-4788-AC48-D0509641ABA7}" destId="{52C6F9DF-8DC0-480F-A815-7F27924D425F}" srcOrd="1" destOrd="0" parTransId="{9A70A1CE-66F6-4767-B4E5-0E7FB7F23A04}" sibTransId="{E733935A-7A98-4A33-A1EF-E21DEDDBEC91}"/>
    <dgm:cxn modelId="{BF120DC0-C0A8-4276-A3E9-3AA3D3F9D406}" type="presOf" srcId="{6CEECA21-B426-4489-B5BB-9951C7CEB249}" destId="{758FF664-A2A3-4BDA-AB26-26952EF7DBB4}" srcOrd="0" destOrd="2" presId="urn:microsoft.com/office/officeart/2005/8/layout/list1"/>
    <dgm:cxn modelId="{0E6BA6D9-120F-4871-BD98-5E5924BC9794}" type="presOf" srcId="{5F000EA1-E034-4967-ACB9-16CDE2DB8EBC}" destId="{906B558B-08D3-40D3-8880-A667EBD56CFA}" srcOrd="0" destOrd="0" presId="urn:microsoft.com/office/officeart/2005/8/layout/list1"/>
    <dgm:cxn modelId="{E6F411FA-FE28-476A-8101-493222FB6CF8}" srcId="{189E8FDA-740E-4788-AC48-D0509641ABA7}" destId="{6CEECA21-B426-4489-B5BB-9951C7CEB249}" srcOrd="2" destOrd="0" parTransId="{C1383522-D533-403E-AFB4-5770C4862454}" sibTransId="{DF95FC08-1951-4F8D-859F-25184AE4022C}"/>
    <dgm:cxn modelId="{906BBC17-A3AB-441B-8BA9-DAB5E734DB4E}" type="presParOf" srcId="{07123070-C99C-4DE0-9123-E6B7F0974E3F}" destId="{02EA234C-647E-4327-B1B5-C2BE660C7F07}" srcOrd="0" destOrd="0" presId="urn:microsoft.com/office/officeart/2005/8/layout/list1"/>
    <dgm:cxn modelId="{627CCC39-3994-47CF-9D2B-882AD41485F9}" type="presParOf" srcId="{02EA234C-647E-4327-B1B5-C2BE660C7F07}" destId="{CA239D57-BABB-4B25-B07E-2805989EAB5A}" srcOrd="0" destOrd="0" presId="urn:microsoft.com/office/officeart/2005/8/layout/list1"/>
    <dgm:cxn modelId="{5762B8FA-1608-40D9-80BC-25A6E39275B0}" type="presParOf" srcId="{02EA234C-647E-4327-B1B5-C2BE660C7F07}" destId="{886D4A75-324D-4C10-A048-6722B1EAE9B7}" srcOrd="1" destOrd="0" presId="urn:microsoft.com/office/officeart/2005/8/layout/list1"/>
    <dgm:cxn modelId="{0B6FEA4C-E6C7-4317-BD98-A47D3F34A1BD}" type="presParOf" srcId="{07123070-C99C-4DE0-9123-E6B7F0974E3F}" destId="{84984646-80D1-4EC9-AEF2-5FAD7309AE81}" srcOrd="1" destOrd="0" presId="urn:microsoft.com/office/officeart/2005/8/layout/list1"/>
    <dgm:cxn modelId="{5C28B3E8-F77B-4D17-8F24-9BC550126FA5}" type="presParOf" srcId="{07123070-C99C-4DE0-9123-E6B7F0974E3F}" destId="{758FF664-A2A3-4BDA-AB26-26952EF7DBB4}" srcOrd="2" destOrd="0" presId="urn:microsoft.com/office/officeart/2005/8/layout/list1"/>
    <dgm:cxn modelId="{6E387CF3-DD55-4FF5-B1B5-7909F3AD49AC}" type="presParOf" srcId="{07123070-C99C-4DE0-9123-E6B7F0974E3F}" destId="{19BBEBD4-FF2B-470A-AB7C-DF520F80D5B6}" srcOrd="3" destOrd="0" presId="urn:microsoft.com/office/officeart/2005/8/layout/list1"/>
    <dgm:cxn modelId="{04B458DB-4A43-452A-B5C9-6AA183FF5BE1}" type="presParOf" srcId="{07123070-C99C-4DE0-9123-E6B7F0974E3F}" destId="{87F1D61B-36EE-4ACA-AC68-28AF8FE28C90}" srcOrd="4" destOrd="0" presId="urn:microsoft.com/office/officeart/2005/8/layout/list1"/>
    <dgm:cxn modelId="{D2B934C7-14E1-4BE8-B84F-EF3BF3E4AC99}" type="presParOf" srcId="{87F1D61B-36EE-4ACA-AC68-28AF8FE28C90}" destId="{4D16AA0E-FB8B-4D87-86BC-AE3A97AE462C}" srcOrd="0" destOrd="0" presId="urn:microsoft.com/office/officeart/2005/8/layout/list1"/>
    <dgm:cxn modelId="{98DA707D-67F1-4739-A075-B90B14B4A91F}" type="presParOf" srcId="{87F1D61B-36EE-4ACA-AC68-28AF8FE28C90}" destId="{A821DBE2-AC58-452F-AB59-6BFC38ED8EF1}" srcOrd="1" destOrd="0" presId="urn:microsoft.com/office/officeart/2005/8/layout/list1"/>
    <dgm:cxn modelId="{A0CE3842-C7AE-4EB4-9B5B-82F92AACF975}" type="presParOf" srcId="{07123070-C99C-4DE0-9123-E6B7F0974E3F}" destId="{587F2A59-C927-4064-931F-5F2908C3E4C3}" srcOrd="5" destOrd="0" presId="urn:microsoft.com/office/officeart/2005/8/layout/list1"/>
    <dgm:cxn modelId="{52EB71EF-F00F-4F6C-AFAA-C82AD844773A}" type="presParOf" srcId="{07123070-C99C-4DE0-9123-E6B7F0974E3F}" destId="{906B558B-08D3-40D3-8880-A667EBD56CF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10FCE6-3DCB-4FAF-9466-4E5469F8558A}"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1BA087B8-0A8E-4F95-BF04-E1650A19220B}">
      <dgm:prSet/>
      <dgm:spPr/>
      <dgm:t>
        <a:bodyPr/>
        <a:lstStyle/>
        <a:p>
          <a:r>
            <a:rPr lang="en-US"/>
            <a:t>Projects with active HOME funds</a:t>
          </a:r>
        </a:p>
      </dgm:t>
    </dgm:pt>
    <dgm:pt modelId="{2493B6F3-5828-48FB-9E12-179FA53A591B}" type="parTrans" cxnId="{3F5AF07D-731D-47D0-8310-F3946D048450}">
      <dgm:prSet/>
      <dgm:spPr/>
      <dgm:t>
        <a:bodyPr/>
        <a:lstStyle/>
        <a:p>
          <a:endParaRPr lang="en-US"/>
        </a:p>
      </dgm:t>
    </dgm:pt>
    <dgm:pt modelId="{A38A7B81-1DF5-4903-BC94-701B922EA301}" type="sibTrans" cxnId="{3F5AF07D-731D-47D0-8310-F3946D048450}">
      <dgm:prSet/>
      <dgm:spPr/>
      <dgm:t>
        <a:bodyPr/>
        <a:lstStyle/>
        <a:p>
          <a:endParaRPr lang="en-US"/>
        </a:p>
      </dgm:t>
    </dgm:pt>
    <dgm:pt modelId="{DF0F698C-2569-4905-8A44-63398645C6C4}">
      <dgm:prSet/>
      <dgm:spPr/>
      <dgm:t>
        <a:bodyPr/>
        <a:lstStyle/>
        <a:p>
          <a:r>
            <a:rPr lang="en-US"/>
            <a:t>HOME regulations require the PJ (AHFA) to re-inspect certain findings within 12 months of the inspection date.</a:t>
          </a:r>
        </a:p>
      </dgm:t>
    </dgm:pt>
    <dgm:pt modelId="{4F4E589F-8959-4BFC-ABB3-4404731FF8CE}" type="parTrans" cxnId="{CCEFECF8-81C9-419E-9DBF-CBF2CED2DA74}">
      <dgm:prSet/>
      <dgm:spPr/>
      <dgm:t>
        <a:bodyPr/>
        <a:lstStyle/>
        <a:p>
          <a:endParaRPr lang="en-US"/>
        </a:p>
      </dgm:t>
    </dgm:pt>
    <dgm:pt modelId="{873D2E1F-82C2-4078-838A-E76FB898E540}" type="sibTrans" cxnId="{CCEFECF8-81C9-419E-9DBF-CBF2CED2DA74}">
      <dgm:prSet/>
      <dgm:spPr/>
      <dgm:t>
        <a:bodyPr/>
        <a:lstStyle/>
        <a:p>
          <a:endParaRPr lang="en-US"/>
        </a:p>
      </dgm:t>
    </dgm:pt>
    <dgm:pt modelId="{8F489514-1136-468E-A223-4DA67C62B5A3}">
      <dgm:prSet/>
      <dgm:spPr/>
      <dgm:t>
        <a:bodyPr/>
        <a:lstStyle/>
        <a:p>
          <a:r>
            <a:rPr lang="en-US"/>
            <a:t>The finding AHFA will re-inspect are the Health and Safety findings listed in the current HOME Action Plan.</a:t>
          </a:r>
        </a:p>
      </dgm:t>
    </dgm:pt>
    <dgm:pt modelId="{AFFAED3E-F450-416B-8959-2E2EB39C566F}" type="parTrans" cxnId="{BC41534A-AFDD-4306-B9C4-A91B18FBF8D5}">
      <dgm:prSet/>
      <dgm:spPr/>
      <dgm:t>
        <a:bodyPr/>
        <a:lstStyle/>
        <a:p>
          <a:endParaRPr lang="en-US"/>
        </a:p>
      </dgm:t>
    </dgm:pt>
    <dgm:pt modelId="{49ABA21B-CA99-4670-BF52-BA22D6CEA4DA}" type="sibTrans" cxnId="{BC41534A-AFDD-4306-B9C4-A91B18FBF8D5}">
      <dgm:prSet/>
      <dgm:spPr/>
      <dgm:t>
        <a:bodyPr/>
        <a:lstStyle/>
        <a:p>
          <a:endParaRPr lang="en-US"/>
        </a:p>
      </dgm:t>
    </dgm:pt>
    <dgm:pt modelId="{75531FFC-6106-4C1A-8CE3-B991B6B48962}" type="pres">
      <dgm:prSet presAssocID="{EA10FCE6-3DCB-4FAF-9466-4E5469F8558A}" presName="vert0" presStyleCnt="0">
        <dgm:presLayoutVars>
          <dgm:dir/>
          <dgm:animOne val="branch"/>
          <dgm:animLvl val="lvl"/>
        </dgm:presLayoutVars>
      </dgm:prSet>
      <dgm:spPr/>
    </dgm:pt>
    <dgm:pt modelId="{F2786927-7B81-4AE5-B1C9-362A0F974F26}" type="pres">
      <dgm:prSet presAssocID="{1BA087B8-0A8E-4F95-BF04-E1650A19220B}" presName="thickLine" presStyleLbl="alignNode1" presStyleIdx="0" presStyleCnt="3"/>
      <dgm:spPr/>
    </dgm:pt>
    <dgm:pt modelId="{899A0E18-DBDE-42F8-A395-71B9D97DBCAA}" type="pres">
      <dgm:prSet presAssocID="{1BA087B8-0A8E-4F95-BF04-E1650A19220B}" presName="horz1" presStyleCnt="0"/>
      <dgm:spPr/>
    </dgm:pt>
    <dgm:pt modelId="{99205EA6-AD6F-4F26-AE6B-9D3B2B5286D6}" type="pres">
      <dgm:prSet presAssocID="{1BA087B8-0A8E-4F95-BF04-E1650A19220B}" presName="tx1" presStyleLbl="revTx" presStyleIdx="0" presStyleCnt="3"/>
      <dgm:spPr/>
    </dgm:pt>
    <dgm:pt modelId="{38E528B8-6075-405D-B3FA-03897A7E715D}" type="pres">
      <dgm:prSet presAssocID="{1BA087B8-0A8E-4F95-BF04-E1650A19220B}" presName="vert1" presStyleCnt="0"/>
      <dgm:spPr/>
    </dgm:pt>
    <dgm:pt modelId="{6FE770DE-E8D8-4D70-BA53-7E74944FCA52}" type="pres">
      <dgm:prSet presAssocID="{DF0F698C-2569-4905-8A44-63398645C6C4}" presName="thickLine" presStyleLbl="alignNode1" presStyleIdx="1" presStyleCnt="3"/>
      <dgm:spPr/>
    </dgm:pt>
    <dgm:pt modelId="{849E4D28-C5D5-42C7-BB2E-FD28CF3A667A}" type="pres">
      <dgm:prSet presAssocID="{DF0F698C-2569-4905-8A44-63398645C6C4}" presName="horz1" presStyleCnt="0"/>
      <dgm:spPr/>
    </dgm:pt>
    <dgm:pt modelId="{34B6FB80-4C29-4866-A1F7-5CE26A8F94DE}" type="pres">
      <dgm:prSet presAssocID="{DF0F698C-2569-4905-8A44-63398645C6C4}" presName="tx1" presStyleLbl="revTx" presStyleIdx="1" presStyleCnt="3"/>
      <dgm:spPr/>
    </dgm:pt>
    <dgm:pt modelId="{459A01C2-735A-49F6-A4E5-9579BD509C78}" type="pres">
      <dgm:prSet presAssocID="{DF0F698C-2569-4905-8A44-63398645C6C4}" presName="vert1" presStyleCnt="0"/>
      <dgm:spPr/>
    </dgm:pt>
    <dgm:pt modelId="{19656DC8-65C1-49F3-83A3-3EE274E9B0B5}" type="pres">
      <dgm:prSet presAssocID="{8F489514-1136-468E-A223-4DA67C62B5A3}" presName="thickLine" presStyleLbl="alignNode1" presStyleIdx="2" presStyleCnt="3"/>
      <dgm:spPr/>
    </dgm:pt>
    <dgm:pt modelId="{63139FB6-8B62-4F98-8AE0-D84ACB781220}" type="pres">
      <dgm:prSet presAssocID="{8F489514-1136-468E-A223-4DA67C62B5A3}" presName="horz1" presStyleCnt="0"/>
      <dgm:spPr/>
    </dgm:pt>
    <dgm:pt modelId="{5D1133F8-F5E3-4E8C-92FB-0F8C325FF238}" type="pres">
      <dgm:prSet presAssocID="{8F489514-1136-468E-A223-4DA67C62B5A3}" presName="tx1" presStyleLbl="revTx" presStyleIdx="2" presStyleCnt="3"/>
      <dgm:spPr/>
    </dgm:pt>
    <dgm:pt modelId="{F32BAB13-FF07-4267-A995-8A53D8E183C4}" type="pres">
      <dgm:prSet presAssocID="{8F489514-1136-468E-A223-4DA67C62B5A3}" presName="vert1" presStyleCnt="0"/>
      <dgm:spPr/>
    </dgm:pt>
  </dgm:ptLst>
  <dgm:cxnLst>
    <dgm:cxn modelId="{7DFFF41E-C693-48E1-B297-93672670BE37}" type="presOf" srcId="{1BA087B8-0A8E-4F95-BF04-E1650A19220B}" destId="{99205EA6-AD6F-4F26-AE6B-9D3B2B5286D6}" srcOrd="0" destOrd="0" presId="urn:microsoft.com/office/officeart/2008/layout/LinedList"/>
    <dgm:cxn modelId="{AB400868-9DAF-46B6-AD94-A7EC56E123EA}" type="presOf" srcId="{DF0F698C-2569-4905-8A44-63398645C6C4}" destId="{34B6FB80-4C29-4866-A1F7-5CE26A8F94DE}" srcOrd="0" destOrd="0" presId="urn:microsoft.com/office/officeart/2008/layout/LinedList"/>
    <dgm:cxn modelId="{BC41534A-AFDD-4306-B9C4-A91B18FBF8D5}" srcId="{EA10FCE6-3DCB-4FAF-9466-4E5469F8558A}" destId="{8F489514-1136-468E-A223-4DA67C62B5A3}" srcOrd="2" destOrd="0" parTransId="{AFFAED3E-F450-416B-8959-2E2EB39C566F}" sibTransId="{49ABA21B-CA99-4670-BF52-BA22D6CEA4DA}"/>
    <dgm:cxn modelId="{22A8766B-76C9-407D-A5B3-01B54B6195BA}" type="presOf" srcId="{EA10FCE6-3DCB-4FAF-9466-4E5469F8558A}" destId="{75531FFC-6106-4C1A-8CE3-B991B6B48962}" srcOrd="0" destOrd="0" presId="urn:microsoft.com/office/officeart/2008/layout/LinedList"/>
    <dgm:cxn modelId="{3F5AF07D-731D-47D0-8310-F3946D048450}" srcId="{EA10FCE6-3DCB-4FAF-9466-4E5469F8558A}" destId="{1BA087B8-0A8E-4F95-BF04-E1650A19220B}" srcOrd="0" destOrd="0" parTransId="{2493B6F3-5828-48FB-9E12-179FA53A591B}" sibTransId="{A38A7B81-1DF5-4903-BC94-701B922EA301}"/>
    <dgm:cxn modelId="{987FDB93-7914-40AF-8AD1-8EF6E4B23F1C}" type="presOf" srcId="{8F489514-1136-468E-A223-4DA67C62B5A3}" destId="{5D1133F8-F5E3-4E8C-92FB-0F8C325FF238}" srcOrd="0" destOrd="0" presId="urn:microsoft.com/office/officeart/2008/layout/LinedList"/>
    <dgm:cxn modelId="{CCEFECF8-81C9-419E-9DBF-CBF2CED2DA74}" srcId="{EA10FCE6-3DCB-4FAF-9466-4E5469F8558A}" destId="{DF0F698C-2569-4905-8A44-63398645C6C4}" srcOrd="1" destOrd="0" parTransId="{4F4E589F-8959-4BFC-ABB3-4404731FF8CE}" sibTransId="{873D2E1F-82C2-4078-838A-E76FB898E540}"/>
    <dgm:cxn modelId="{E3C19BA1-65F8-48CD-87C9-B81554D02FE3}" type="presParOf" srcId="{75531FFC-6106-4C1A-8CE3-B991B6B48962}" destId="{F2786927-7B81-4AE5-B1C9-362A0F974F26}" srcOrd="0" destOrd="0" presId="urn:microsoft.com/office/officeart/2008/layout/LinedList"/>
    <dgm:cxn modelId="{AA23FE84-7305-4353-B4BA-7C9775929639}" type="presParOf" srcId="{75531FFC-6106-4C1A-8CE3-B991B6B48962}" destId="{899A0E18-DBDE-42F8-A395-71B9D97DBCAA}" srcOrd="1" destOrd="0" presId="urn:microsoft.com/office/officeart/2008/layout/LinedList"/>
    <dgm:cxn modelId="{5B97BA11-F691-4EBE-B91E-BC8C8B9E46E4}" type="presParOf" srcId="{899A0E18-DBDE-42F8-A395-71B9D97DBCAA}" destId="{99205EA6-AD6F-4F26-AE6B-9D3B2B5286D6}" srcOrd="0" destOrd="0" presId="urn:microsoft.com/office/officeart/2008/layout/LinedList"/>
    <dgm:cxn modelId="{7B410777-516B-42E1-AEC2-89DE175B0604}" type="presParOf" srcId="{899A0E18-DBDE-42F8-A395-71B9D97DBCAA}" destId="{38E528B8-6075-405D-B3FA-03897A7E715D}" srcOrd="1" destOrd="0" presId="urn:microsoft.com/office/officeart/2008/layout/LinedList"/>
    <dgm:cxn modelId="{332317C1-6827-45D8-9409-3D3C128DB7DE}" type="presParOf" srcId="{75531FFC-6106-4C1A-8CE3-B991B6B48962}" destId="{6FE770DE-E8D8-4D70-BA53-7E74944FCA52}" srcOrd="2" destOrd="0" presId="urn:microsoft.com/office/officeart/2008/layout/LinedList"/>
    <dgm:cxn modelId="{AF38DD86-776D-4EFF-89CD-43DC43314AE8}" type="presParOf" srcId="{75531FFC-6106-4C1A-8CE3-B991B6B48962}" destId="{849E4D28-C5D5-42C7-BB2E-FD28CF3A667A}" srcOrd="3" destOrd="0" presId="urn:microsoft.com/office/officeart/2008/layout/LinedList"/>
    <dgm:cxn modelId="{B4B5D64A-5AE1-4B67-8549-48D16DA4DCB6}" type="presParOf" srcId="{849E4D28-C5D5-42C7-BB2E-FD28CF3A667A}" destId="{34B6FB80-4C29-4866-A1F7-5CE26A8F94DE}" srcOrd="0" destOrd="0" presId="urn:microsoft.com/office/officeart/2008/layout/LinedList"/>
    <dgm:cxn modelId="{26DDD9D4-B560-4857-BD7A-51F5BF45A5AB}" type="presParOf" srcId="{849E4D28-C5D5-42C7-BB2E-FD28CF3A667A}" destId="{459A01C2-735A-49F6-A4E5-9579BD509C78}" srcOrd="1" destOrd="0" presId="urn:microsoft.com/office/officeart/2008/layout/LinedList"/>
    <dgm:cxn modelId="{3DCA84EF-5483-4143-A3AB-E41DD456C4DA}" type="presParOf" srcId="{75531FFC-6106-4C1A-8CE3-B991B6B48962}" destId="{19656DC8-65C1-49F3-83A3-3EE274E9B0B5}" srcOrd="4" destOrd="0" presId="urn:microsoft.com/office/officeart/2008/layout/LinedList"/>
    <dgm:cxn modelId="{B0873BB7-0292-45B0-ADD1-B4D9F5AF8F7F}" type="presParOf" srcId="{75531FFC-6106-4C1A-8CE3-B991B6B48962}" destId="{63139FB6-8B62-4F98-8AE0-D84ACB781220}" srcOrd="5" destOrd="0" presId="urn:microsoft.com/office/officeart/2008/layout/LinedList"/>
    <dgm:cxn modelId="{6BF25C3E-E3BF-4766-80A5-2468F9D0BE7C}" type="presParOf" srcId="{63139FB6-8B62-4F98-8AE0-D84ACB781220}" destId="{5D1133F8-F5E3-4E8C-92FB-0F8C325FF238}" srcOrd="0" destOrd="0" presId="urn:microsoft.com/office/officeart/2008/layout/LinedList"/>
    <dgm:cxn modelId="{AA23DA52-E7CD-4272-9351-08E7DBFE3FD1}" type="presParOf" srcId="{63139FB6-8B62-4F98-8AE0-D84ACB781220}" destId="{F32BAB13-FF07-4267-A995-8A53D8E183C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0D0991-C11C-495C-B841-E81BC041318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3F294E7-C74B-4AE5-990C-9A4D0F2F0F44}">
      <dgm:prSet/>
      <dgm:spPr/>
      <dgm:t>
        <a:bodyPr/>
        <a:lstStyle/>
        <a:p>
          <a:r>
            <a:rPr lang="en-US"/>
            <a:t>Make sure every item AHFA lists on the checklist is sent.  </a:t>
          </a:r>
        </a:p>
      </dgm:t>
    </dgm:pt>
    <dgm:pt modelId="{F17EA854-BC37-4AEA-A0E3-77502BB0DE5E}" type="parTrans" cxnId="{7DA6AD9B-8CF3-4D88-9A7F-B7F58742C158}">
      <dgm:prSet/>
      <dgm:spPr/>
      <dgm:t>
        <a:bodyPr/>
        <a:lstStyle/>
        <a:p>
          <a:endParaRPr lang="en-US"/>
        </a:p>
      </dgm:t>
    </dgm:pt>
    <dgm:pt modelId="{EDAF464B-E6F8-45C1-AB08-BE39496DF5EC}" type="sibTrans" cxnId="{7DA6AD9B-8CF3-4D88-9A7F-B7F58742C158}">
      <dgm:prSet/>
      <dgm:spPr/>
      <dgm:t>
        <a:bodyPr/>
        <a:lstStyle/>
        <a:p>
          <a:endParaRPr lang="en-US"/>
        </a:p>
      </dgm:t>
    </dgm:pt>
    <dgm:pt modelId="{E0F67735-95BE-43EA-9211-C62DE6F1B11D}">
      <dgm:prSet/>
      <dgm:spPr/>
      <dgm:t>
        <a:bodyPr/>
        <a:lstStyle/>
        <a:p>
          <a:r>
            <a:rPr lang="en-US" dirty="0"/>
            <a:t>We have been doing in-office file inspections since April 2020 and consistently we have not been sent all items on the checklist.</a:t>
          </a:r>
        </a:p>
      </dgm:t>
    </dgm:pt>
    <dgm:pt modelId="{B7A8CDB2-9A28-4188-BF35-BCB2060A0252}" type="parTrans" cxnId="{D3047C17-6323-40F9-A674-24BDB9BA57C4}">
      <dgm:prSet/>
      <dgm:spPr/>
      <dgm:t>
        <a:bodyPr/>
        <a:lstStyle/>
        <a:p>
          <a:endParaRPr lang="en-US"/>
        </a:p>
      </dgm:t>
    </dgm:pt>
    <dgm:pt modelId="{008A3B67-7619-40B3-965B-BBE399C7C194}" type="sibTrans" cxnId="{D3047C17-6323-40F9-A674-24BDB9BA57C4}">
      <dgm:prSet/>
      <dgm:spPr/>
      <dgm:t>
        <a:bodyPr/>
        <a:lstStyle/>
        <a:p>
          <a:endParaRPr lang="en-US"/>
        </a:p>
      </dgm:t>
    </dgm:pt>
    <dgm:pt modelId="{AECB9360-252F-4D06-8A9A-C66E32DA8DF3}">
      <dgm:prSet/>
      <dgm:spPr/>
      <dgm:t>
        <a:bodyPr/>
        <a:lstStyle/>
        <a:p>
          <a:r>
            <a:rPr lang="en-US"/>
            <a:t>In the future, if items are not sent it will be considered out of compliance just as it was when we did the review at the site.</a:t>
          </a:r>
        </a:p>
      </dgm:t>
    </dgm:pt>
    <dgm:pt modelId="{1821B92C-A65D-4DE4-B5B9-F995CF6F4A01}" type="parTrans" cxnId="{ED607BCC-9365-47CF-968C-A7A798532420}">
      <dgm:prSet/>
      <dgm:spPr/>
      <dgm:t>
        <a:bodyPr/>
        <a:lstStyle/>
        <a:p>
          <a:endParaRPr lang="en-US"/>
        </a:p>
      </dgm:t>
    </dgm:pt>
    <dgm:pt modelId="{11564BAC-7E1F-4B6E-AD35-B6FC39D9D91E}" type="sibTrans" cxnId="{ED607BCC-9365-47CF-968C-A7A798532420}">
      <dgm:prSet/>
      <dgm:spPr/>
      <dgm:t>
        <a:bodyPr/>
        <a:lstStyle/>
        <a:p>
          <a:endParaRPr lang="en-US"/>
        </a:p>
      </dgm:t>
    </dgm:pt>
    <dgm:pt modelId="{21758AC4-F1A8-41DB-8608-5F6F461D687F}" type="pres">
      <dgm:prSet presAssocID="{A00D0991-C11C-495C-B841-E81BC0413185}" presName="linear" presStyleCnt="0">
        <dgm:presLayoutVars>
          <dgm:animLvl val="lvl"/>
          <dgm:resizeHandles val="exact"/>
        </dgm:presLayoutVars>
      </dgm:prSet>
      <dgm:spPr/>
    </dgm:pt>
    <dgm:pt modelId="{08F4D9D3-5D73-4F59-B504-48F1E5BA2F87}" type="pres">
      <dgm:prSet presAssocID="{F3F294E7-C74B-4AE5-990C-9A4D0F2F0F44}" presName="parentText" presStyleLbl="node1" presStyleIdx="0" presStyleCnt="3">
        <dgm:presLayoutVars>
          <dgm:chMax val="0"/>
          <dgm:bulletEnabled val="1"/>
        </dgm:presLayoutVars>
      </dgm:prSet>
      <dgm:spPr/>
    </dgm:pt>
    <dgm:pt modelId="{76D1016C-7B72-4C47-BF22-F5D158A64F19}" type="pres">
      <dgm:prSet presAssocID="{EDAF464B-E6F8-45C1-AB08-BE39496DF5EC}" presName="spacer" presStyleCnt="0"/>
      <dgm:spPr/>
    </dgm:pt>
    <dgm:pt modelId="{1538A43B-BEAD-4B95-BD7F-B883629E0BDC}" type="pres">
      <dgm:prSet presAssocID="{E0F67735-95BE-43EA-9211-C62DE6F1B11D}" presName="parentText" presStyleLbl="node1" presStyleIdx="1" presStyleCnt="3">
        <dgm:presLayoutVars>
          <dgm:chMax val="0"/>
          <dgm:bulletEnabled val="1"/>
        </dgm:presLayoutVars>
      </dgm:prSet>
      <dgm:spPr/>
    </dgm:pt>
    <dgm:pt modelId="{07385B3E-9BB9-4CCC-8CB5-5CB73BE7BEDE}" type="pres">
      <dgm:prSet presAssocID="{008A3B67-7619-40B3-965B-BBE399C7C194}" presName="spacer" presStyleCnt="0"/>
      <dgm:spPr/>
    </dgm:pt>
    <dgm:pt modelId="{3D5C651E-D4D0-4C8F-B384-BAB7FDBDE388}" type="pres">
      <dgm:prSet presAssocID="{AECB9360-252F-4D06-8A9A-C66E32DA8DF3}" presName="parentText" presStyleLbl="node1" presStyleIdx="2" presStyleCnt="3">
        <dgm:presLayoutVars>
          <dgm:chMax val="0"/>
          <dgm:bulletEnabled val="1"/>
        </dgm:presLayoutVars>
      </dgm:prSet>
      <dgm:spPr/>
    </dgm:pt>
  </dgm:ptLst>
  <dgm:cxnLst>
    <dgm:cxn modelId="{D3047C17-6323-40F9-A674-24BDB9BA57C4}" srcId="{A00D0991-C11C-495C-B841-E81BC0413185}" destId="{E0F67735-95BE-43EA-9211-C62DE6F1B11D}" srcOrd="1" destOrd="0" parTransId="{B7A8CDB2-9A28-4188-BF35-BCB2060A0252}" sibTransId="{008A3B67-7619-40B3-965B-BBE399C7C194}"/>
    <dgm:cxn modelId="{2060A848-7592-4076-8FD8-8E40D13FA1AA}" type="presOf" srcId="{AECB9360-252F-4D06-8A9A-C66E32DA8DF3}" destId="{3D5C651E-D4D0-4C8F-B384-BAB7FDBDE388}" srcOrd="0" destOrd="0" presId="urn:microsoft.com/office/officeart/2005/8/layout/vList2"/>
    <dgm:cxn modelId="{3310F971-6D18-493C-911B-1A72B694FB17}" type="presOf" srcId="{E0F67735-95BE-43EA-9211-C62DE6F1B11D}" destId="{1538A43B-BEAD-4B95-BD7F-B883629E0BDC}" srcOrd="0" destOrd="0" presId="urn:microsoft.com/office/officeart/2005/8/layout/vList2"/>
    <dgm:cxn modelId="{F93AA294-F61A-4084-860A-DF6952CEBC2D}" type="presOf" srcId="{A00D0991-C11C-495C-B841-E81BC0413185}" destId="{21758AC4-F1A8-41DB-8608-5F6F461D687F}" srcOrd="0" destOrd="0" presId="urn:microsoft.com/office/officeart/2005/8/layout/vList2"/>
    <dgm:cxn modelId="{7DA6AD9B-8CF3-4D88-9A7F-B7F58742C158}" srcId="{A00D0991-C11C-495C-B841-E81BC0413185}" destId="{F3F294E7-C74B-4AE5-990C-9A4D0F2F0F44}" srcOrd="0" destOrd="0" parTransId="{F17EA854-BC37-4AEA-A0E3-77502BB0DE5E}" sibTransId="{EDAF464B-E6F8-45C1-AB08-BE39496DF5EC}"/>
    <dgm:cxn modelId="{ED607BCC-9365-47CF-968C-A7A798532420}" srcId="{A00D0991-C11C-495C-B841-E81BC0413185}" destId="{AECB9360-252F-4D06-8A9A-C66E32DA8DF3}" srcOrd="2" destOrd="0" parTransId="{1821B92C-A65D-4DE4-B5B9-F995CF6F4A01}" sibTransId="{11564BAC-7E1F-4B6E-AD35-B6FC39D9D91E}"/>
    <dgm:cxn modelId="{22C42CFC-4018-45CD-B5DB-A50709DF4796}" type="presOf" srcId="{F3F294E7-C74B-4AE5-990C-9A4D0F2F0F44}" destId="{08F4D9D3-5D73-4F59-B504-48F1E5BA2F87}" srcOrd="0" destOrd="0" presId="urn:microsoft.com/office/officeart/2005/8/layout/vList2"/>
    <dgm:cxn modelId="{4C3A450C-DA2E-4F88-9FB7-5F7FE3894C28}" type="presParOf" srcId="{21758AC4-F1A8-41DB-8608-5F6F461D687F}" destId="{08F4D9D3-5D73-4F59-B504-48F1E5BA2F87}" srcOrd="0" destOrd="0" presId="urn:microsoft.com/office/officeart/2005/8/layout/vList2"/>
    <dgm:cxn modelId="{E903DA75-A051-40A4-A67C-05DB732E69BE}" type="presParOf" srcId="{21758AC4-F1A8-41DB-8608-5F6F461D687F}" destId="{76D1016C-7B72-4C47-BF22-F5D158A64F19}" srcOrd="1" destOrd="0" presId="urn:microsoft.com/office/officeart/2005/8/layout/vList2"/>
    <dgm:cxn modelId="{A7DEF418-FB26-4A6E-921C-66C1711B3406}" type="presParOf" srcId="{21758AC4-F1A8-41DB-8608-5F6F461D687F}" destId="{1538A43B-BEAD-4B95-BD7F-B883629E0BDC}" srcOrd="2" destOrd="0" presId="urn:microsoft.com/office/officeart/2005/8/layout/vList2"/>
    <dgm:cxn modelId="{CAF38D5F-77BC-4D2C-8006-338339CBAB04}" type="presParOf" srcId="{21758AC4-F1A8-41DB-8608-5F6F461D687F}" destId="{07385B3E-9BB9-4CCC-8CB5-5CB73BE7BEDE}" srcOrd="3" destOrd="0" presId="urn:microsoft.com/office/officeart/2005/8/layout/vList2"/>
    <dgm:cxn modelId="{117EA47D-4416-4788-B200-4F677F4BFC70}" type="presParOf" srcId="{21758AC4-F1A8-41DB-8608-5F6F461D687F}" destId="{3D5C651E-D4D0-4C8F-B384-BAB7FDBDE38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FAA487-C553-4DBB-B47D-5F85A40C1755}"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4E625A89-752A-4B74-B025-2F3CB2E1C7F7}">
      <dgm:prSet/>
      <dgm:spPr/>
      <dgm:t>
        <a:bodyPr/>
        <a:lstStyle/>
        <a:p>
          <a:r>
            <a:rPr lang="en-US"/>
            <a:t>For 100% low-income properties, you are able to do a self-certification for the in-between years.  </a:t>
          </a:r>
        </a:p>
      </dgm:t>
    </dgm:pt>
    <dgm:pt modelId="{125E17B3-4156-4510-8533-5042C9E89DA8}" type="parTrans" cxnId="{FC043120-B430-4A63-A5D8-B368A95E482E}">
      <dgm:prSet/>
      <dgm:spPr/>
      <dgm:t>
        <a:bodyPr/>
        <a:lstStyle/>
        <a:p>
          <a:endParaRPr lang="en-US"/>
        </a:p>
      </dgm:t>
    </dgm:pt>
    <dgm:pt modelId="{09FC4B97-E8A6-4DF0-B702-1B27FEAC8685}" type="sibTrans" cxnId="{FC043120-B430-4A63-A5D8-B368A95E482E}">
      <dgm:prSet/>
      <dgm:spPr/>
      <dgm:t>
        <a:bodyPr/>
        <a:lstStyle/>
        <a:p>
          <a:endParaRPr lang="en-US"/>
        </a:p>
      </dgm:t>
    </dgm:pt>
    <dgm:pt modelId="{276DC2B1-5586-4871-839E-96A1B1717E0A}">
      <dgm:prSet/>
      <dgm:spPr/>
      <dgm:t>
        <a:bodyPr/>
        <a:lstStyle/>
        <a:p>
          <a:r>
            <a:rPr lang="en-US"/>
            <a:t>I think everyone here knows this, but we have been seeing the move-in income listed as the recertification income on the recertification.</a:t>
          </a:r>
        </a:p>
      </dgm:t>
    </dgm:pt>
    <dgm:pt modelId="{162155A9-76EA-464D-B50B-A0DFFFF816F8}" type="parTrans" cxnId="{2C66D17C-D72E-4F3A-BCC4-608119C75F02}">
      <dgm:prSet/>
      <dgm:spPr/>
      <dgm:t>
        <a:bodyPr/>
        <a:lstStyle/>
        <a:p>
          <a:endParaRPr lang="en-US"/>
        </a:p>
      </dgm:t>
    </dgm:pt>
    <dgm:pt modelId="{EFA24BFB-7A0B-4C54-AF9F-BC5E13BC548E}" type="sibTrans" cxnId="{2C66D17C-D72E-4F3A-BCC4-608119C75F02}">
      <dgm:prSet/>
      <dgm:spPr/>
      <dgm:t>
        <a:bodyPr/>
        <a:lstStyle/>
        <a:p>
          <a:endParaRPr lang="en-US"/>
        </a:p>
      </dgm:t>
    </dgm:pt>
    <dgm:pt modelId="{A5F71550-A0EF-464E-B237-EE7074DF75B3}">
      <dgm:prSet/>
      <dgm:spPr/>
      <dgm:t>
        <a:bodyPr/>
        <a:lstStyle/>
        <a:p>
          <a:r>
            <a:rPr lang="en-US"/>
            <a:t>Please do </a:t>
          </a:r>
          <a:r>
            <a:rPr lang="en-US" b="1"/>
            <a:t>NOT</a:t>
          </a:r>
          <a:r>
            <a:rPr lang="en-US"/>
            <a:t> do this.  Make sure to ask the resident to self certify their income.</a:t>
          </a:r>
        </a:p>
      </dgm:t>
    </dgm:pt>
    <dgm:pt modelId="{BC77D6A2-B27A-4E46-B523-2C6985011505}" type="parTrans" cxnId="{22B4767D-595D-4681-A8CD-FA7F3F4FF134}">
      <dgm:prSet/>
      <dgm:spPr/>
      <dgm:t>
        <a:bodyPr/>
        <a:lstStyle/>
        <a:p>
          <a:endParaRPr lang="en-US"/>
        </a:p>
      </dgm:t>
    </dgm:pt>
    <dgm:pt modelId="{AF87AE54-449B-47CC-980F-FDA1350F5AC0}" type="sibTrans" cxnId="{22B4767D-595D-4681-A8CD-FA7F3F4FF134}">
      <dgm:prSet/>
      <dgm:spPr/>
      <dgm:t>
        <a:bodyPr/>
        <a:lstStyle/>
        <a:p>
          <a:endParaRPr lang="en-US"/>
        </a:p>
      </dgm:t>
    </dgm:pt>
    <dgm:pt modelId="{394AB7C0-58D0-4D12-BAD9-D466F24C48C8}" type="pres">
      <dgm:prSet presAssocID="{C1FAA487-C553-4DBB-B47D-5F85A40C1755}" presName="vert0" presStyleCnt="0">
        <dgm:presLayoutVars>
          <dgm:dir/>
          <dgm:animOne val="branch"/>
          <dgm:animLvl val="lvl"/>
        </dgm:presLayoutVars>
      </dgm:prSet>
      <dgm:spPr/>
    </dgm:pt>
    <dgm:pt modelId="{A267BA7B-8C8D-4FB6-903E-B7A3BE27892F}" type="pres">
      <dgm:prSet presAssocID="{4E625A89-752A-4B74-B025-2F3CB2E1C7F7}" presName="thickLine" presStyleLbl="alignNode1" presStyleIdx="0" presStyleCnt="3"/>
      <dgm:spPr/>
    </dgm:pt>
    <dgm:pt modelId="{DB301252-E932-431D-B6D3-D7246EF3C0D0}" type="pres">
      <dgm:prSet presAssocID="{4E625A89-752A-4B74-B025-2F3CB2E1C7F7}" presName="horz1" presStyleCnt="0"/>
      <dgm:spPr/>
    </dgm:pt>
    <dgm:pt modelId="{69AD16E2-B7CF-4611-87E3-914A88D8F33E}" type="pres">
      <dgm:prSet presAssocID="{4E625A89-752A-4B74-B025-2F3CB2E1C7F7}" presName="tx1" presStyleLbl="revTx" presStyleIdx="0" presStyleCnt="3"/>
      <dgm:spPr/>
    </dgm:pt>
    <dgm:pt modelId="{EEC7EE9A-BCE8-4D34-97D2-1A03E4A2E4D2}" type="pres">
      <dgm:prSet presAssocID="{4E625A89-752A-4B74-B025-2F3CB2E1C7F7}" presName="vert1" presStyleCnt="0"/>
      <dgm:spPr/>
    </dgm:pt>
    <dgm:pt modelId="{204224F1-8EE3-4E2C-8269-FE8AA2175B8A}" type="pres">
      <dgm:prSet presAssocID="{276DC2B1-5586-4871-839E-96A1B1717E0A}" presName="thickLine" presStyleLbl="alignNode1" presStyleIdx="1" presStyleCnt="3"/>
      <dgm:spPr/>
    </dgm:pt>
    <dgm:pt modelId="{EF3C3D63-1EF0-4381-A7EA-B2B3423FF730}" type="pres">
      <dgm:prSet presAssocID="{276DC2B1-5586-4871-839E-96A1B1717E0A}" presName="horz1" presStyleCnt="0"/>
      <dgm:spPr/>
    </dgm:pt>
    <dgm:pt modelId="{789F9091-A78F-4D2D-A8E5-1614B9C6F5D8}" type="pres">
      <dgm:prSet presAssocID="{276DC2B1-5586-4871-839E-96A1B1717E0A}" presName="tx1" presStyleLbl="revTx" presStyleIdx="1" presStyleCnt="3"/>
      <dgm:spPr/>
    </dgm:pt>
    <dgm:pt modelId="{539079D6-2E2A-4D91-8F8E-78103168C91D}" type="pres">
      <dgm:prSet presAssocID="{276DC2B1-5586-4871-839E-96A1B1717E0A}" presName="vert1" presStyleCnt="0"/>
      <dgm:spPr/>
    </dgm:pt>
    <dgm:pt modelId="{B5F6EA85-A80E-485C-804B-0219BAE70B13}" type="pres">
      <dgm:prSet presAssocID="{A5F71550-A0EF-464E-B237-EE7074DF75B3}" presName="thickLine" presStyleLbl="alignNode1" presStyleIdx="2" presStyleCnt="3"/>
      <dgm:spPr/>
    </dgm:pt>
    <dgm:pt modelId="{B9EBAA78-4791-487F-B1ED-2C30BD7D89D1}" type="pres">
      <dgm:prSet presAssocID="{A5F71550-A0EF-464E-B237-EE7074DF75B3}" presName="horz1" presStyleCnt="0"/>
      <dgm:spPr/>
    </dgm:pt>
    <dgm:pt modelId="{B4014E83-A743-4A25-965C-29CFF16AAE18}" type="pres">
      <dgm:prSet presAssocID="{A5F71550-A0EF-464E-B237-EE7074DF75B3}" presName="tx1" presStyleLbl="revTx" presStyleIdx="2" presStyleCnt="3"/>
      <dgm:spPr/>
    </dgm:pt>
    <dgm:pt modelId="{8B802FED-82BB-4CD1-B057-8151E6E3FCCF}" type="pres">
      <dgm:prSet presAssocID="{A5F71550-A0EF-464E-B237-EE7074DF75B3}" presName="vert1" presStyleCnt="0"/>
      <dgm:spPr/>
    </dgm:pt>
  </dgm:ptLst>
  <dgm:cxnLst>
    <dgm:cxn modelId="{FC043120-B430-4A63-A5D8-B368A95E482E}" srcId="{C1FAA487-C553-4DBB-B47D-5F85A40C1755}" destId="{4E625A89-752A-4B74-B025-2F3CB2E1C7F7}" srcOrd="0" destOrd="0" parTransId="{125E17B3-4156-4510-8533-5042C9E89DA8}" sibTransId="{09FC4B97-E8A6-4DF0-B702-1B27FEAC8685}"/>
    <dgm:cxn modelId="{1FC31331-1DD8-49DC-B85A-813ED1F93F79}" type="presOf" srcId="{4E625A89-752A-4B74-B025-2F3CB2E1C7F7}" destId="{69AD16E2-B7CF-4611-87E3-914A88D8F33E}" srcOrd="0" destOrd="0" presId="urn:microsoft.com/office/officeart/2008/layout/LinedList"/>
    <dgm:cxn modelId="{A3775B69-8B65-4DEE-8412-CADD922CF921}" type="presOf" srcId="{276DC2B1-5586-4871-839E-96A1B1717E0A}" destId="{789F9091-A78F-4D2D-A8E5-1614B9C6F5D8}" srcOrd="0" destOrd="0" presId="urn:microsoft.com/office/officeart/2008/layout/LinedList"/>
    <dgm:cxn modelId="{FE2A4555-02DE-4475-B054-56FC2C16DF3F}" type="presOf" srcId="{A5F71550-A0EF-464E-B237-EE7074DF75B3}" destId="{B4014E83-A743-4A25-965C-29CFF16AAE18}" srcOrd="0" destOrd="0" presId="urn:microsoft.com/office/officeart/2008/layout/LinedList"/>
    <dgm:cxn modelId="{2C66D17C-D72E-4F3A-BCC4-608119C75F02}" srcId="{C1FAA487-C553-4DBB-B47D-5F85A40C1755}" destId="{276DC2B1-5586-4871-839E-96A1B1717E0A}" srcOrd="1" destOrd="0" parTransId="{162155A9-76EA-464D-B50B-A0DFFFF816F8}" sibTransId="{EFA24BFB-7A0B-4C54-AF9F-BC5E13BC548E}"/>
    <dgm:cxn modelId="{22B4767D-595D-4681-A8CD-FA7F3F4FF134}" srcId="{C1FAA487-C553-4DBB-B47D-5F85A40C1755}" destId="{A5F71550-A0EF-464E-B237-EE7074DF75B3}" srcOrd="2" destOrd="0" parTransId="{BC77D6A2-B27A-4E46-B523-2C6985011505}" sibTransId="{AF87AE54-449B-47CC-980F-FDA1350F5AC0}"/>
    <dgm:cxn modelId="{17741883-76F5-4644-8969-AFEBB50A045A}" type="presOf" srcId="{C1FAA487-C553-4DBB-B47D-5F85A40C1755}" destId="{394AB7C0-58D0-4D12-BAD9-D466F24C48C8}" srcOrd="0" destOrd="0" presId="urn:microsoft.com/office/officeart/2008/layout/LinedList"/>
    <dgm:cxn modelId="{EBA71C9E-DBE1-4926-869C-62223C24FD9F}" type="presParOf" srcId="{394AB7C0-58D0-4D12-BAD9-D466F24C48C8}" destId="{A267BA7B-8C8D-4FB6-903E-B7A3BE27892F}" srcOrd="0" destOrd="0" presId="urn:microsoft.com/office/officeart/2008/layout/LinedList"/>
    <dgm:cxn modelId="{3FAA48EA-65E4-4356-9F84-9DF798EC6CAD}" type="presParOf" srcId="{394AB7C0-58D0-4D12-BAD9-D466F24C48C8}" destId="{DB301252-E932-431D-B6D3-D7246EF3C0D0}" srcOrd="1" destOrd="0" presId="urn:microsoft.com/office/officeart/2008/layout/LinedList"/>
    <dgm:cxn modelId="{E187C8C1-84AF-4DBD-8DF9-65530FD7C04B}" type="presParOf" srcId="{DB301252-E932-431D-B6D3-D7246EF3C0D0}" destId="{69AD16E2-B7CF-4611-87E3-914A88D8F33E}" srcOrd="0" destOrd="0" presId="urn:microsoft.com/office/officeart/2008/layout/LinedList"/>
    <dgm:cxn modelId="{E2DB9064-9BBB-4095-B01C-7B8773CFBA99}" type="presParOf" srcId="{DB301252-E932-431D-B6D3-D7246EF3C0D0}" destId="{EEC7EE9A-BCE8-4D34-97D2-1A03E4A2E4D2}" srcOrd="1" destOrd="0" presId="urn:microsoft.com/office/officeart/2008/layout/LinedList"/>
    <dgm:cxn modelId="{D9420836-A40A-4B30-9D97-454553F870D2}" type="presParOf" srcId="{394AB7C0-58D0-4D12-BAD9-D466F24C48C8}" destId="{204224F1-8EE3-4E2C-8269-FE8AA2175B8A}" srcOrd="2" destOrd="0" presId="urn:microsoft.com/office/officeart/2008/layout/LinedList"/>
    <dgm:cxn modelId="{C81D743F-DDE1-4F1C-A68B-9A5FD1C83651}" type="presParOf" srcId="{394AB7C0-58D0-4D12-BAD9-D466F24C48C8}" destId="{EF3C3D63-1EF0-4381-A7EA-B2B3423FF730}" srcOrd="3" destOrd="0" presId="urn:microsoft.com/office/officeart/2008/layout/LinedList"/>
    <dgm:cxn modelId="{F68E7BDA-DC56-46A9-84D1-921FBED8F650}" type="presParOf" srcId="{EF3C3D63-1EF0-4381-A7EA-B2B3423FF730}" destId="{789F9091-A78F-4D2D-A8E5-1614B9C6F5D8}" srcOrd="0" destOrd="0" presId="urn:microsoft.com/office/officeart/2008/layout/LinedList"/>
    <dgm:cxn modelId="{5A6438CE-699C-4428-81AE-DE012545823F}" type="presParOf" srcId="{EF3C3D63-1EF0-4381-A7EA-B2B3423FF730}" destId="{539079D6-2E2A-4D91-8F8E-78103168C91D}" srcOrd="1" destOrd="0" presId="urn:microsoft.com/office/officeart/2008/layout/LinedList"/>
    <dgm:cxn modelId="{78D168ED-5661-401D-BEE5-77630E6CF560}" type="presParOf" srcId="{394AB7C0-58D0-4D12-BAD9-D466F24C48C8}" destId="{B5F6EA85-A80E-485C-804B-0219BAE70B13}" srcOrd="4" destOrd="0" presId="urn:microsoft.com/office/officeart/2008/layout/LinedList"/>
    <dgm:cxn modelId="{856C1C16-1938-4281-BCB8-D7B551FDB0D7}" type="presParOf" srcId="{394AB7C0-58D0-4D12-BAD9-D466F24C48C8}" destId="{B9EBAA78-4791-487F-B1ED-2C30BD7D89D1}" srcOrd="5" destOrd="0" presId="urn:microsoft.com/office/officeart/2008/layout/LinedList"/>
    <dgm:cxn modelId="{CDEF5C9F-BC08-449B-8791-0DF7E16B0B40}" type="presParOf" srcId="{B9EBAA78-4791-487F-B1ED-2C30BD7D89D1}" destId="{B4014E83-A743-4A25-965C-29CFF16AAE18}" srcOrd="0" destOrd="0" presId="urn:microsoft.com/office/officeart/2008/layout/LinedList"/>
    <dgm:cxn modelId="{ED4CE994-994B-49B2-A4C9-232C3946BEF7}" type="presParOf" srcId="{B9EBAA78-4791-487F-B1ED-2C30BD7D89D1}" destId="{8B802FED-82BB-4CD1-B057-8151E6E3FCC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34FA81-9113-4DE2-B438-1E1E3E3E20E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0980460-F9F7-4552-9A03-26E7FD959E47}">
      <dgm:prSet/>
      <dgm:spPr/>
      <dgm:t>
        <a:bodyPr/>
        <a:lstStyle/>
        <a:p>
          <a:r>
            <a:rPr lang="en-US" dirty="0"/>
            <a:t>After AHFA does the inspection, if a household’s gross income is determined to be greater than 80%, then you will be given the gross rent limit that the household rent must be increased.</a:t>
          </a:r>
        </a:p>
      </dgm:t>
    </dgm:pt>
    <dgm:pt modelId="{F36258B3-9D0B-401D-BE07-1BC2924A4181}" type="parTrans" cxnId="{2114F434-91A0-40DE-BA8C-BB88C0086DB7}">
      <dgm:prSet/>
      <dgm:spPr/>
      <dgm:t>
        <a:bodyPr/>
        <a:lstStyle/>
        <a:p>
          <a:endParaRPr lang="en-US"/>
        </a:p>
      </dgm:t>
    </dgm:pt>
    <dgm:pt modelId="{A8BCFE94-8D4D-4F0E-A168-306537FB902F}" type="sibTrans" cxnId="{2114F434-91A0-40DE-BA8C-BB88C0086DB7}">
      <dgm:prSet/>
      <dgm:spPr/>
      <dgm:t>
        <a:bodyPr/>
        <a:lstStyle/>
        <a:p>
          <a:endParaRPr lang="en-US"/>
        </a:p>
      </dgm:t>
    </dgm:pt>
    <dgm:pt modelId="{ABECC5C7-BDD9-43F9-AD3D-D0F82A12E7EF}">
      <dgm:prSet/>
      <dgm:spPr/>
      <dgm:t>
        <a:bodyPr/>
        <a:lstStyle/>
        <a:p>
          <a:r>
            <a:rPr lang="en-US" b="1" dirty="0"/>
            <a:t>Remember to subtract the current utility allowance from the gross rent limit to see what the new tenant paid rent will be for the household.</a:t>
          </a:r>
          <a:endParaRPr lang="en-US" dirty="0"/>
        </a:p>
      </dgm:t>
    </dgm:pt>
    <dgm:pt modelId="{194D2440-D498-415F-9F45-673242996372}" type="parTrans" cxnId="{DC924302-6236-4111-85AD-2A0B2B7A1274}">
      <dgm:prSet/>
      <dgm:spPr/>
      <dgm:t>
        <a:bodyPr/>
        <a:lstStyle/>
        <a:p>
          <a:endParaRPr lang="en-US"/>
        </a:p>
      </dgm:t>
    </dgm:pt>
    <dgm:pt modelId="{6714CB74-909A-42DD-9D41-5C7715AB55D9}" type="sibTrans" cxnId="{DC924302-6236-4111-85AD-2A0B2B7A1274}">
      <dgm:prSet/>
      <dgm:spPr/>
      <dgm:t>
        <a:bodyPr/>
        <a:lstStyle/>
        <a:p>
          <a:endParaRPr lang="en-US"/>
        </a:p>
      </dgm:t>
    </dgm:pt>
    <dgm:pt modelId="{DAAA0C53-7A70-410D-8186-DC601EFBD910}">
      <dgm:prSet/>
      <dgm:spPr/>
      <dgm:t>
        <a:bodyPr/>
        <a:lstStyle/>
        <a:p>
          <a:r>
            <a:rPr lang="en-US"/>
            <a:t>The increase will be based on the lease.</a:t>
          </a:r>
        </a:p>
      </dgm:t>
    </dgm:pt>
    <dgm:pt modelId="{83C5671F-27A9-44D7-B11D-AD334E97DEF7}" type="parTrans" cxnId="{DE8B74BA-E6CF-4648-997B-3D808448E7CC}">
      <dgm:prSet/>
      <dgm:spPr/>
      <dgm:t>
        <a:bodyPr/>
        <a:lstStyle/>
        <a:p>
          <a:endParaRPr lang="en-US"/>
        </a:p>
      </dgm:t>
    </dgm:pt>
    <dgm:pt modelId="{B3C61450-17E2-4C82-A48A-234BE245B659}" type="sibTrans" cxnId="{DE8B74BA-E6CF-4648-997B-3D808448E7CC}">
      <dgm:prSet/>
      <dgm:spPr/>
      <dgm:t>
        <a:bodyPr/>
        <a:lstStyle/>
        <a:p>
          <a:endParaRPr lang="en-US"/>
        </a:p>
      </dgm:t>
    </dgm:pt>
    <dgm:pt modelId="{CE4AEDCF-7005-47DE-8ACC-F81612189567}">
      <dgm:prSet/>
      <dgm:spPr/>
      <dgm:t>
        <a:bodyPr/>
        <a:lstStyle/>
        <a:p>
          <a:r>
            <a:rPr lang="en-US"/>
            <a:t>AHFA recommends to do an income verification to confirm the income the household listed is accurate before increasing the rent.</a:t>
          </a:r>
        </a:p>
      </dgm:t>
    </dgm:pt>
    <dgm:pt modelId="{6CB89BA6-038F-446F-BB34-8C485569B987}" type="parTrans" cxnId="{758ACB2B-B293-4735-B071-2D508F91A272}">
      <dgm:prSet/>
      <dgm:spPr/>
      <dgm:t>
        <a:bodyPr/>
        <a:lstStyle/>
        <a:p>
          <a:endParaRPr lang="en-US"/>
        </a:p>
      </dgm:t>
    </dgm:pt>
    <dgm:pt modelId="{A634450E-3B5C-4243-BED7-6E6409E31E59}" type="sibTrans" cxnId="{758ACB2B-B293-4735-B071-2D508F91A272}">
      <dgm:prSet/>
      <dgm:spPr/>
      <dgm:t>
        <a:bodyPr/>
        <a:lstStyle/>
        <a:p>
          <a:endParaRPr lang="en-US"/>
        </a:p>
      </dgm:t>
    </dgm:pt>
    <dgm:pt modelId="{DC7F64C4-27FC-49CD-9333-C04AC84CAAC2}" type="pres">
      <dgm:prSet presAssocID="{8434FA81-9113-4DE2-B438-1E1E3E3E20E3}" presName="linear" presStyleCnt="0">
        <dgm:presLayoutVars>
          <dgm:animLvl val="lvl"/>
          <dgm:resizeHandles val="exact"/>
        </dgm:presLayoutVars>
      </dgm:prSet>
      <dgm:spPr/>
    </dgm:pt>
    <dgm:pt modelId="{448F1BF5-2945-451D-9991-0F6A004251C9}" type="pres">
      <dgm:prSet presAssocID="{A0980460-F9F7-4552-9A03-26E7FD959E47}" presName="parentText" presStyleLbl="node1" presStyleIdx="0" presStyleCnt="4">
        <dgm:presLayoutVars>
          <dgm:chMax val="0"/>
          <dgm:bulletEnabled val="1"/>
        </dgm:presLayoutVars>
      </dgm:prSet>
      <dgm:spPr/>
    </dgm:pt>
    <dgm:pt modelId="{1E173DCF-E9DC-417C-B5B6-BB0F5537D0C1}" type="pres">
      <dgm:prSet presAssocID="{A8BCFE94-8D4D-4F0E-A168-306537FB902F}" presName="spacer" presStyleCnt="0"/>
      <dgm:spPr/>
    </dgm:pt>
    <dgm:pt modelId="{CEF041D0-57C1-40F2-BE8E-FD4AF55FE589}" type="pres">
      <dgm:prSet presAssocID="{ABECC5C7-BDD9-43F9-AD3D-D0F82A12E7EF}" presName="parentText" presStyleLbl="node1" presStyleIdx="1" presStyleCnt="4">
        <dgm:presLayoutVars>
          <dgm:chMax val="0"/>
          <dgm:bulletEnabled val="1"/>
        </dgm:presLayoutVars>
      </dgm:prSet>
      <dgm:spPr/>
    </dgm:pt>
    <dgm:pt modelId="{F211049D-80A0-429E-9547-EAB4AA55824C}" type="pres">
      <dgm:prSet presAssocID="{6714CB74-909A-42DD-9D41-5C7715AB55D9}" presName="spacer" presStyleCnt="0"/>
      <dgm:spPr/>
    </dgm:pt>
    <dgm:pt modelId="{E3FDE05F-DD18-4CDE-841E-E1A1F4705917}" type="pres">
      <dgm:prSet presAssocID="{DAAA0C53-7A70-410D-8186-DC601EFBD910}" presName="parentText" presStyleLbl="node1" presStyleIdx="2" presStyleCnt="4">
        <dgm:presLayoutVars>
          <dgm:chMax val="0"/>
          <dgm:bulletEnabled val="1"/>
        </dgm:presLayoutVars>
      </dgm:prSet>
      <dgm:spPr/>
    </dgm:pt>
    <dgm:pt modelId="{104D9C36-2206-4C82-B456-3DCAAB3AF49E}" type="pres">
      <dgm:prSet presAssocID="{B3C61450-17E2-4C82-A48A-234BE245B659}" presName="spacer" presStyleCnt="0"/>
      <dgm:spPr/>
    </dgm:pt>
    <dgm:pt modelId="{39725F1F-EE4F-4C10-8222-887CE4D87DF3}" type="pres">
      <dgm:prSet presAssocID="{CE4AEDCF-7005-47DE-8ACC-F81612189567}" presName="parentText" presStyleLbl="node1" presStyleIdx="3" presStyleCnt="4">
        <dgm:presLayoutVars>
          <dgm:chMax val="0"/>
          <dgm:bulletEnabled val="1"/>
        </dgm:presLayoutVars>
      </dgm:prSet>
      <dgm:spPr/>
    </dgm:pt>
  </dgm:ptLst>
  <dgm:cxnLst>
    <dgm:cxn modelId="{DC924302-6236-4111-85AD-2A0B2B7A1274}" srcId="{8434FA81-9113-4DE2-B438-1E1E3E3E20E3}" destId="{ABECC5C7-BDD9-43F9-AD3D-D0F82A12E7EF}" srcOrd="1" destOrd="0" parTransId="{194D2440-D498-415F-9F45-673242996372}" sibTransId="{6714CB74-909A-42DD-9D41-5C7715AB55D9}"/>
    <dgm:cxn modelId="{758ACB2B-B293-4735-B071-2D508F91A272}" srcId="{8434FA81-9113-4DE2-B438-1E1E3E3E20E3}" destId="{CE4AEDCF-7005-47DE-8ACC-F81612189567}" srcOrd="3" destOrd="0" parTransId="{6CB89BA6-038F-446F-BB34-8C485569B987}" sibTransId="{A634450E-3B5C-4243-BED7-6E6409E31E59}"/>
    <dgm:cxn modelId="{2114F434-91A0-40DE-BA8C-BB88C0086DB7}" srcId="{8434FA81-9113-4DE2-B438-1E1E3E3E20E3}" destId="{A0980460-F9F7-4552-9A03-26E7FD959E47}" srcOrd="0" destOrd="0" parTransId="{F36258B3-9D0B-401D-BE07-1BC2924A4181}" sibTransId="{A8BCFE94-8D4D-4F0E-A168-306537FB902F}"/>
    <dgm:cxn modelId="{48E1675E-2C96-49F3-A7C1-926509AF2FCF}" type="presOf" srcId="{CE4AEDCF-7005-47DE-8ACC-F81612189567}" destId="{39725F1F-EE4F-4C10-8222-887CE4D87DF3}" srcOrd="0" destOrd="0" presId="urn:microsoft.com/office/officeart/2005/8/layout/vList2"/>
    <dgm:cxn modelId="{5CFBC768-29E0-4C97-B225-70299A3B9E17}" type="presOf" srcId="{A0980460-F9F7-4552-9A03-26E7FD959E47}" destId="{448F1BF5-2945-451D-9991-0F6A004251C9}" srcOrd="0" destOrd="0" presId="urn:microsoft.com/office/officeart/2005/8/layout/vList2"/>
    <dgm:cxn modelId="{1A666E96-1316-4C7A-B471-76F39C12D1DE}" type="presOf" srcId="{8434FA81-9113-4DE2-B438-1E1E3E3E20E3}" destId="{DC7F64C4-27FC-49CD-9333-C04AC84CAAC2}" srcOrd="0" destOrd="0" presId="urn:microsoft.com/office/officeart/2005/8/layout/vList2"/>
    <dgm:cxn modelId="{DE8B74BA-E6CF-4648-997B-3D808448E7CC}" srcId="{8434FA81-9113-4DE2-B438-1E1E3E3E20E3}" destId="{DAAA0C53-7A70-410D-8186-DC601EFBD910}" srcOrd="2" destOrd="0" parTransId="{83C5671F-27A9-44D7-B11D-AD334E97DEF7}" sibTransId="{B3C61450-17E2-4C82-A48A-234BE245B659}"/>
    <dgm:cxn modelId="{C2FDB0CF-2691-4D5B-AF26-3074956D47D1}" type="presOf" srcId="{DAAA0C53-7A70-410D-8186-DC601EFBD910}" destId="{E3FDE05F-DD18-4CDE-841E-E1A1F4705917}" srcOrd="0" destOrd="0" presId="urn:microsoft.com/office/officeart/2005/8/layout/vList2"/>
    <dgm:cxn modelId="{775188DD-48AD-44B2-AA5E-B53D6C6B9FFA}" type="presOf" srcId="{ABECC5C7-BDD9-43F9-AD3D-D0F82A12E7EF}" destId="{CEF041D0-57C1-40F2-BE8E-FD4AF55FE589}" srcOrd="0" destOrd="0" presId="urn:microsoft.com/office/officeart/2005/8/layout/vList2"/>
    <dgm:cxn modelId="{D9310B26-27A7-462B-B2AB-CFAB4A735677}" type="presParOf" srcId="{DC7F64C4-27FC-49CD-9333-C04AC84CAAC2}" destId="{448F1BF5-2945-451D-9991-0F6A004251C9}" srcOrd="0" destOrd="0" presId="urn:microsoft.com/office/officeart/2005/8/layout/vList2"/>
    <dgm:cxn modelId="{0AA8D621-D1D5-40E0-BF2A-4508C7FAD4F5}" type="presParOf" srcId="{DC7F64C4-27FC-49CD-9333-C04AC84CAAC2}" destId="{1E173DCF-E9DC-417C-B5B6-BB0F5537D0C1}" srcOrd="1" destOrd="0" presId="urn:microsoft.com/office/officeart/2005/8/layout/vList2"/>
    <dgm:cxn modelId="{E0EB57A1-08CA-4DAB-90E7-8A7DBB631C67}" type="presParOf" srcId="{DC7F64C4-27FC-49CD-9333-C04AC84CAAC2}" destId="{CEF041D0-57C1-40F2-BE8E-FD4AF55FE589}" srcOrd="2" destOrd="0" presId="urn:microsoft.com/office/officeart/2005/8/layout/vList2"/>
    <dgm:cxn modelId="{A204EFF7-B820-44CB-BFDA-20C263C18C4E}" type="presParOf" srcId="{DC7F64C4-27FC-49CD-9333-C04AC84CAAC2}" destId="{F211049D-80A0-429E-9547-EAB4AA55824C}" srcOrd="3" destOrd="0" presId="urn:microsoft.com/office/officeart/2005/8/layout/vList2"/>
    <dgm:cxn modelId="{30E88FB1-FA84-482F-BFB6-0EDBA1EF8854}" type="presParOf" srcId="{DC7F64C4-27FC-49CD-9333-C04AC84CAAC2}" destId="{E3FDE05F-DD18-4CDE-841E-E1A1F4705917}" srcOrd="4" destOrd="0" presId="urn:microsoft.com/office/officeart/2005/8/layout/vList2"/>
    <dgm:cxn modelId="{471F508B-7099-4417-95C5-4382077C8176}" type="presParOf" srcId="{DC7F64C4-27FC-49CD-9333-C04AC84CAAC2}" destId="{104D9C36-2206-4C82-B456-3DCAAB3AF49E}" srcOrd="5" destOrd="0" presId="urn:microsoft.com/office/officeart/2005/8/layout/vList2"/>
    <dgm:cxn modelId="{6E93BD3C-8BDB-4FA3-AABB-514807CE1234}" type="presParOf" srcId="{DC7F64C4-27FC-49CD-9333-C04AC84CAAC2}" destId="{39725F1F-EE4F-4C10-8222-887CE4D87DF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54906A-EE1A-4D5E-BBBF-80544810EB3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F186267-30A8-46A0-8A5A-636F084FC006}">
      <dgm:prSet/>
      <dgm:spPr/>
      <dgm:t>
        <a:bodyPr/>
        <a:lstStyle/>
        <a:p>
          <a:r>
            <a:rPr lang="en-US" dirty="0"/>
            <a:t>After receiving and implementing the gross rent change from AHFA, you find out that the household gross income has decreased below the 80% income limit.</a:t>
          </a:r>
        </a:p>
      </dgm:t>
    </dgm:pt>
    <dgm:pt modelId="{97A6CD80-67C6-4CAB-AA32-D865BD7EEC7D}" type="parTrans" cxnId="{84EA3979-A520-4489-BB80-84DCD516EB3A}">
      <dgm:prSet/>
      <dgm:spPr/>
      <dgm:t>
        <a:bodyPr/>
        <a:lstStyle/>
        <a:p>
          <a:endParaRPr lang="en-US"/>
        </a:p>
      </dgm:t>
    </dgm:pt>
    <dgm:pt modelId="{29E366E9-A665-49E9-A6E6-94A4CCA44B8F}" type="sibTrans" cxnId="{84EA3979-A520-4489-BB80-84DCD516EB3A}">
      <dgm:prSet/>
      <dgm:spPr/>
      <dgm:t>
        <a:bodyPr/>
        <a:lstStyle/>
        <a:p>
          <a:endParaRPr lang="en-US"/>
        </a:p>
      </dgm:t>
    </dgm:pt>
    <dgm:pt modelId="{10F47D87-D3EF-4E70-9243-1CA379B34B52}">
      <dgm:prSet/>
      <dgm:spPr/>
      <dgm:t>
        <a:bodyPr/>
        <a:lstStyle/>
        <a:p>
          <a:r>
            <a:rPr lang="en-US"/>
            <a:t>1</a:t>
          </a:r>
          <a:r>
            <a:rPr lang="en-US" baseline="30000"/>
            <a:t>st</a:t>
          </a:r>
          <a:r>
            <a:rPr lang="en-US"/>
            <a:t> AHFA recommends to do a new income verification to confirm the new household income is accurate.</a:t>
          </a:r>
        </a:p>
      </dgm:t>
    </dgm:pt>
    <dgm:pt modelId="{95EA4276-327A-4946-BEF4-DB8B60062154}" type="parTrans" cxnId="{8F093FA9-160F-4335-8AD3-5CF91DCC062E}">
      <dgm:prSet/>
      <dgm:spPr/>
      <dgm:t>
        <a:bodyPr/>
        <a:lstStyle/>
        <a:p>
          <a:endParaRPr lang="en-US"/>
        </a:p>
      </dgm:t>
    </dgm:pt>
    <dgm:pt modelId="{285F9F04-804B-4CB1-B400-02D13830A7F9}" type="sibTrans" cxnId="{8F093FA9-160F-4335-8AD3-5CF91DCC062E}">
      <dgm:prSet/>
      <dgm:spPr/>
      <dgm:t>
        <a:bodyPr/>
        <a:lstStyle/>
        <a:p>
          <a:endParaRPr lang="en-US"/>
        </a:p>
      </dgm:t>
    </dgm:pt>
    <dgm:pt modelId="{B955C0AB-2424-45AD-B7B9-3C8B87F80CBB}">
      <dgm:prSet/>
      <dgm:spPr/>
      <dgm:t>
        <a:bodyPr/>
        <a:lstStyle/>
        <a:p>
          <a:r>
            <a:rPr lang="en-US" dirty="0"/>
            <a:t>If it is accurate, you must comply with the HOME Rent Limits </a:t>
          </a:r>
          <a:r>
            <a:rPr lang="en-US" b="1" i="1" u="sng" dirty="0"/>
            <a:t>immediately</a:t>
          </a:r>
          <a:r>
            <a:rPr lang="en-US" dirty="0"/>
            <a:t> </a:t>
          </a:r>
        </a:p>
      </dgm:t>
    </dgm:pt>
    <dgm:pt modelId="{25FA4724-2CDB-4109-ACA7-28C38F6DE458}" type="parTrans" cxnId="{45C551C0-2307-4355-B23F-95164CFB6707}">
      <dgm:prSet/>
      <dgm:spPr/>
      <dgm:t>
        <a:bodyPr/>
        <a:lstStyle/>
        <a:p>
          <a:endParaRPr lang="en-US"/>
        </a:p>
      </dgm:t>
    </dgm:pt>
    <dgm:pt modelId="{29E01734-A717-4E4F-977E-26783C2E9341}" type="sibTrans" cxnId="{45C551C0-2307-4355-B23F-95164CFB6707}">
      <dgm:prSet/>
      <dgm:spPr/>
      <dgm:t>
        <a:bodyPr/>
        <a:lstStyle/>
        <a:p>
          <a:endParaRPr lang="en-US"/>
        </a:p>
      </dgm:t>
    </dgm:pt>
    <dgm:pt modelId="{41B3FE13-D366-4014-874B-2A9492A9228C}" type="pres">
      <dgm:prSet presAssocID="{A454906A-EE1A-4D5E-BBBF-80544810EB31}" presName="linear" presStyleCnt="0">
        <dgm:presLayoutVars>
          <dgm:animLvl val="lvl"/>
          <dgm:resizeHandles val="exact"/>
        </dgm:presLayoutVars>
      </dgm:prSet>
      <dgm:spPr/>
    </dgm:pt>
    <dgm:pt modelId="{52D29FA7-DE8C-4F4B-9098-B724F2370C4E}" type="pres">
      <dgm:prSet presAssocID="{7F186267-30A8-46A0-8A5A-636F084FC006}" presName="parentText" presStyleLbl="node1" presStyleIdx="0" presStyleCnt="3">
        <dgm:presLayoutVars>
          <dgm:chMax val="0"/>
          <dgm:bulletEnabled val="1"/>
        </dgm:presLayoutVars>
      </dgm:prSet>
      <dgm:spPr/>
    </dgm:pt>
    <dgm:pt modelId="{E8A4D9E6-EAA9-43AA-B1D3-DF944D504C1D}" type="pres">
      <dgm:prSet presAssocID="{29E366E9-A665-49E9-A6E6-94A4CCA44B8F}" presName="spacer" presStyleCnt="0"/>
      <dgm:spPr/>
    </dgm:pt>
    <dgm:pt modelId="{0635C230-69D6-4F84-B8C3-ABFEE94DB929}" type="pres">
      <dgm:prSet presAssocID="{10F47D87-D3EF-4E70-9243-1CA379B34B52}" presName="parentText" presStyleLbl="node1" presStyleIdx="1" presStyleCnt="3">
        <dgm:presLayoutVars>
          <dgm:chMax val="0"/>
          <dgm:bulletEnabled val="1"/>
        </dgm:presLayoutVars>
      </dgm:prSet>
      <dgm:spPr/>
    </dgm:pt>
    <dgm:pt modelId="{2B2A7CB2-18E8-4AB8-A55F-7A23731D73E5}" type="pres">
      <dgm:prSet presAssocID="{285F9F04-804B-4CB1-B400-02D13830A7F9}" presName="spacer" presStyleCnt="0"/>
      <dgm:spPr/>
    </dgm:pt>
    <dgm:pt modelId="{3DB2817B-1EF1-4C0C-8DEE-BE3EFD15DB61}" type="pres">
      <dgm:prSet presAssocID="{B955C0AB-2424-45AD-B7B9-3C8B87F80CBB}" presName="parentText" presStyleLbl="node1" presStyleIdx="2" presStyleCnt="3">
        <dgm:presLayoutVars>
          <dgm:chMax val="0"/>
          <dgm:bulletEnabled val="1"/>
        </dgm:presLayoutVars>
      </dgm:prSet>
      <dgm:spPr/>
    </dgm:pt>
  </dgm:ptLst>
  <dgm:cxnLst>
    <dgm:cxn modelId="{E51D466A-B3EC-442F-B2CE-210D4075065C}" type="presOf" srcId="{A454906A-EE1A-4D5E-BBBF-80544810EB31}" destId="{41B3FE13-D366-4014-874B-2A9492A9228C}" srcOrd="0" destOrd="0" presId="urn:microsoft.com/office/officeart/2005/8/layout/vList2"/>
    <dgm:cxn modelId="{84EA3979-A520-4489-BB80-84DCD516EB3A}" srcId="{A454906A-EE1A-4D5E-BBBF-80544810EB31}" destId="{7F186267-30A8-46A0-8A5A-636F084FC006}" srcOrd="0" destOrd="0" parTransId="{97A6CD80-67C6-4CAB-AA32-D865BD7EEC7D}" sibTransId="{29E366E9-A665-49E9-A6E6-94A4CCA44B8F}"/>
    <dgm:cxn modelId="{C9CF6DA5-13CB-41EE-8108-9BCB5FA85263}" type="presOf" srcId="{B955C0AB-2424-45AD-B7B9-3C8B87F80CBB}" destId="{3DB2817B-1EF1-4C0C-8DEE-BE3EFD15DB61}" srcOrd="0" destOrd="0" presId="urn:microsoft.com/office/officeart/2005/8/layout/vList2"/>
    <dgm:cxn modelId="{8F093FA9-160F-4335-8AD3-5CF91DCC062E}" srcId="{A454906A-EE1A-4D5E-BBBF-80544810EB31}" destId="{10F47D87-D3EF-4E70-9243-1CA379B34B52}" srcOrd="1" destOrd="0" parTransId="{95EA4276-327A-4946-BEF4-DB8B60062154}" sibTransId="{285F9F04-804B-4CB1-B400-02D13830A7F9}"/>
    <dgm:cxn modelId="{45C551C0-2307-4355-B23F-95164CFB6707}" srcId="{A454906A-EE1A-4D5E-BBBF-80544810EB31}" destId="{B955C0AB-2424-45AD-B7B9-3C8B87F80CBB}" srcOrd="2" destOrd="0" parTransId="{25FA4724-2CDB-4109-ACA7-28C38F6DE458}" sibTransId="{29E01734-A717-4E4F-977E-26783C2E9341}"/>
    <dgm:cxn modelId="{BEA845C3-B9FC-46BD-AE62-8DAC34529292}" type="presOf" srcId="{10F47D87-D3EF-4E70-9243-1CA379B34B52}" destId="{0635C230-69D6-4F84-B8C3-ABFEE94DB929}" srcOrd="0" destOrd="0" presId="urn:microsoft.com/office/officeart/2005/8/layout/vList2"/>
    <dgm:cxn modelId="{0FF37FFC-BD0B-43D4-99EC-3C955FDDA076}" type="presOf" srcId="{7F186267-30A8-46A0-8A5A-636F084FC006}" destId="{52D29FA7-DE8C-4F4B-9098-B724F2370C4E}" srcOrd="0" destOrd="0" presId="urn:microsoft.com/office/officeart/2005/8/layout/vList2"/>
    <dgm:cxn modelId="{EA24443C-38D1-427D-BCD5-92F6F6AEC075}" type="presParOf" srcId="{41B3FE13-D366-4014-874B-2A9492A9228C}" destId="{52D29FA7-DE8C-4F4B-9098-B724F2370C4E}" srcOrd="0" destOrd="0" presId="urn:microsoft.com/office/officeart/2005/8/layout/vList2"/>
    <dgm:cxn modelId="{F2B21A88-CD07-425D-BB34-64E2AFB4354F}" type="presParOf" srcId="{41B3FE13-D366-4014-874B-2A9492A9228C}" destId="{E8A4D9E6-EAA9-43AA-B1D3-DF944D504C1D}" srcOrd="1" destOrd="0" presId="urn:microsoft.com/office/officeart/2005/8/layout/vList2"/>
    <dgm:cxn modelId="{8BB452BC-B1A2-4449-A04C-BAB2AD2595FF}" type="presParOf" srcId="{41B3FE13-D366-4014-874B-2A9492A9228C}" destId="{0635C230-69D6-4F84-B8C3-ABFEE94DB929}" srcOrd="2" destOrd="0" presId="urn:microsoft.com/office/officeart/2005/8/layout/vList2"/>
    <dgm:cxn modelId="{81FFEE6F-DDDE-420E-A874-A85CFAAE558D}" type="presParOf" srcId="{41B3FE13-D366-4014-874B-2A9492A9228C}" destId="{2B2A7CB2-18E8-4AB8-A55F-7A23731D73E5}" srcOrd="3" destOrd="0" presId="urn:microsoft.com/office/officeart/2005/8/layout/vList2"/>
    <dgm:cxn modelId="{B20BBADF-B4BC-403C-B5F2-02E279E71F7A}" type="presParOf" srcId="{41B3FE13-D366-4014-874B-2A9492A9228C}" destId="{3DB2817B-1EF1-4C0C-8DEE-BE3EFD15DB6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02B175D-A587-46AC-90BA-0D00CB23A53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3473781-225D-4CB7-894C-1B9917CC7813}">
      <dgm:prSet/>
      <dgm:spPr/>
      <dgm:t>
        <a:bodyPr/>
        <a:lstStyle/>
        <a:p>
          <a:r>
            <a:rPr lang="en-US"/>
            <a:t>Event Date</a:t>
          </a:r>
        </a:p>
      </dgm:t>
    </dgm:pt>
    <dgm:pt modelId="{134CB109-6195-45F7-A4FE-F091AE659A9C}" type="parTrans" cxnId="{647CC8D1-E23D-406F-81F5-B600491FFAD3}">
      <dgm:prSet/>
      <dgm:spPr/>
      <dgm:t>
        <a:bodyPr/>
        <a:lstStyle/>
        <a:p>
          <a:endParaRPr lang="en-US"/>
        </a:p>
      </dgm:t>
    </dgm:pt>
    <dgm:pt modelId="{819C60BA-716A-42C2-9C64-F5449BA8A0DB}" type="sibTrans" cxnId="{647CC8D1-E23D-406F-81F5-B600491FFAD3}">
      <dgm:prSet/>
      <dgm:spPr/>
      <dgm:t>
        <a:bodyPr/>
        <a:lstStyle/>
        <a:p>
          <a:endParaRPr lang="en-US"/>
        </a:p>
      </dgm:t>
    </dgm:pt>
    <dgm:pt modelId="{A9CF9BCF-18E1-4F51-B9A3-02463C13FB9C}">
      <dgm:prSet/>
      <dgm:spPr/>
      <dgm:t>
        <a:bodyPr/>
        <a:lstStyle/>
        <a:p>
          <a:r>
            <a:rPr lang="en-US"/>
            <a:t>This is the date the tenant signs and dates the tenant income certification.</a:t>
          </a:r>
        </a:p>
      </dgm:t>
    </dgm:pt>
    <dgm:pt modelId="{9965A3A5-4739-4F03-AFE7-4AAC0E2C736A}" type="parTrans" cxnId="{21DDF052-45AD-46D2-8D71-BEC8E837FB37}">
      <dgm:prSet/>
      <dgm:spPr/>
      <dgm:t>
        <a:bodyPr/>
        <a:lstStyle/>
        <a:p>
          <a:endParaRPr lang="en-US"/>
        </a:p>
      </dgm:t>
    </dgm:pt>
    <dgm:pt modelId="{4A114AE8-C9CA-4DE2-AEA5-178D3627AB26}" type="sibTrans" cxnId="{21DDF052-45AD-46D2-8D71-BEC8E837FB37}">
      <dgm:prSet/>
      <dgm:spPr/>
      <dgm:t>
        <a:bodyPr/>
        <a:lstStyle/>
        <a:p>
          <a:endParaRPr lang="en-US"/>
        </a:p>
      </dgm:t>
    </dgm:pt>
    <dgm:pt modelId="{4658FD0E-E76E-4913-8B85-23F1B8B1F1A2}">
      <dgm:prSet/>
      <dgm:spPr/>
      <dgm:t>
        <a:bodyPr/>
        <a:lstStyle/>
        <a:p>
          <a:r>
            <a:rPr lang="en-US"/>
            <a:t>This is </a:t>
          </a:r>
          <a:r>
            <a:rPr lang="en-US" b="1"/>
            <a:t>NOT</a:t>
          </a:r>
          <a:r>
            <a:rPr lang="en-US"/>
            <a:t> the effective date with the current year</a:t>
          </a:r>
        </a:p>
      </dgm:t>
    </dgm:pt>
    <dgm:pt modelId="{8F282475-09FA-46FF-92F2-DB66779AB2EC}" type="parTrans" cxnId="{4A77B040-27A2-4479-9E1A-123F215D79C2}">
      <dgm:prSet/>
      <dgm:spPr/>
      <dgm:t>
        <a:bodyPr/>
        <a:lstStyle/>
        <a:p>
          <a:endParaRPr lang="en-US"/>
        </a:p>
      </dgm:t>
    </dgm:pt>
    <dgm:pt modelId="{EA5F9E05-C048-477E-8106-BAC756344668}" type="sibTrans" cxnId="{4A77B040-27A2-4479-9E1A-123F215D79C2}">
      <dgm:prSet/>
      <dgm:spPr/>
      <dgm:t>
        <a:bodyPr/>
        <a:lstStyle/>
        <a:p>
          <a:endParaRPr lang="en-US"/>
        </a:p>
      </dgm:t>
    </dgm:pt>
    <dgm:pt modelId="{FDA8A721-44F0-4C5F-8D80-0AA1B4624D6F}">
      <dgm:prSet/>
      <dgm:spPr/>
      <dgm:t>
        <a:bodyPr/>
        <a:lstStyle/>
        <a:p>
          <a:r>
            <a:rPr lang="en-US"/>
            <a:t>Total Household Income and Household Income at Move-In cells</a:t>
          </a:r>
        </a:p>
      </dgm:t>
    </dgm:pt>
    <dgm:pt modelId="{1A36FF8E-5A2E-4531-A27D-B0B33DB367FD}" type="parTrans" cxnId="{8ECACF59-AC50-4CDB-B2D9-D025BC2085F0}">
      <dgm:prSet/>
      <dgm:spPr/>
      <dgm:t>
        <a:bodyPr/>
        <a:lstStyle/>
        <a:p>
          <a:endParaRPr lang="en-US"/>
        </a:p>
      </dgm:t>
    </dgm:pt>
    <dgm:pt modelId="{BF63DD14-5D07-450A-BF59-72E4A8FB6334}" type="sibTrans" cxnId="{8ECACF59-AC50-4CDB-B2D9-D025BC2085F0}">
      <dgm:prSet/>
      <dgm:spPr/>
      <dgm:t>
        <a:bodyPr/>
        <a:lstStyle/>
        <a:p>
          <a:endParaRPr lang="en-US"/>
        </a:p>
      </dgm:t>
    </dgm:pt>
    <dgm:pt modelId="{04154305-7DCB-4880-8043-3AE935B6950F}">
      <dgm:prSet/>
      <dgm:spPr/>
      <dgm:t>
        <a:bodyPr/>
        <a:lstStyle/>
        <a:p>
          <a:r>
            <a:rPr lang="en-US"/>
            <a:t>Do </a:t>
          </a:r>
          <a:r>
            <a:rPr lang="en-US" b="1"/>
            <a:t>NOT</a:t>
          </a:r>
          <a:r>
            <a:rPr lang="en-US"/>
            <a:t> round up or down</a:t>
          </a:r>
        </a:p>
      </dgm:t>
    </dgm:pt>
    <dgm:pt modelId="{E1337BDE-7151-4686-B48C-71CB16FC80AE}" type="parTrans" cxnId="{D7AD3DFA-8D59-4BBF-A620-301B693B41AA}">
      <dgm:prSet/>
      <dgm:spPr/>
      <dgm:t>
        <a:bodyPr/>
        <a:lstStyle/>
        <a:p>
          <a:endParaRPr lang="en-US"/>
        </a:p>
      </dgm:t>
    </dgm:pt>
    <dgm:pt modelId="{A8C26DA1-AB4C-441D-B0CD-10C1C0995B47}" type="sibTrans" cxnId="{D7AD3DFA-8D59-4BBF-A620-301B693B41AA}">
      <dgm:prSet/>
      <dgm:spPr/>
      <dgm:t>
        <a:bodyPr/>
        <a:lstStyle/>
        <a:p>
          <a:endParaRPr lang="en-US"/>
        </a:p>
      </dgm:t>
    </dgm:pt>
    <dgm:pt modelId="{22B04A4E-2B13-469C-854D-FA7048A08914}">
      <dgm:prSet/>
      <dgm:spPr/>
      <dgm:t>
        <a:bodyPr/>
        <a:lstStyle/>
        <a:p>
          <a:r>
            <a:rPr lang="en-US"/>
            <a:t>Enter the exact amount with change</a:t>
          </a:r>
        </a:p>
      </dgm:t>
    </dgm:pt>
    <dgm:pt modelId="{864C76E6-AABE-4043-BB85-E3261A2A00C6}" type="parTrans" cxnId="{3F8F22E4-E193-4239-B0AE-6AF45E709BA3}">
      <dgm:prSet/>
      <dgm:spPr/>
      <dgm:t>
        <a:bodyPr/>
        <a:lstStyle/>
        <a:p>
          <a:endParaRPr lang="en-US"/>
        </a:p>
      </dgm:t>
    </dgm:pt>
    <dgm:pt modelId="{7D43CAF3-E62F-4B8E-9C9A-33EABE907BF8}" type="sibTrans" cxnId="{3F8F22E4-E193-4239-B0AE-6AF45E709BA3}">
      <dgm:prSet/>
      <dgm:spPr/>
      <dgm:t>
        <a:bodyPr/>
        <a:lstStyle/>
        <a:p>
          <a:endParaRPr lang="en-US"/>
        </a:p>
      </dgm:t>
    </dgm:pt>
    <dgm:pt modelId="{48B0126A-9AA6-4D6A-ABE5-E2CB43654731}">
      <dgm:prSet/>
      <dgm:spPr/>
      <dgm:t>
        <a:bodyPr/>
        <a:lstStyle/>
        <a:p>
          <a:r>
            <a:rPr lang="en-US" dirty="0"/>
            <a:t>If your company imports tenant data, this could have an effect on accuracy of the tenant data entered into the system</a:t>
          </a:r>
        </a:p>
      </dgm:t>
    </dgm:pt>
    <dgm:pt modelId="{F2B9BC29-17B2-41DC-85F5-8A3FCFCAC9A7}" type="parTrans" cxnId="{BFD1EA84-B9C5-4573-A4B3-1079F53CE3D9}">
      <dgm:prSet/>
      <dgm:spPr/>
      <dgm:t>
        <a:bodyPr/>
        <a:lstStyle/>
        <a:p>
          <a:endParaRPr lang="en-US"/>
        </a:p>
      </dgm:t>
    </dgm:pt>
    <dgm:pt modelId="{C2943EEB-B971-4B11-87B2-C85E5EAA490A}" type="sibTrans" cxnId="{BFD1EA84-B9C5-4573-A4B3-1079F53CE3D9}">
      <dgm:prSet/>
      <dgm:spPr/>
      <dgm:t>
        <a:bodyPr/>
        <a:lstStyle/>
        <a:p>
          <a:endParaRPr lang="en-US"/>
        </a:p>
      </dgm:t>
    </dgm:pt>
    <dgm:pt modelId="{78647DC2-490B-4887-8ACE-E209210A143D}" type="pres">
      <dgm:prSet presAssocID="{E02B175D-A587-46AC-90BA-0D00CB23A53C}" presName="linear" presStyleCnt="0">
        <dgm:presLayoutVars>
          <dgm:animLvl val="lvl"/>
          <dgm:resizeHandles val="exact"/>
        </dgm:presLayoutVars>
      </dgm:prSet>
      <dgm:spPr/>
    </dgm:pt>
    <dgm:pt modelId="{0AAD3806-5499-43D2-B7AC-92EDA85301AC}" type="pres">
      <dgm:prSet presAssocID="{03473781-225D-4CB7-894C-1B9917CC7813}" presName="parentText" presStyleLbl="node1" presStyleIdx="0" presStyleCnt="2">
        <dgm:presLayoutVars>
          <dgm:chMax val="0"/>
          <dgm:bulletEnabled val="1"/>
        </dgm:presLayoutVars>
      </dgm:prSet>
      <dgm:spPr/>
    </dgm:pt>
    <dgm:pt modelId="{85902B00-7C38-4CC5-9A74-66C73135E7DD}" type="pres">
      <dgm:prSet presAssocID="{03473781-225D-4CB7-894C-1B9917CC7813}" presName="childText" presStyleLbl="revTx" presStyleIdx="0" presStyleCnt="2">
        <dgm:presLayoutVars>
          <dgm:bulletEnabled val="1"/>
        </dgm:presLayoutVars>
      </dgm:prSet>
      <dgm:spPr/>
    </dgm:pt>
    <dgm:pt modelId="{B8638E12-7404-4D6F-B905-DE24D7081B62}" type="pres">
      <dgm:prSet presAssocID="{FDA8A721-44F0-4C5F-8D80-0AA1B4624D6F}" presName="parentText" presStyleLbl="node1" presStyleIdx="1" presStyleCnt="2">
        <dgm:presLayoutVars>
          <dgm:chMax val="0"/>
          <dgm:bulletEnabled val="1"/>
        </dgm:presLayoutVars>
      </dgm:prSet>
      <dgm:spPr/>
    </dgm:pt>
    <dgm:pt modelId="{9814AA55-EB30-48AB-9C9D-80643FA95637}" type="pres">
      <dgm:prSet presAssocID="{FDA8A721-44F0-4C5F-8D80-0AA1B4624D6F}" presName="childText" presStyleLbl="revTx" presStyleIdx="1" presStyleCnt="2">
        <dgm:presLayoutVars>
          <dgm:bulletEnabled val="1"/>
        </dgm:presLayoutVars>
      </dgm:prSet>
      <dgm:spPr/>
    </dgm:pt>
  </dgm:ptLst>
  <dgm:cxnLst>
    <dgm:cxn modelId="{0F801505-6014-404B-9E67-4BB358C1A6DC}" type="presOf" srcId="{A9CF9BCF-18E1-4F51-B9A3-02463C13FB9C}" destId="{85902B00-7C38-4CC5-9A74-66C73135E7DD}" srcOrd="0" destOrd="0" presId="urn:microsoft.com/office/officeart/2005/8/layout/vList2"/>
    <dgm:cxn modelId="{9FBD1E1F-BF02-494F-B69F-D4498460B35A}" type="presOf" srcId="{22B04A4E-2B13-469C-854D-FA7048A08914}" destId="{9814AA55-EB30-48AB-9C9D-80643FA95637}" srcOrd="0" destOrd="1" presId="urn:microsoft.com/office/officeart/2005/8/layout/vList2"/>
    <dgm:cxn modelId="{4A77B040-27A2-4479-9E1A-123F215D79C2}" srcId="{03473781-225D-4CB7-894C-1B9917CC7813}" destId="{4658FD0E-E76E-4913-8B85-23F1B8B1F1A2}" srcOrd="1" destOrd="0" parTransId="{8F282475-09FA-46FF-92F2-DB66779AB2EC}" sibTransId="{EA5F9E05-C048-477E-8106-BAC756344668}"/>
    <dgm:cxn modelId="{ACDD6670-6FBF-487C-A9F4-DE78EAE545D1}" type="presOf" srcId="{E02B175D-A587-46AC-90BA-0D00CB23A53C}" destId="{78647DC2-490B-4887-8ACE-E209210A143D}" srcOrd="0" destOrd="0" presId="urn:microsoft.com/office/officeart/2005/8/layout/vList2"/>
    <dgm:cxn modelId="{21DDF052-45AD-46D2-8D71-BEC8E837FB37}" srcId="{03473781-225D-4CB7-894C-1B9917CC7813}" destId="{A9CF9BCF-18E1-4F51-B9A3-02463C13FB9C}" srcOrd="0" destOrd="0" parTransId="{9965A3A5-4739-4F03-AFE7-4AAC0E2C736A}" sibTransId="{4A114AE8-C9CA-4DE2-AEA5-178D3627AB26}"/>
    <dgm:cxn modelId="{8ECACF59-AC50-4CDB-B2D9-D025BC2085F0}" srcId="{E02B175D-A587-46AC-90BA-0D00CB23A53C}" destId="{FDA8A721-44F0-4C5F-8D80-0AA1B4624D6F}" srcOrd="1" destOrd="0" parTransId="{1A36FF8E-5A2E-4531-A27D-B0B33DB367FD}" sibTransId="{BF63DD14-5D07-450A-BF59-72E4A8FB6334}"/>
    <dgm:cxn modelId="{BFD1EA84-B9C5-4573-A4B3-1079F53CE3D9}" srcId="{FDA8A721-44F0-4C5F-8D80-0AA1B4624D6F}" destId="{48B0126A-9AA6-4D6A-ABE5-E2CB43654731}" srcOrd="2" destOrd="0" parTransId="{F2B9BC29-17B2-41DC-85F5-8A3FCFCAC9A7}" sibTransId="{C2943EEB-B971-4B11-87B2-C85E5EAA490A}"/>
    <dgm:cxn modelId="{72E04788-1C14-45D9-A8E6-3F38C0AE5B08}" type="presOf" srcId="{FDA8A721-44F0-4C5F-8D80-0AA1B4624D6F}" destId="{B8638E12-7404-4D6F-B905-DE24D7081B62}" srcOrd="0" destOrd="0" presId="urn:microsoft.com/office/officeart/2005/8/layout/vList2"/>
    <dgm:cxn modelId="{11B22EA7-ADD7-4975-A40D-80E88B8FB00A}" type="presOf" srcId="{03473781-225D-4CB7-894C-1B9917CC7813}" destId="{0AAD3806-5499-43D2-B7AC-92EDA85301AC}" srcOrd="0" destOrd="0" presId="urn:microsoft.com/office/officeart/2005/8/layout/vList2"/>
    <dgm:cxn modelId="{647CC8D1-E23D-406F-81F5-B600491FFAD3}" srcId="{E02B175D-A587-46AC-90BA-0D00CB23A53C}" destId="{03473781-225D-4CB7-894C-1B9917CC7813}" srcOrd="0" destOrd="0" parTransId="{134CB109-6195-45F7-A4FE-F091AE659A9C}" sibTransId="{819C60BA-716A-42C2-9C64-F5449BA8A0DB}"/>
    <dgm:cxn modelId="{483ED3E0-306A-483B-8B96-2A492278D81B}" type="presOf" srcId="{04154305-7DCB-4880-8043-3AE935B6950F}" destId="{9814AA55-EB30-48AB-9C9D-80643FA95637}" srcOrd="0" destOrd="0" presId="urn:microsoft.com/office/officeart/2005/8/layout/vList2"/>
    <dgm:cxn modelId="{3F8F22E4-E193-4239-B0AE-6AF45E709BA3}" srcId="{FDA8A721-44F0-4C5F-8D80-0AA1B4624D6F}" destId="{22B04A4E-2B13-469C-854D-FA7048A08914}" srcOrd="1" destOrd="0" parTransId="{864C76E6-AABE-4043-BB85-E3261A2A00C6}" sibTransId="{7D43CAF3-E62F-4B8E-9C9A-33EABE907BF8}"/>
    <dgm:cxn modelId="{D8AC23F6-A1DA-4FAB-9C11-BD15596C30D1}" type="presOf" srcId="{48B0126A-9AA6-4D6A-ABE5-E2CB43654731}" destId="{9814AA55-EB30-48AB-9C9D-80643FA95637}" srcOrd="0" destOrd="2" presId="urn:microsoft.com/office/officeart/2005/8/layout/vList2"/>
    <dgm:cxn modelId="{D7AD3DFA-8D59-4BBF-A620-301B693B41AA}" srcId="{FDA8A721-44F0-4C5F-8D80-0AA1B4624D6F}" destId="{04154305-7DCB-4880-8043-3AE935B6950F}" srcOrd="0" destOrd="0" parTransId="{E1337BDE-7151-4686-B48C-71CB16FC80AE}" sibTransId="{A8C26DA1-AB4C-441D-B0CD-10C1C0995B47}"/>
    <dgm:cxn modelId="{769F8AFB-B6A5-407D-9DFF-7D54384A7066}" type="presOf" srcId="{4658FD0E-E76E-4913-8B85-23F1B8B1F1A2}" destId="{85902B00-7C38-4CC5-9A74-66C73135E7DD}" srcOrd="0" destOrd="1" presId="urn:microsoft.com/office/officeart/2005/8/layout/vList2"/>
    <dgm:cxn modelId="{23A59170-63AF-42F4-BE9D-363DAA7980D2}" type="presParOf" srcId="{78647DC2-490B-4887-8ACE-E209210A143D}" destId="{0AAD3806-5499-43D2-B7AC-92EDA85301AC}" srcOrd="0" destOrd="0" presId="urn:microsoft.com/office/officeart/2005/8/layout/vList2"/>
    <dgm:cxn modelId="{E7D3661B-BD7F-4110-B3F8-C7AA68F6C8FF}" type="presParOf" srcId="{78647DC2-490B-4887-8ACE-E209210A143D}" destId="{85902B00-7C38-4CC5-9A74-66C73135E7DD}" srcOrd="1" destOrd="0" presId="urn:microsoft.com/office/officeart/2005/8/layout/vList2"/>
    <dgm:cxn modelId="{74AEFA64-86C7-43E7-B202-5DCAA7EE3CE2}" type="presParOf" srcId="{78647DC2-490B-4887-8ACE-E209210A143D}" destId="{B8638E12-7404-4D6F-B905-DE24D7081B62}" srcOrd="2" destOrd="0" presId="urn:microsoft.com/office/officeart/2005/8/layout/vList2"/>
    <dgm:cxn modelId="{486F0BBE-31AE-4211-B1C3-9491F58676B6}" type="presParOf" srcId="{78647DC2-490B-4887-8ACE-E209210A143D}" destId="{9814AA55-EB30-48AB-9C9D-80643FA9563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6FD22E-E3D6-458F-9732-D320A92543C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551AEE2-4E3C-4347-9BED-7DBE63B269C1}">
      <dgm:prSet/>
      <dgm:spPr/>
      <dgm:t>
        <a:bodyPr/>
        <a:lstStyle/>
        <a:p>
          <a:r>
            <a:rPr lang="en-US" dirty="0"/>
            <a:t>Make sure to have your compliance department familiarize themselves with the regulations that are in the AHFA Compliance Manual.</a:t>
          </a:r>
        </a:p>
      </dgm:t>
    </dgm:pt>
    <dgm:pt modelId="{CE65F497-BF16-4014-B6FF-C93395F86C34}" type="parTrans" cxnId="{73A4D194-9FB4-4BA2-8D8A-AC50D39F1E2A}">
      <dgm:prSet/>
      <dgm:spPr/>
      <dgm:t>
        <a:bodyPr/>
        <a:lstStyle/>
        <a:p>
          <a:endParaRPr lang="en-US"/>
        </a:p>
      </dgm:t>
    </dgm:pt>
    <dgm:pt modelId="{1BF75C4A-31B4-4C2B-B171-9F3FE5D4EAC5}" type="sibTrans" cxnId="{73A4D194-9FB4-4BA2-8D8A-AC50D39F1E2A}">
      <dgm:prSet/>
      <dgm:spPr/>
      <dgm:t>
        <a:bodyPr/>
        <a:lstStyle/>
        <a:p>
          <a:endParaRPr lang="en-US"/>
        </a:p>
      </dgm:t>
    </dgm:pt>
    <dgm:pt modelId="{EE9E33A8-536A-47CA-AD17-0AE2E765D77F}">
      <dgm:prSet/>
      <dgm:spPr/>
      <dgm:t>
        <a:bodyPr/>
        <a:lstStyle/>
        <a:p>
          <a:r>
            <a:rPr lang="en-US"/>
            <a:t>Chapter 3.11, page 45-47</a:t>
          </a:r>
        </a:p>
      </dgm:t>
    </dgm:pt>
    <dgm:pt modelId="{A9A36E42-EFA0-4219-9115-CEE5A067503B}" type="parTrans" cxnId="{38BB871F-43D3-456C-B984-DE1D5FA29927}">
      <dgm:prSet/>
      <dgm:spPr/>
      <dgm:t>
        <a:bodyPr/>
        <a:lstStyle/>
        <a:p>
          <a:endParaRPr lang="en-US"/>
        </a:p>
      </dgm:t>
    </dgm:pt>
    <dgm:pt modelId="{01FDF580-2297-4CF1-AFFC-E0255CC65A7B}" type="sibTrans" cxnId="{38BB871F-43D3-456C-B984-DE1D5FA29927}">
      <dgm:prSet/>
      <dgm:spPr/>
      <dgm:t>
        <a:bodyPr/>
        <a:lstStyle/>
        <a:p>
          <a:endParaRPr lang="en-US"/>
        </a:p>
      </dgm:t>
    </dgm:pt>
    <dgm:pt modelId="{7DA92C24-57A6-4832-BCA7-75F2ADBB92BC}">
      <dgm:prSet/>
      <dgm:spPr/>
      <dgm:t>
        <a:bodyPr/>
        <a:lstStyle/>
        <a:p>
          <a:r>
            <a:rPr lang="en-US"/>
            <a:t>Remember, if an AHFA project receives new funding, then the day before the Acquisition Date, the household must be moved out of the current unit and then moved back in the new unit in AHFA Online DMS. </a:t>
          </a:r>
        </a:p>
      </dgm:t>
    </dgm:pt>
    <dgm:pt modelId="{53F9B25E-92EC-4F36-A08D-5C4A1B43C147}" type="parTrans" cxnId="{E143791C-DC0D-447B-BF3D-86C1DBC626DF}">
      <dgm:prSet/>
      <dgm:spPr/>
      <dgm:t>
        <a:bodyPr/>
        <a:lstStyle/>
        <a:p>
          <a:endParaRPr lang="en-US"/>
        </a:p>
      </dgm:t>
    </dgm:pt>
    <dgm:pt modelId="{60D1C0C8-C502-4217-9CEE-E7CC981B92F2}" type="sibTrans" cxnId="{E143791C-DC0D-447B-BF3D-86C1DBC626DF}">
      <dgm:prSet/>
      <dgm:spPr/>
      <dgm:t>
        <a:bodyPr/>
        <a:lstStyle/>
        <a:p>
          <a:endParaRPr lang="en-US"/>
        </a:p>
      </dgm:t>
    </dgm:pt>
    <dgm:pt modelId="{AE21953C-92EE-4F36-8B3B-884BA3D46298}" type="pres">
      <dgm:prSet presAssocID="{BA6FD22E-E3D6-458F-9732-D320A92543C7}" presName="linear" presStyleCnt="0">
        <dgm:presLayoutVars>
          <dgm:animLvl val="lvl"/>
          <dgm:resizeHandles val="exact"/>
        </dgm:presLayoutVars>
      </dgm:prSet>
      <dgm:spPr/>
    </dgm:pt>
    <dgm:pt modelId="{CCD3B5F3-8091-49AC-8044-A8BF1CBECC13}" type="pres">
      <dgm:prSet presAssocID="{0551AEE2-4E3C-4347-9BED-7DBE63B269C1}" presName="parentText" presStyleLbl="node1" presStyleIdx="0" presStyleCnt="2">
        <dgm:presLayoutVars>
          <dgm:chMax val="0"/>
          <dgm:bulletEnabled val="1"/>
        </dgm:presLayoutVars>
      </dgm:prSet>
      <dgm:spPr/>
    </dgm:pt>
    <dgm:pt modelId="{2534F048-F367-4AB3-A65A-E833EA5057A5}" type="pres">
      <dgm:prSet presAssocID="{0551AEE2-4E3C-4347-9BED-7DBE63B269C1}" presName="childText" presStyleLbl="revTx" presStyleIdx="0" presStyleCnt="1">
        <dgm:presLayoutVars>
          <dgm:bulletEnabled val="1"/>
        </dgm:presLayoutVars>
      </dgm:prSet>
      <dgm:spPr/>
    </dgm:pt>
    <dgm:pt modelId="{9784B1CA-3A72-4CBD-9CDD-AB06E7EDF59A}" type="pres">
      <dgm:prSet presAssocID="{7DA92C24-57A6-4832-BCA7-75F2ADBB92BC}" presName="parentText" presStyleLbl="node1" presStyleIdx="1" presStyleCnt="2">
        <dgm:presLayoutVars>
          <dgm:chMax val="0"/>
          <dgm:bulletEnabled val="1"/>
        </dgm:presLayoutVars>
      </dgm:prSet>
      <dgm:spPr/>
    </dgm:pt>
  </dgm:ptLst>
  <dgm:cxnLst>
    <dgm:cxn modelId="{E143791C-DC0D-447B-BF3D-86C1DBC626DF}" srcId="{BA6FD22E-E3D6-458F-9732-D320A92543C7}" destId="{7DA92C24-57A6-4832-BCA7-75F2ADBB92BC}" srcOrd="1" destOrd="0" parTransId="{53F9B25E-92EC-4F36-A08D-5C4A1B43C147}" sibTransId="{60D1C0C8-C502-4217-9CEE-E7CC981B92F2}"/>
    <dgm:cxn modelId="{4558671D-2106-4465-A47A-C58760FE6EE9}" type="presOf" srcId="{EE9E33A8-536A-47CA-AD17-0AE2E765D77F}" destId="{2534F048-F367-4AB3-A65A-E833EA5057A5}" srcOrd="0" destOrd="0" presId="urn:microsoft.com/office/officeart/2005/8/layout/vList2"/>
    <dgm:cxn modelId="{38BB871F-43D3-456C-B984-DE1D5FA29927}" srcId="{0551AEE2-4E3C-4347-9BED-7DBE63B269C1}" destId="{EE9E33A8-536A-47CA-AD17-0AE2E765D77F}" srcOrd="0" destOrd="0" parTransId="{A9A36E42-EFA0-4219-9115-CEE5A067503B}" sibTransId="{01FDF580-2297-4CF1-AFFC-E0255CC65A7B}"/>
    <dgm:cxn modelId="{689B2523-B128-4022-9BE9-06F9F40474E6}" type="presOf" srcId="{7DA92C24-57A6-4832-BCA7-75F2ADBB92BC}" destId="{9784B1CA-3A72-4CBD-9CDD-AB06E7EDF59A}" srcOrd="0" destOrd="0" presId="urn:microsoft.com/office/officeart/2005/8/layout/vList2"/>
    <dgm:cxn modelId="{D08E764D-6165-4F82-8C7E-F9ED0928E211}" type="presOf" srcId="{0551AEE2-4E3C-4347-9BED-7DBE63B269C1}" destId="{CCD3B5F3-8091-49AC-8044-A8BF1CBECC13}" srcOrd="0" destOrd="0" presId="urn:microsoft.com/office/officeart/2005/8/layout/vList2"/>
    <dgm:cxn modelId="{73A4D194-9FB4-4BA2-8D8A-AC50D39F1E2A}" srcId="{BA6FD22E-E3D6-458F-9732-D320A92543C7}" destId="{0551AEE2-4E3C-4347-9BED-7DBE63B269C1}" srcOrd="0" destOrd="0" parTransId="{CE65F497-BF16-4014-B6FF-C93395F86C34}" sibTransId="{1BF75C4A-31B4-4C2B-B171-9F3FE5D4EAC5}"/>
    <dgm:cxn modelId="{E6BE2D96-8072-47AC-AF82-28462AB423EF}" type="presOf" srcId="{BA6FD22E-E3D6-458F-9732-D320A92543C7}" destId="{AE21953C-92EE-4F36-8B3B-884BA3D46298}" srcOrd="0" destOrd="0" presId="urn:microsoft.com/office/officeart/2005/8/layout/vList2"/>
    <dgm:cxn modelId="{263CF078-07F0-4709-85B6-1D4521AE5C52}" type="presParOf" srcId="{AE21953C-92EE-4F36-8B3B-884BA3D46298}" destId="{CCD3B5F3-8091-49AC-8044-A8BF1CBECC13}" srcOrd="0" destOrd="0" presId="urn:microsoft.com/office/officeart/2005/8/layout/vList2"/>
    <dgm:cxn modelId="{87D7D898-2F41-4A34-A556-B65EA13A8E2A}" type="presParOf" srcId="{AE21953C-92EE-4F36-8B3B-884BA3D46298}" destId="{2534F048-F367-4AB3-A65A-E833EA5057A5}" srcOrd="1" destOrd="0" presId="urn:microsoft.com/office/officeart/2005/8/layout/vList2"/>
    <dgm:cxn modelId="{9C127811-9E2C-4D74-88EB-2843E632B752}" type="presParOf" srcId="{AE21953C-92EE-4F36-8B3B-884BA3D46298}" destId="{9784B1CA-3A72-4CBD-9CDD-AB06E7EDF59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8FF664-A2A3-4BDA-AB26-26952EF7DBB4}">
      <dsp:nvSpPr>
        <dsp:cNvPr id="0" name=""/>
        <dsp:cNvSpPr/>
      </dsp:nvSpPr>
      <dsp:spPr>
        <a:xfrm>
          <a:off x="0" y="366420"/>
          <a:ext cx="6900512" cy="20979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374904" rIns="53555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Once the tenant data was submitted and finalized, AHFA reviewed each property for compliance.  </a:t>
          </a:r>
        </a:p>
        <a:p>
          <a:pPr marL="171450" lvl="1" indent="-171450" algn="l" defTabSz="800100">
            <a:lnSpc>
              <a:spcPct val="90000"/>
            </a:lnSpc>
            <a:spcBef>
              <a:spcPct val="0"/>
            </a:spcBef>
            <a:spcAft>
              <a:spcPct val="15000"/>
            </a:spcAft>
            <a:buChar char="•"/>
          </a:pPr>
          <a:r>
            <a:rPr lang="en-US" sz="1800" kern="1200"/>
            <a:t>This review helps clean-up the tenant data externally and internally</a:t>
          </a:r>
        </a:p>
        <a:p>
          <a:pPr marL="171450" lvl="1" indent="-171450" algn="l" defTabSz="800100">
            <a:lnSpc>
              <a:spcPct val="90000"/>
            </a:lnSpc>
            <a:spcBef>
              <a:spcPct val="0"/>
            </a:spcBef>
            <a:spcAft>
              <a:spcPct val="15000"/>
            </a:spcAft>
            <a:buChar char="•"/>
          </a:pPr>
          <a:r>
            <a:rPr lang="en-US" sz="1800" kern="1200"/>
            <a:t>This is a separate inspection from the on-site and file reviews.</a:t>
          </a:r>
        </a:p>
      </dsp:txBody>
      <dsp:txXfrm>
        <a:off x="0" y="366420"/>
        <a:ext cx="6900512" cy="2097900"/>
      </dsp:txXfrm>
    </dsp:sp>
    <dsp:sp modelId="{886D4A75-324D-4C10-A048-6722B1EAE9B7}">
      <dsp:nvSpPr>
        <dsp:cNvPr id="0" name=""/>
        <dsp:cNvSpPr/>
      </dsp:nvSpPr>
      <dsp:spPr>
        <a:xfrm>
          <a:off x="345025" y="100740"/>
          <a:ext cx="4830358" cy="5313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800100">
            <a:lnSpc>
              <a:spcPct val="90000"/>
            </a:lnSpc>
            <a:spcBef>
              <a:spcPct val="0"/>
            </a:spcBef>
            <a:spcAft>
              <a:spcPct val="35000"/>
            </a:spcAft>
            <a:buNone/>
          </a:pPr>
          <a:r>
            <a:rPr lang="en-US" sz="1800" kern="1200"/>
            <a:t>AOC Monitoring</a:t>
          </a:r>
        </a:p>
      </dsp:txBody>
      <dsp:txXfrm>
        <a:off x="370964" y="126679"/>
        <a:ext cx="4778480" cy="479482"/>
      </dsp:txXfrm>
    </dsp:sp>
    <dsp:sp modelId="{906B558B-08D3-40D3-8880-A667EBD56CFA}">
      <dsp:nvSpPr>
        <dsp:cNvPr id="0" name=""/>
        <dsp:cNvSpPr/>
      </dsp:nvSpPr>
      <dsp:spPr>
        <a:xfrm>
          <a:off x="0" y="2827200"/>
          <a:ext cx="6900512" cy="26082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374904" rIns="53555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UPCS sunset on September 30, 2023</a:t>
          </a:r>
        </a:p>
        <a:p>
          <a:pPr marL="171450" lvl="1" indent="-171450" algn="l" defTabSz="800100">
            <a:lnSpc>
              <a:spcPct val="90000"/>
            </a:lnSpc>
            <a:spcBef>
              <a:spcPct val="0"/>
            </a:spcBef>
            <a:spcAft>
              <a:spcPct val="15000"/>
            </a:spcAft>
            <a:buChar char="•"/>
          </a:pPr>
          <a:r>
            <a:rPr lang="en-US" sz="1800" kern="1200" dirty="0"/>
            <a:t>AHFA is using this year through October 1, 2024 for HOME/HTF projects and until IRS provides further information as learning experience for us and you.  </a:t>
          </a:r>
        </a:p>
        <a:p>
          <a:pPr marL="171450" lvl="1" indent="-171450" algn="l" defTabSz="800100">
            <a:lnSpc>
              <a:spcPct val="90000"/>
            </a:lnSpc>
            <a:spcBef>
              <a:spcPct val="0"/>
            </a:spcBef>
            <a:spcAft>
              <a:spcPct val="15000"/>
            </a:spcAft>
            <a:buChar char="•"/>
          </a:pPr>
          <a:r>
            <a:rPr lang="en-US" sz="1800" kern="1200"/>
            <a:t>Until we receive further guidance from IRS, we are not using the completion time-frames listed with NSPIRE issues, but will use the normal time-frame previously provided (30 days).</a:t>
          </a:r>
        </a:p>
      </dsp:txBody>
      <dsp:txXfrm>
        <a:off x="0" y="2827200"/>
        <a:ext cx="6900512" cy="2608200"/>
      </dsp:txXfrm>
    </dsp:sp>
    <dsp:sp modelId="{A821DBE2-AC58-452F-AB59-6BFC38ED8EF1}">
      <dsp:nvSpPr>
        <dsp:cNvPr id="0" name=""/>
        <dsp:cNvSpPr/>
      </dsp:nvSpPr>
      <dsp:spPr>
        <a:xfrm>
          <a:off x="345025" y="2561520"/>
          <a:ext cx="4830358" cy="5313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800100">
            <a:lnSpc>
              <a:spcPct val="90000"/>
            </a:lnSpc>
            <a:spcBef>
              <a:spcPct val="0"/>
            </a:spcBef>
            <a:spcAft>
              <a:spcPct val="35000"/>
            </a:spcAft>
            <a:buNone/>
          </a:pPr>
          <a:r>
            <a:rPr lang="en-US" sz="1800" kern="1200"/>
            <a:t>NSPIRE</a:t>
          </a:r>
        </a:p>
      </dsp:txBody>
      <dsp:txXfrm>
        <a:off x="370964" y="2587459"/>
        <a:ext cx="4778480" cy="479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86927-7B81-4AE5-B1C9-362A0F974F26}">
      <dsp:nvSpPr>
        <dsp:cNvPr id="0" name=""/>
        <dsp:cNvSpPr/>
      </dsp:nvSpPr>
      <dsp:spPr>
        <a:xfrm>
          <a:off x="0" y="270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205EA6-AD6F-4F26-AE6B-9D3B2B5286D6}">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Projects with active HOME funds</a:t>
          </a:r>
        </a:p>
      </dsp:txBody>
      <dsp:txXfrm>
        <a:off x="0" y="2703"/>
        <a:ext cx="6900512" cy="1843578"/>
      </dsp:txXfrm>
    </dsp:sp>
    <dsp:sp modelId="{6FE770DE-E8D8-4D70-BA53-7E74944FCA52}">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B6FB80-4C29-4866-A1F7-5CE26A8F94DE}">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HOME regulations require the PJ (AHFA) to re-inspect certain findings within 12 months of the inspection date.</a:t>
          </a:r>
        </a:p>
      </dsp:txBody>
      <dsp:txXfrm>
        <a:off x="0" y="1846281"/>
        <a:ext cx="6900512" cy="1843578"/>
      </dsp:txXfrm>
    </dsp:sp>
    <dsp:sp modelId="{19656DC8-65C1-49F3-83A3-3EE274E9B0B5}">
      <dsp:nvSpPr>
        <dsp:cNvPr id="0" name=""/>
        <dsp:cNvSpPr/>
      </dsp:nvSpPr>
      <dsp:spPr>
        <a:xfrm>
          <a:off x="0" y="36898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1133F8-F5E3-4E8C-92FB-0F8C325FF238}">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The finding AHFA will re-inspect are the Health and Safety findings listed in the current HOME Action Plan.</a:t>
          </a:r>
        </a:p>
      </dsp:txBody>
      <dsp:txXfrm>
        <a:off x="0" y="3689859"/>
        <a:ext cx="6900512" cy="1843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F4D9D3-5D73-4F59-B504-48F1E5BA2F87}">
      <dsp:nvSpPr>
        <dsp:cNvPr id="0" name=""/>
        <dsp:cNvSpPr/>
      </dsp:nvSpPr>
      <dsp:spPr>
        <a:xfrm>
          <a:off x="0" y="337924"/>
          <a:ext cx="6900512" cy="15663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Make sure every item AHFA lists on the checklist is sent.  </a:t>
          </a:r>
        </a:p>
      </dsp:txBody>
      <dsp:txXfrm>
        <a:off x="76462" y="414386"/>
        <a:ext cx="6747588" cy="1413413"/>
      </dsp:txXfrm>
    </dsp:sp>
    <dsp:sp modelId="{1538A43B-BEAD-4B95-BD7F-B883629E0BDC}">
      <dsp:nvSpPr>
        <dsp:cNvPr id="0" name=""/>
        <dsp:cNvSpPr/>
      </dsp:nvSpPr>
      <dsp:spPr>
        <a:xfrm>
          <a:off x="0" y="1984901"/>
          <a:ext cx="6900512" cy="156633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We have been doing in-office file inspections since April 2020 and consistently we have not been sent all items on the checklist.</a:t>
          </a:r>
        </a:p>
      </dsp:txBody>
      <dsp:txXfrm>
        <a:off x="76462" y="2061363"/>
        <a:ext cx="6747588" cy="1413413"/>
      </dsp:txXfrm>
    </dsp:sp>
    <dsp:sp modelId="{3D5C651E-D4D0-4C8F-B384-BAB7FDBDE388}">
      <dsp:nvSpPr>
        <dsp:cNvPr id="0" name=""/>
        <dsp:cNvSpPr/>
      </dsp:nvSpPr>
      <dsp:spPr>
        <a:xfrm>
          <a:off x="0" y="3631879"/>
          <a:ext cx="6900512" cy="15663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In the future, if items are not sent it will be considered out of compliance just as it was when we did the review at the site.</a:t>
          </a:r>
        </a:p>
      </dsp:txBody>
      <dsp:txXfrm>
        <a:off x="76462" y="3708341"/>
        <a:ext cx="6747588" cy="14134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7BA7B-8C8D-4FB6-903E-B7A3BE27892F}">
      <dsp:nvSpPr>
        <dsp:cNvPr id="0" name=""/>
        <dsp:cNvSpPr/>
      </dsp:nvSpPr>
      <dsp:spPr>
        <a:xfrm>
          <a:off x="0" y="270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AD16E2-B7CF-4611-87E3-914A88D8F33E}">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For 100% low-income properties, you are able to do a self-certification for the in-between years.  </a:t>
          </a:r>
        </a:p>
      </dsp:txBody>
      <dsp:txXfrm>
        <a:off x="0" y="2703"/>
        <a:ext cx="6900512" cy="1843578"/>
      </dsp:txXfrm>
    </dsp:sp>
    <dsp:sp modelId="{204224F1-8EE3-4E2C-8269-FE8AA2175B8A}">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9F9091-A78F-4D2D-A8E5-1614B9C6F5D8}">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 think everyone here knows this, but we have been seeing the move-in income listed as the recertification income on the recertification.</a:t>
          </a:r>
        </a:p>
      </dsp:txBody>
      <dsp:txXfrm>
        <a:off x="0" y="1846281"/>
        <a:ext cx="6900512" cy="1843578"/>
      </dsp:txXfrm>
    </dsp:sp>
    <dsp:sp modelId="{B5F6EA85-A80E-485C-804B-0219BAE70B13}">
      <dsp:nvSpPr>
        <dsp:cNvPr id="0" name=""/>
        <dsp:cNvSpPr/>
      </dsp:nvSpPr>
      <dsp:spPr>
        <a:xfrm>
          <a:off x="0" y="36898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014E83-A743-4A25-965C-29CFF16AAE18}">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Please do </a:t>
          </a:r>
          <a:r>
            <a:rPr lang="en-US" sz="2900" b="1" kern="1200"/>
            <a:t>NOT</a:t>
          </a:r>
          <a:r>
            <a:rPr lang="en-US" sz="2900" kern="1200"/>
            <a:t> do this.  Make sure to ask the resident to self certify their income.</a:t>
          </a:r>
        </a:p>
      </dsp:txBody>
      <dsp:txXfrm>
        <a:off x="0" y="3689859"/>
        <a:ext cx="6900512" cy="18435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F1BF5-2945-451D-9991-0F6A004251C9}">
      <dsp:nvSpPr>
        <dsp:cNvPr id="0" name=""/>
        <dsp:cNvSpPr/>
      </dsp:nvSpPr>
      <dsp:spPr>
        <a:xfrm>
          <a:off x="0" y="482070"/>
          <a:ext cx="6900512" cy="1099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After AHFA does the inspection, if a household’s gross income is determined to be greater than 80%, then you will be given the gross rent limit that the household rent must be increased.</a:t>
          </a:r>
        </a:p>
      </dsp:txBody>
      <dsp:txXfrm>
        <a:off x="53688" y="535758"/>
        <a:ext cx="6793136" cy="992424"/>
      </dsp:txXfrm>
    </dsp:sp>
    <dsp:sp modelId="{CEF041D0-57C1-40F2-BE8E-FD4AF55FE589}">
      <dsp:nvSpPr>
        <dsp:cNvPr id="0" name=""/>
        <dsp:cNvSpPr/>
      </dsp:nvSpPr>
      <dsp:spPr>
        <a:xfrm>
          <a:off x="0" y="1639470"/>
          <a:ext cx="6900512" cy="10998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Remember to subtract the current utility allowance from the gross rent limit to see what the new tenant paid rent will be for the household.</a:t>
          </a:r>
          <a:endParaRPr lang="en-US" sz="2000" kern="1200" dirty="0"/>
        </a:p>
      </dsp:txBody>
      <dsp:txXfrm>
        <a:off x="53688" y="1693158"/>
        <a:ext cx="6793136" cy="992424"/>
      </dsp:txXfrm>
    </dsp:sp>
    <dsp:sp modelId="{E3FDE05F-DD18-4CDE-841E-E1A1F4705917}">
      <dsp:nvSpPr>
        <dsp:cNvPr id="0" name=""/>
        <dsp:cNvSpPr/>
      </dsp:nvSpPr>
      <dsp:spPr>
        <a:xfrm>
          <a:off x="0" y="2796870"/>
          <a:ext cx="6900512" cy="10998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The increase will be based on the lease.</a:t>
          </a:r>
        </a:p>
      </dsp:txBody>
      <dsp:txXfrm>
        <a:off x="53688" y="2850558"/>
        <a:ext cx="6793136" cy="992424"/>
      </dsp:txXfrm>
    </dsp:sp>
    <dsp:sp modelId="{39725F1F-EE4F-4C10-8222-887CE4D87DF3}">
      <dsp:nvSpPr>
        <dsp:cNvPr id="0" name=""/>
        <dsp:cNvSpPr/>
      </dsp:nvSpPr>
      <dsp:spPr>
        <a:xfrm>
          <a:off x="0" y="3954270"/>
          <a:ext cx="6900512" cy="10998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AHFA recommends to do an income verification to confirm the income the household listed is accurate before increasing the rent.</a:t>
          </a:r>
        </a:p>
      </dsp:txBody>
      <dsp:txXfrm>
        <a:off x="53688" y="4007958"/>
        <a:ext cx="6793136" cy="9924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29FA7-DE8C-4F4B-9098-B724F2370C4E}">
      <dsp:nvSpPr>
        <dsp:cNvPr id="0" name=""/>
        <dsp:cNvSpPr/>
      </dsp:nvSpPr>
      <dsp:spPr>
        <a:xfrm>
          <a:off x="0" y="55338"/>
          <a:ext cx="5115491" cy="15701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After receiving and implementing the gross rent change from AHFA, you find out that the household gross income has decreased below the 80% income limit.</a:t>
          </a:r>
        </a:p>
      </dsp:txBody>
      <dsp:txXfrm>
        <a:off x="76648" y="131986"/>
        <a:ext cx="4962195" cy="1416844"/>
      </dsp:txXfrm>
    </dsp:sp>
    <dsp:sp modelId="{0635C230-69D6-4F84-B8C3-ABFEE94DB929}">
      <dsp:nvSpPr>
        <dsp:cNvPr id="0" name=""/>
        <dsp:cNvSpPr/>
      </dsp:nvSpPr>
      <dsp:spPr>
        <a:xfrm>
          <a:off x="0" y="1688838"/>
          <a:ext cx="5115491" cy="157014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1</a:t>
          </a:r>
          <a:r>
            <a:rPr lang="en-US" sz="2200" kern="1200" baseline="30000"/>
            <a:t>st</a:t>
          </a:r>
          <a:r>
            <a:rPr lang="en-US" sz="2200" kern="1200"/>
            <a:t> AHFA recommends to do a new income verification to confirm the new household income is accurate.</a:t>
          </a:r>
        </a:p>
      </dsp:txBody>
      <dsp:txXfrm>
        <a:off x="76648" y="1765486"/>
        <a:ext cx="4962195" cy="1416844"/>
      </dsp:txXfrm>
    </dsp:sp>
    <dsp:sp modelId="{3DB2817B-1EF1-4C0C-8DEE-BE3EFD15DB61}">
      <dsp:nvSpPr>
        <dsp:cNvPr id="0" name=""/>
        <dsp:cNvSpPr/>
      </dsp:nvSpPr>
      <dsp:spPr>
        <a:xfrm>
          <a:off x="0" y="3322339"/>
          <a:ext cx="5115491" cy="15701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If it is accurate, you must comply with the HOME Rent Limits </a:t>
          </a:r>
          <a:r>
            <a:rPr lang="en-US" sz="2200" b="1" i="1" u="sng" kern="1200" dirty="0"/>
            <a:t>immediately</a:t>
          </a:r>
          <a:r>
            <a:rPr lang="en-US" sz="2200" kern="1200" dirty="0"/>
            <a:t> </a:t>
          </a:r>
        </a:p>
      </dsp:txBody>
      <dsp:txXfrm>
        <a:off x="76648" y="3398987"/>
        <a:ext cx="4962195" cy="141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D3806-5499-43D2-B7AC-92EDA85301AC}">
      <dsp:nvSpPr>
        <dsp:cNvPr id="0" name=""/>
        <dsp:cNvSpPr/>
      </dsp:nvSpPr>
      <dsp:spPr>
        <a:xfrm>
          <a:off x="0" y="14824"/>
          <a:ext cx="5115491" cy="103285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Event Date</a:t>
          </a:r>
        </a:p>
      </dsp:txBody>
      <dsp:txXfrm>
        <a:off x="50420" y="65244"/>
        <a:ext cx="5014651" cy="932014"/>
      </dsp:txXfrm>
    </dsp:sp>
    <dsp:sp modelId="{85902B00-7C38-4CC5-9A74-66C73135E7DD}">
      <dsp:nvSpPr>
        <dsp:cNvPr id="0" name=""/>
        <dsp:cNvSpPr/>
      </dsp:nvSpPr>
      <dsp:spPr>
        <a:xfrm>
          <a:off x="0" y="1047679"/>
          <a:ext cx="5115491" cy="126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417"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This is the date the tenant signs and dates the tenant income certification.</a:t>
          </a:r>
        </a:p>
        <a:p>
          <a:pPr marL="228600" lvl="1" indent="-228600" algn="l" defTabSz="889000">
            <a:lnSpc>
              <a:spcPct val="90000"/>
            </a:lnSpc>
            <a:spcBef>
              <a:spcPct val="0"/>
            </a:spcBef>
            <a:spcAft>
              <a:spcPct val="20000"/>
            </a:spcAft>
            <a:buChar char="•"/>
          </a:pPr>
          <a:r>
            <a:rPr lang="en-US" sz="2000" kern="1200"/>
            <a:t>This is </a:t>
          </a:r>
          <a:r>
            <a:rPr lang="en-US" sz="2000" b="1" kern="1200"/>
            <a:t>NOT</a:t>
          </a:r>
          <a:r>
            <a:rPr lang="en-US" sz="2000" kern="1200"/>
            <a:t> the effective date with the current year</a:t>
          </a:r>
        </a:p>
      </dsp:txBody>
      <dsp:txXfrm>
        <a:off x="0" y="1047679"/>
        <a:ext cx="5115491" cy="1264770"/>
      </dsp:txXfrm>
    </dsp:sp>
    <dsp:sp modelId="{B8638E12-7404-4D6F-B905-DE24D7081B62}">
      <dsp:nvSpPr>
        <dsp:cNvPr id="0" name=""/>
        <dsp:cNvSpPr/>
      </dsp:nvSpPr>
      <dsp:spPr>
        <a:xfrm>
          <a:off x="0" y="2312449"/>
          <a:ext cx="5115491" cy="103285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Total Household Income and Household Income at Move-In cells</a:t>
          </a:r>
        </a:p>
      </dsp:txBody>
      <dsp:txXfrm>
        <a:off x="50420" y="2362869"/>
        <a:ext cx="5014651" cy="932014"/>
      </dsp:txXfrm>
    </dsp:sp>
    <dsp:sp modelId="{9814AA55-EB30-48AB-9C9D-80643FA95637}">
      <dsp:nvSpPr>
        <dsp:cNvPr id="0" name=""/>
        <dsp:cNvSpPr/>
      </dsp:nvSpPr>
      <dsp:spPr>
        <a:xfrm>
          <a:off x="0" y="3345303"/>
          <a:ext cx="5115491" cy="1587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417"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Do </a:t>
          </a:r>
          <a:r>
            <a:rPr lang="en-US" sz="2000" b="1" kern="1200"/>
            <a:t>NOT</a:t>
          </a:r>
          <a:r>
            <a:rPr lang="en-US" sz="2000" kern="1200"/>
            <a:t> round up or down</a:t>
          </a:r>
        </a:p>
        <a:p>
          <a:pPr marL="228600" lvl="1" indent="-228600" algn="l" defTabSz="889000">
            <a:lnSpc>
              <a:spcPct val="90000"/>
            </a:lnSpc>
            <a:spcBef>
              <a:spcPct val="0"/>
            </a:spcBef>
            <a:spcAft>
              <a:spcPct val="20000"/>
            </a:spcAft>
            <a:buChar char="•"/>
          </a:pPr>
          <a:r>
            <a:rPr lang="en-US" sz="2000" kern="1200"/>
            <a:t>Enter the exact amount with change</a:t>
          </a:r>
        </a:p>
        <a:p>
          <a:pPr marL="228600" lvl="1" indent="-228600" algn="l" defTabSz="889000">
            <a:lnSpc>
              <a:spcPct val="90000"/>
            </a:lnSpc>
            <a:spcBef>
              <a:spcPct val="0"/>
            </a:spcBef>
            <a:spcAft>
              <a:spcPct val="20000"/>
            </a:spcAft>
            <a:buChar char="•"/>
          </a:pPr>
          <a:r>
            <a:rPr lang="en-US" sz="2000" kern="1200" dirty="0"/>
            <a:t>If your company imports tenant data, this could have an effect on accuracy of the tenant data entered into the system</a:t>
          </a:r>
        </a:p>
      </dsp:txBody>
      <dsp:txXfrm>
        <a:off x="0" y="3345303"/>
        <a:ext cx="5115491" cy="15876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3B5F3-8091-49AC-8044-A8BF1CBECC13}">
      <dsp:nvSpPr>
        <dsp:cNvPr id="0" name=""/>
        <dsp:cNvSpPr/>
      </dsp:nvSpPr>
      <dsp:spPr>
        <a:xfrm>
          <a:off x="0" y="34672"/>
          <a:ext cx="5029199" cy="225707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Make sure to have your compliance department familiarize themselves with the regulations that are in the AHFA Compliance Manual.</a:t>
          </a:r>
        </a:p>
      </dsp:txBody>
      <dsp:txXfrm>
        <a:off x="110181" y="144853"/>
        <a:ext cx="4808837" cy="2036714"/>
      </dsp:txXfrm>
    </dsp:sp>
    <dsp:sp modelId="{2534F048-F367-4AB3-A65A-E833EA5057A5}">
      <dsp:nvSpPr>
        <dsp:cNvPr id="0" name=""/>
        <dsp:cNvSpPr/>
      </dsp:nvSpPr>
      <dsp:spPr>
        <a:xfrm>
          <a:off x="0" y="2291749"/>
          <a:ext cx="5029199"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677"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Chapter 3.11, page 45-47</a:t>
          </a:r>
        </a:p>
      </dsp:txBody>
      <dsp:txXfrm>
        <a:off x="0" y="2291749"/>
        <a:ext cx="5029199" cy="364320"/>
      </dsp:txXfrm>
    </dsp:sp>
    <dsp:sp modelId="{9784B1CA-3A72-4CBD-9CDD-AB06E7EDF59A}">
      <dsp:nvSpPr>
        <dsp:cNvPr id="0" name=""/>
        <dsp:cNvSpPr/>
      </dsp:nvSpPr>
      <dsp:spPr>
        <a:xfrm>
          <a:off x="0" y="2656069"/>
          <a:ext cx="5029199" cy="225707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Remember, if an AHFA project receives new funding, then the day before the Acquisition Date, the household must be moved out of the current unit and then moved back in the new unit in AHFA Online DMS. </a:t>
          </a:r>
        </a:p>
      </dsp:txBody>
      <dsp:txXfrm>
        <a:off x="110181" y="2766250"/>
        <a:ext cx="4808837" cy="203671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1B73-1C02-CECA-E41C-161040A24F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3EA519-7F7E-9748-6679-796420295D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91CD72-F78E-C35A-683C-21A90C76CBC0}"/>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5D86CF34-E17E-9DA8-530F-0C9514B80D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65D995-7C05-3C54-4783-C5CF4460BA50}"/>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480425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FE14-077B-BA02-911C-A53FEA9E81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BABF37-BEA5-E78C-CDDF-D00F9C1FDD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99C5A-2546-0C5A-47FA-3EC04A4633E4}"/>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9D8C959F-0D63-32CB-E33A-5B3C201C4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B6D9F6-FED1-FB76-E280-3ACB510E9F29}"/>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1675018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0E5829-1471-A90A-8743-78D975F401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127670-70FC-5C51-B03A-65EDF12CB6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1A501-4358-C6E0-CE27-2D72471FEDA7}"/>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3D6FF88E-D22B-59EE-795D-6B74E2E4B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D8DA0-9359-4950-8567-AE53E7247729}"/>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81043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BA1C0-9243-7CAC-BF57-A8142C5E8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0FA87C-8B1E-8574-AE77-CC669DE1F3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B57D5-4109-C45E-313C-100C0A77048D}"/>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AEB6C2AE-314B-D209-C250-D4AC44367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3BA2B-4A7F-1D4F-BAFF-D1A1333F58C2}"/>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940401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DBE85-185F-B0A2-4A7F-5DD4E57DB1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28BD9A-380F-0FC1-9FAC-D4B6E4D7E1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9B9FDE-6023-21C5-3572-705CFDE0DB1B}"/>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F18C918A-A58D-81D7-4D29-42ED4DDAA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5FE247-DDDE-9FBF-A6B9-4C80AF2AD462}"/>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146913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353E-B7B0-DD2D-B8A0-04A19E8962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CD5876-0087-F811-8104-243D48B26D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FB2352-9D9F-C052-B9CB-7436E67856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E8DC5D-D3BF-10ED-9B3F-CA5CE8DDCBEF}"/>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6" name="Footer Placeholder 5">
            <a:extLst>
              <a:ext uri="{FF2B5EF4-FFF2-40B4-BE49-F238E27FC236}">
                <a16:creationId xmlns:a16="http://schemas.microsoft.com/office/drawing/2014/main" id="{9B2D5248-DACA-C668-A050-480BE5C74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8F79A6-2152-8A1D-8052-E843EA514DAC}"/>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04142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6752B-7094-023D-0F92-013CFFF805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D397DD-A518-00DC-72EA-A664623AC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15A1D4-D0CF-B19C-9B34-F88A5013BA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C43A9D-7A18-F7D2-1239-2697C2C952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06D013-9F6A-503D-4964-3E48498EED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C3848C-E8DD-739B-1147-DA8EF6AD7BD7}"/>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8" name="Footer Placeholder 7">
            <a:extLst>
              <a:ext uri="{FF2B5EF4-FFF2-40B4-BE49-F238E27FC236}">
                <a16:creationId xmlns:a16="http://schemas.microsoft.com/office/drawing/2014/main" id="{3D023403-EE04-D569-1A6E-CA49B4517B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DAA5DA-4F4C-DE50-9D42-710A710318A3}"/>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404496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183E-5B6C-180D-001E-ED7B6FF2F9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F1BD4F-CDC1-B51A-7C09-84DBCB139722}"/>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4" name="Footer Placeholder 3">
            <a:extLst>
              <a:ext uri="{FF2B5EF4-FFF2-40B4-BE49-F238E27FC236}">
                <a16:creationId xmlns:a16="http://schemas.microsoft.com/office/drawing/2014/main" id="{2A6CA4D1-BF97-3388-45F6-98EDCE720B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F1B990-C2A5-0DC4-FAE2-B2F69D0E16F0}"/>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08928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74B196-38C1-B0D0-1208-5F5F268786C5}"/>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3" name="Footer Placeholder 2">
            <a:extLst>
              <a:ext uri="{FF2B5EF4-FFF2-40B4-BE49-F238E27FC236}">
                <a16:creationId xmlns:a16="http://schemas.microsoft.com/office/drawing/2014/main" id="{C30CA8FF-8A7A-7B44-44A7-297AE9DF97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1E52B8-9D25-BDED-0E43-4AF350E2D916}"/>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383514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5A129-E968-BA05-20F2-23E379C20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F23539-FA7D-5EC8-5046-72708E1572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74ECC1-8019-9CF9-46B6-5AD130F40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E6D3CF-455D-57AD-4C47-A9E0DB3D5D1C}"/>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6" name="Footer Placeholder 5">
            <a:extLst>
              <a:ext uri="{FF2B5EF4-FFF2-40B4-BE49-F238E27FC236}">
                <a16:creationId xmlns:a16="http://schemas.microsoft.com/office/drawing/2014/main" id="{BCD2E89B-4598-7BB7-69C4-CDAA2C264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15407-3C9C-DBBE-FA70-44AE72FD210B}"/>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115305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9CC1A-2838-179F-9C03-20091438F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62740F-C0D8-842A-2EB7-6DD7256FD0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1F92AC-F832-07CF-109E-D08CD0CD0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A2983F-5AC8-47F7-B1BA-0C0AAEA32822}"/>
              </a:ext>
            </a:extLst>
          </p:cNvPr>
          <p:cNvSpPr>
            <a:spLocks noGrp="1"/>
          </p:cNvSpPr>
          <p:nvPr>
            <p:ph type="dt" sz="half" idx="10"/>
          </p:nvPr>
        </p:nvSpPr>
        <p:spPr/>
        <p:txBody>
          <a:bodyPr/>
          <a:lstStyle/>
          <a:p>
            <a:fld id="{C2DDB72E-A901-45C2-A25E-5BF0EEE6166C}" type="datetimeFigureOut">
              <a:rPr lang="en-US" smtClean="0"/>
              <a:t>5/20/2024</a:t>
            </a:fld>
            <a:endParaRPr lang="en-US"/>
          </a:p>
        </p:txBody>
      </p:sp>
      <p:sp>
        <p:nvSpPr>
          <p:cNvPr id="6" name="Footer Placeholder 5">
            <a:extLst>
              <a:ext uri="{FF2B5EF4-FFF2-40B4-BE49-F238E27FC236}">
                <a16:creationId xmlns:a16="http://schemas.microsoft.com/office/drawing/2014/main" id="{1F3346E9-36AF-18D7-A4B5-9D68EAAC7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AEE00E-4E7B-9B22-988D-A819CFC52E99}"/>
              </a:ext>
            </a:extLst>
          </p:cNvPr>
          <p:cNvSpPr>
            <a:spLocks noGrp="1"/>
          </p:cNvSpPr>
          <p:nvPr>
            <p:ph type="sldNum" sz="quarter" idx="12"/>
          </p:nvPr>
        </p:nvSpPr>
        <p:spPr/>
        <p:txBody>
          <a:bodyPr/>
          <a:lstStyle/>
          <a:p>
            <a:fld id="{C2EA49BD-5D95-47D4-9E15-9E4B44343BE4}" type="slidenum">
              <a:rPr lang="en-US" smtClean="0"/>
              <a:t>‹#›</a:t>
            </a:fld>
            <a:endParaRPr lang="en-US"/>
          </a:p>
        </p:txBody>
      </p:sp>
    </p:spTree>
    <p:extLst>
      <p:ext uri="{BB962C8B-B14F-4D97-AF65-F5344CB8AC3E}">
        <p14:creationId xmlns:p14="http://schemas.microsoft.com/office/powerpoint/2010/main" val="266516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CFDC9-EEA4-4AC3-6EE2-ED83ACAB51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A0C334-5A31-103C-D7A6-23391A8EE3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E9F79-B74E-8987-E5C9-30502B285D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DB72E-A901-45C2-A25E-5BF0EEE6166C}" type="datetimeFigureOut">
              <a:rPr lang="en-US" smtClean="0"/>
              <a:t>5/20/2024</a:t>
            </a:fld>
            <a:endParaRPr lang="en-US"/>
          </a:p>
        </p:txBody>
      </p:sp>
      <p:sp>
        <p:nvSpPr>
          <p:cNvPr id="5" name="Footer Placeholder 4">
            <a:extLst>
              <a:ext uri="{FF2B5EF4-FFF2-40B4-BE49-F238E27FC236}">
                <a16:creationId xmlns:a16="http://schemas.microsoft.com/office/drawing/2014/main" id="{9E8B73C1-B308-F50D-043D-C88232F140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F2890-89F6-D57E-927A-F83A4C9D6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EA49BD-5D95-47D4-9E15-9E4B44343BE4}" type="slidenum">
              <a:rPr lang="en-US" smtClean="0"/>
              <a:t>‹#›</a:t>
            </a:fld>
            <a:endParaRPr lang="en-US"/>
          </a:p>
        </p:txBody>
      </p:sp>
    </p:spTree>
    <p:extLst>
      <p:ext uri="{BB962C8B-B14F-4D97-AF65-F5344CB8AC3E}">
        <p14:creationId xmlns:p14="http://schemas.microsoft.com/office/powerpoint/2010/main" val="1086164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Arc 23">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E004490-A12A-C0E1-622A-2C86E3633C6C}"/>
              </a:ext>
            </a:extLst>
          </p:cNvPr>
          <p:cNvSpPr>
            <a:spLocks noGrp="1"/>
          </p:cNvSpPr>
          <p:nvPr>
            <p:ph type="ctrTitle"/>
          </p:nvPr>
        </p:nvSpPr>
        <p:spPr>
          <a:xfrm>
            <a:off x="4038600" y="1939159"/>
            <a:ext cx="7644627" cy="2751086"/>
          </a:xfrm>
        </p:spPr>
        <p:txBody>
          <a:bodyPr>
            <a:normAutofit/>
          </a:bodyPr>
          <a:lstStyle/>
          <a:p>
            <a:pPr algn="r"/>
            <a:r>
              <a:rPr lang="en-US" dirty="0"/>
              <a:t>Owner/Management Session</a:t>
            </a:r>
          </a:p>
        </p:txBody>
      </p:sp>
      <p:sp>
        <p:nvSpPr>
          <p:cNvPr id="3" name="Subtitle 2">
            <a:extLst>
              <a:ext uri="{FF2B5EF4-FFF2-40B4-BE49-F238E27FC236}">
                <a16:creationId xmlns:a16="http://schemas.microsoft.com/office/drawing/2014/main" id="{57D08F87-3DB1-16DA-230B-CB44C391328B}"/>
              </a:ext>
            </a:extLst>
          </p:cNvPr>
          <p:cNvSpPr>
            <a:spLocks noGrp="1"/>
          </p:cNvSpPr>
          <p:nvPr>
            <p:ph type="subTitle" idx="1"/>
          </p:nvPr>
        </p:nvSpPr>
        <p:spPr>
          <a:xfrm>
            <a:off x="4038600" y="4782320"/>
            <a:ext cx="7644627" cy="1329443"/>
          </a:xfrm>
        </p:spPr>
        <p:txBody>
          <a:bodyPr>
            <a:normAutofit/>
          </a:bodyPr>
          <a:lstStyle/>
          <a:p>
            <a:pPr algn="r"/>
            <a:r>
              <a:rPr lang="en-US" dirty="0"/>
              <a:t>May 22, 2024</a:t>
            </a:r>
            <a:endParaRPr lang="en-US"/>
          </a:p>
        </p:txBody>
      </p:sp>
    </p:spTree>
    <p:extLst>
      <p:ext uri="{BB962C8B-B14F-4D97-AF65-F5344CB8AC3E}">
        <p14:creationId xmlns:p14="http://schemas.microsoft.com/office/powerpoint/2010/main" val="374187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8086AEC-04C2-4BC4-BFB8-0135965C7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0C3BE3F-B8A9-4DC9-A867-EC91736FA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0CA2F3D1-53F2-478B-949B-6D4EA2E4E4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55386"/>
            <a:ext cx="5378624" cy="6402614"/>
            <a:chOff x="-19221" y="197691"/>
            <a:chExt cx="5378624" cy="6402614"/>
          </a:xfrm>
        </p:grpSpPr>
        <p:sp>
          <p:nvSpPr>
            <p:cNvPr id="14" name="Freeform: Shape 13">
              <a:extLst>
                <a:ext uri="{FF2B5EF4-FFF2-40B4-BE49-F238E27FC236}">
                  <a16:creationId xmlns:a16="http://schemas.microsoft.com/office/drawing/2014/main" id="{6E53A4EE-6F9B-4EC8-9840-708F509D9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CD8289AA-777C-4230-BABC-203458BF6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9D76777-71BF-4FFF-B568-E58E46EB1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2CDCD53-6393-431A-9E75-109BC8362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DA62198F-7D76-4A2A-9669-40E5E8A3C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43493187-78F6-5DC9-D023-34F21D1C77AE}"/>
              </a:ext>
            </a:extLst>
          </p:cNvPr>
          <p:cNvSpPr>
            <a:spLocks noGrp="1"/>
          </p:cNvSpPr>
          <p:nvPr>
            <p:ph type="title"/>
          </p:nvPr>
        </p:nvSpPr>
        <p:spPr>
          <a:xfrm>
            <a:off x="804672" y="2023236"/>
            <a:ext cx="3659777" cy="2820908"/>
          </a:xfrm>
        </p:spPr>
        <p:txBody>
          <a:bodyPr>
            <a:normAutofit/>
          </a:bodyPr>
          <a:lstStyle/>
          <a:p>
            <a:r>
              <a:rPr lang="en-US" sz="4000">
                <a:solidFill>
                  <a:schemeClr val="tx2"/>
                </a:solidFill>
              </a:rPr>
              <a:t>Re-Habilitation or Re-Sysndication</a:t>
            </a:r>
          </a:p>
        </p:txBody>
      </p:sp>
      <p:graphicFrame>
        <p:nvGraphicFramePr>
          <p:cNvPr id="5" name="Content Placeholder 2">
            <a:extLst>
              <a:ext uri="{FF2B5EF4-FFF2-40B4-BE49-F238E27FC236}">
                <a16:creationId xmlns:a16="http://schemas.microsoft.com/office/drawing/2014/main" id="{35EA85E4-0B9B-5484-87A1-30CF83C61071}"/>
              </a:ext>
            </a:extLst>
          </p:cNvPr>
          <p:cNvGraphicFramePr>
            <a:graphicFrameLocks noGrp="1"/>
          </p:cNvGraphicFramePr>
          <p:nvPr>
            <p:ph idx="1"/>
            <p:extLst>
              <p:ext uri="{D42A27DB-BD31-4B8C-83A1-F6EECF244321}">
                <p14:modId xmlns:p14="http://schemas.microsoft.com/office/powerpoint/2010/main" val="25067012"/>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5559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2DF841-6BD6-9840-4A87-2A3121FD736C}"/>
              </a:ext>
            </a:extLst>
          </p:cNvPr>
          <p:cNvSpPr>
            <a:spLocks noGrp="1"/>
          </p:cNvSpPr>
          <p:nvPr>
            <p:ph type="title"/>
          </p:nvPr>
        </p:nvSpPr>
        <p:spPr>
          <a:xfrm>
            <a:off x="635000" y="640823"/>
            <a:ext cx="3418659" cy="5583148"/>
          </a:xfrm>
        </p:spPr>
        <p:txBody>
          <a:bodyPr anchor="ctr">
            <a:normAutofit/>
          </a:bodyPr>
          <a:lstStyle/>
          <a:p>
            <a:r>
              <a:rPr lang="en-US" sz="5400"/>
              <a:t>New for 2024</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E681FCE-8671-8534-C2A4-51C6AA8AF4F3}"/>
              </a:ext>
            </a:extLst>
          </p:cNvPr>
          <p:cNvGraphicFramePr>
            <a:graphicFrameLocks noGrp="1"/>
          </p:cNvGraphicFramePr>
          <p:nvPr>
            <p:ph idx="1"/>
            <p:extLst>
              <p:ext uri="{D42A27DB-BD31-4B8C-83A1-F6EECF244321}">
                <p14:modId xmlns:p14="http://schemas.microsoft.com/office/powerpoint/2010/main" val="376171447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749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D27C8A-7753-0259-8C23-73A587FB7405}"/>
              </a:ext>
            </a:extLst>
          </p:cNvPr>
          <p:cNvSpPr>
            <a:spLocks noGrp="1"/>
          </p:cNvSpPr>
          <p:nvPr>
            <p:ph type="title"/>
          </p:nvPr>
        </p:nvSpPr>
        <p:spPr>
          <a:xfrm>
            <a:off x="635000" y="640823"/>
            <a:ext cx="3418659" cy="5583148"/>
          </a:xfrm>
        </p:spPr>
        <p:txBody>
          <a:bodyPr anchor="ctr">
            <a:normAutofit/>
          </a:bodyPr>
          <a:lstStyle/>
          <a:p>
            <a:r>
              <a:rPr lang="en-US" sz="5400"/>
              <a:t>New for 2024</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5B91474-8900-8F19-9B38-E833039112BA}"/>
              </a:ext>
            </a:extLst>
          </p:cNvPr>
          <p:cNvGraphicFramePr>
            <a:graphicFrameLocks noGrp="1"/>
          </p:cNvGraphicFramePr>
          <p:nvPr>
            <p:ph idx="1"/>
            <p:extLst>
              <p:ext uri="{D42A27DB-BD31-4B8C-83A1-F6EECF244321}">
                <p14:modId xmlns:p14="http://schemas.microsoft.com/office/powerpoint/2010/main" val="74242768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657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AB524E-E05A-7DDB-F590-80F69417F35B}"/>
              </a:ext>
            </a:extLst>
          </p:cNvPr>
          <p:cNvSpPr>
            <a:spLocks noGrp="1"/>
          </p:cNvSpPr>
          <p:nvPr>
            <p:ph type="title"/>
          </p:nvPr>
        </p:nvSpPr>
        <p:spPr>
          <a:xfrm>
            <a:off x="686834" y="1153572"/>
            <a:ext cx="3200400" cy="4461163"/>
          </a:xfrm>
        </p:spPr>
        <p:txBody>
          <a:bodyPr>
            <a:normAutofit/>
          </a:bodyPr>
          <a:lstStyle/>
          <a:p>
            <a:r>
              <a:rPr lang="en-US">
                <a:solidFill>
                  <a:srgbClr val="FFFFFF"/>
                </a:solidFill>
              </a:rPr>
              <a:t>Due Dates</a:t>
            </a: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6519649-3001-381A-8570-BC4F33DDE43F}"/>
              </a:ext>
            </a:extLst>
          </p:cNvPr>
          <p:cNvSpPr>
            <a:spLocks noGrp="1"/>
          </p:cNvSpPr>
          <p:nvPr>
            <p:ph idx="1"/>
          </p:nvPr>
        </p:nvSpPr>
        <p:spPr>
          <a:xfrm>
            <a:off x="4447308" y="591344"/>
            <a:ext cx="6906491" cy="5585619"/>
          </a:xfrm>
        </p:spPr>
        <p:txBody>
          <a:bodyPr anchor="ctr">
            <a:normAutofit/>
          </a:bodyPr>
          <a:lstStyle/>
          <a:p>
            <a:r>
              <a:rPr lang="en-US" sz="1700" dirty="0"/>
              <a:t>1</a:t>
            </a:r>
            <a:r>
              <a:rPr lang="en-US" sz="1700" baseline="30000" dirty="0"/>
              <a:t>st</a:t>
            </a:r>
            <a:r>
              <a:rPr lang="en-US" sz="1700" dirty="0"/>
              <a:t> business day of February</a:t>
            </a:r>
          </a:p>
          <a:p>
            <a:pPr lvl="1"/>
            <a:r>
              <a:rPr lang="en-US" sz="1700" dirty="0"/>
              <a:t>This is the due date for finalizing and submitting the tenant data</a:t>
            </a:r>
          </a:p>
          <a:p>
            <a:pPr lvl="1"/>
            <a:endParaRPr lang="en-US" sz="1700" dirty="0"/>
          </a:p>
          <a:p>
            <a:r>
              <a:rPr lang="en-US" sz="1700" dirty="0"/>
              <a:t>1</a:t>
            </a:r>
            <a:r>
              <a:rPr lang="en-US" sz="1700" baseline="30000" dirty="0"/>
              <a:t>st</a:t>
            </a:r>
            <a:r>
              <a:rPr lang="en-US" sz="1700" dirty="0"/>
              <a:t> business day of March</a:t>
            </a:r>
          </a:p>
          <a:p>
            <a:pPr lvl="1"/>
            <a:r>
              <a:rPr lang="en-US" sz="1700" dirty="0"/>
              <a:t>This is the due date for submitting the Annual Owner Certification</a:t>
            </a:r>
          </a:p>
          <a:p>
            <a:pPr marL="457200" lvl="1" indent="0">
              <a:buNone/>
            </a:pPr>
            <a:r>
              <a:rPr lang="en-US" sz="1700" dirty="0"/>
              <a:t>AHFA sends reminders out via email and the Message Board on AHFA Online DMS.</a:t>
            </a:r>
          </a:p>
          <a:p>
            <a:pPr marL="457200" lvl="1" indent="0">
              <a:buNone/>
            </a:pPr>
            <a:r>
              <a:rPr lang="en-US" sz="1700" dirty="0"/>
              <a:t>AHFA will post the due dates on the AHFA website.</a:t>
            </a:r>
          </a:p>
          <a:p>
            <a:pPr marL="457200" lvl="1" indent="0">
              <a:buNone/>
            </a:pPr>
            <a:r>
              <a:rPr lang="en-US" sz="1700" dirty="0"/>
              <a:t>If you have not signed up for the AHFA Mailing List, then make sure at least one person from your company has.  This is the main way AHFA communicates.  </a:t>
            </a:r>
          </a:p>
          <a:p>
            <a:pPr marL="457200" lvl="1" indent="0">
              <a:buNone/>
            </a:pPr>
            <a:r>
              <a:rPr lang="en-US" sz="1700" dirty="0"/>
              <a:t>Currently, we have 59 people who have joined. </a:t>
            </a:r>
          </a:p>
        </p:txBody>
      </p:sp>
    </p:spTree>
    <p:extLst>
      <p:ext uri="{BB962C8B-B14F-4D97-AF65-F5344CB8AC3E}">
        <p14:creationId xmlns:p14="http://schemas.microsoft.com/office/powerpoint/2010/main" val="129040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A482CC-0D9B-00E7-3AFB-4CCDC0FBF3AB}"/>
              </a:ext>
            </a:extLst>
          </p:cNvPr>
          <p:cNvSpPr>
            <a:spLocks noGrp="1"/>
          </p:cNvSpPr>
          <p:nvPr>
            <p:ph type="title"/>
          </p:nvPr>
        </p:nvSpPr>
        <p:spPr>
          <a:xfrm>
            <a:off x="635000" y="640823"/>
            <a:ext cx="3418659" cy="5583148"/>
          </a:xfrm>
        </p:spPr>
        <p:txBody>
          <a:bodyPr anchor="ctr">
            <a:normAutofit/>
          </a:bodyPr>
          <a:lstStyle/>
          <a:p>
            <a:r>
              <a:rPr lang="en-US" sz="5400"/>
              <a:t>File Inspection Checklist</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78DE6F2-2833-B09A-992A-B200E99B75B6}"/>
              </a:ext>
            </a:extLst>
          </p:cNvPr>
          <p:cNvGraphicFramePr>
            <a:graphicFrameLocks noGrp="1"/>
          </p:cNvGraphicFramePr>
          <p:nvPr>
            <p:ph idx="1"/>
            <p:extLst>
              <p:ext uri="{D42A27DB-BD31-4B8C-83A1-F6EECF244321}">
                <p14:modId xmlns:p14="http://schemas.microsoft.com/office/powerpoint/2010/main" val="338780719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76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1C3161-3D65-38CA-ADDC-82BD4D9E3F18}"/>
              </a:ext>
            </a:extLst>
          </p:cNvPr>
          <p:cNvSpPr>
            <a:spLocks noGrp="1"/>
          </p:cNvSpPr>
          <p:nvPr>
            <p:ph type="title"/>
          </p:nvPr>
        </p:nvSpPr>
        <p:spPr>
          <a:xfrm>
            <a:off x="635000" y="640823"/>
            <a:ext cx="3418659" cy="5583148"/>
          </a:xfrm>
        </p:spPr>
        <p:txBody>
          <a:bodyPr anchor="ctr">
            <a:normAutofit/>
          </a:bodyPr>
          <a:lstStyle/>
          <a:p>
            <a:r>
              <a:rPr lang="en-US" sz="4600"/>
              <a:t>Self-Certifications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2">
            <a:extLst>
              <a:ext uri="{FF2B5EF4-FFF2-40B4-BE49-F238E27FC236}">
                <a16:creationId xmlns:a16="http://schemas.microsoft.com/office/drawing/2014/main" id="{E19C47BB-42DD-89D8-C3FC-BDFB811D0208}"/>
              </a:ext>
            </a:extLst>
          </p:cNvPr>
          <p:cNvGraphicFramePr>
            <a:graphicFrameLocks noGrp="1"/>
          </p:cNvGraphicFramePr>
          <p:nvPr>
            <p:ph idx="1"/>
            <p:extLst>
              <p:ext uri="{D42A27DB-BD31-4B8C-83A1-F6EECF244321}">
                <p14:modId xmlns:p14="http://schemas.microsoft.com/office/powerpoint/2010/main" val="190939867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46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70A8A1-5FF1-90F3-82BE-258E0BA70909}"/>
              </a:ext>
            </a:extLst>
          </p:cNvPr>
          <p:cNvSpPr>
            <a:spLocks noGrp="1"/>
          </p:cNvSpPr>
          <p:nvPr>
            <p:ph type="title"/>
          </p:nvPr>
        </p:nvSpPr>
        <p:spPr>
          <a:xfrm>
            <a:off x="635000" y="640823"/>
            <a:ext cx="3418659" cy="5583148"/>
          </a:xfrm>
        </p:spPr>
        <p:txBody>
          <a:bodyPr anchor="ctr">
            <a:normAutofit/>
          </a:bodyPr>
          <a:lstStyle/>
          <a:p>
            <a:r>
              <a:rPr lang="en-US" sz="5400"/>
              <a:t>HOME Greater than 80%</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FF26120-2966-B6BD-0D6D-67CAA01B2145}"/>
              </a:ext>
            </a:extLst>
          </p:cNvPr>
          <p:cNvGraphicFramePr>
            <a:graphicFrameLocks noGrp="1"/>
          </p:cNvGraphicFramePr>
          <p:nvPr>
            <p:ph idx="1"/>
            <p:extLst>
              <p:ext uri="{D42A27DB-BD31-4B8C-83A1-F6EECF244321}">
                <p14:modId xmlns:p14="http://schemas.microsoft.com/office/powerpoint/2010/main" val="92682130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9633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3856E9-4239-4EE7-A372-FDCF4882F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C9CDCF-90F8-42B0-BD0A-794C526880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30095"/>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C07D05FE-3FB8-4314-A050-9AB40814D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1219"/>
            <a:ext cx="5646974" cy="6483075"/>
            <a:chOff x="-19221" y="0"/>
            <a:chExt cx="5646974" cy="6483075"/>
          </a:xfrm>
        </p:grpSpPr>
        <p:sp>
          <p:nvSpPr>
            <p:cNvPr id="14" name="Freeform: Shape 13">
              <a:extLst>
                <a:ext uri="{FF2B5EF4-FFF2-40B4-BE49-F238E27FC236}">
                  <a16:creationId xmlns:a16="http://schemas.microsoft.com/office/drawing/2014/main" id="{BDDC6C42-DDD5-4105-85F2-9C052563A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FB95E12-4EF0-42F7-BCF9-AD31B4C8E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338F8B2-67A9-4086-9341-7705CAB6F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E653AAAF-CCEF-494B-9366-16BB3815A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4B356D9-49C3-412F-8E03-AC9AE8371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7A304B6-DFA9-6A5F-9DEE-345FA75D141F}"/>
              </a:ext>
            </a:extLst>
          </p:cNvPr>
          <p:cNvSpPr>
            <a:spLocks noGrp="1"/>
          </p:cNvSpPr>
          <p:nvPr>
            <p:ph type="title"/>
          </p:nvPr>
        </p:nvSpPr>
        <p:spPr>
          <a:xfrm>
            <a:off x="804672" y="2023236"/>
            <a:ext cx="3659777" cy="2820908"/>
          </a:xfrm>
        </p:spPr>
        <p:txBody>
          <a:bodyPr>
            <a:normAutofit/>
          </a:bodyPr>
          <a:lstStyle/>
          <a:p>
            <a:r>
              <a:rPr lang="en-US" sz="4000">
                <a:solidFill>
                  <a:schemeClr val="tx2"/>
                </a:solidFill>
              </a:rPr>
              <a:t>HOME Less than 80%</a:t>
            </a:r>
          </a:p>
        </p:txBody>
      </p:sp>
      <p:graphicFrame>
        <p:nvGraphicFramePr>
          <p:cNvPr id="5" name="Content Placeholder 2">
            <a:extLst>
              <a:ext uri="{FF2B5EF4-FFF2-40B4-BE49-F238E27FC236}">
                <a16:creationId xmlns:a16="http://schemas.microsoft.com/office/drawing/2014/main" id="{B245395C-A0C3-3CB2-F934-C468FE2156B7}"/>
              </a:ext>
            </a:extLst>
          </p:cNvPr>
          <p:cNvGraphicFramePr>
            <a:graphicFrameLocks noGrp="1"/>
          </p:cNvGraphicFramePr>
          <p:nvPr>
            <p:ph idx="1"/>
            <p:extLst>
              <p:ext uri="{D42A27DB-BD31-4B8C-83A1-F6EECF244321}">
                <p14:modId xmlns:p14="http://schemas.microsoft.com/office/powerpoint/2010/main" val="1039355760"/>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07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F3856E9-4239-4EE7-A372-FDCF4882F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C9CDCF-90F8-42B0-BD0A-794C526880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30095"/>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C07D05FE-3FB8-4314-A050-9AB40814D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1219"/>
            <a:ext cx="5646974" cy="6483075"/>
            <a:chOff x="-19221" y="0"/>
            <a:chExt cx="5646974" cy="6483075"/>
          </a:xfrm>
        </p:grpSpPr>
        <p:sp>
          <p:nvSpPr>
            <p:cNvPr id="14" name="Freeform: Shape 13">
              <a:extLst>
                <a:ext uri="{FF2B5EF4-FFF2-40B4-BE49-F238E27FC236}">
                  <a16:creationId xmlns:a16="http://schemas.microsoft.com/office/drawing/2014/main" id="{BDDC6C42-DDD5-4105-85F2-9C052563A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FB95E12-4EF0-42F7-BCF9-AD31B4C8E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338F8B2-67A9-4086-9341-7705CAB6F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E653AAAF-CCEF-494B-9366-16BB3815A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4B356D9-49C3-412F-8E03-AC9AE8371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C5A3DCC-205D-4799-68AF-064250B29895}"/>
              </a:ext>
            </a:extLst>
          </p:cNvPr>
          <p:cNvSpPr>
            <a:spLocks noGrp="1"/>
          </p:cNvSpPr>
          <p:nvPr>
            <p:ph type="title"/>
          </p:nvPr>
        </p:nvSpPr>
        <p:spPr>
          <a:xfrm>
            <a:off x="804672" y="2023236"/>
            <a:ext cx="3659777" cy="2820908"/>
          </a:xfrm>
        </p:spPr>
        <p:txBody>
          <a:bodyPr>
            <a:normAutofit/>
          </a:bodyPr>
          <a:lstStyle/>
          <a:p>
            <a:r>
              <a:rPr lang="en-US" sz="4000">
                <a:solidFill>
                  <a:schemeClr val="tx2"/>
                </a:solidFill>
              </a:rPr>
              <a:t>AHFA Online DMS</a:t>
            </a:r>
          </a:p>
        </p:txBody>
      </p:sp>
      <p:graphicFrame>
        <p:nvGraphicFramePr>
          <p:cNvPr id="5" name="Content Placeholder 2">
            <a:extLst>
              <a:ext uri="{FF2B5EF4-FFF2-40B4-BE49-F238E27FC236}">
                <a16:creationId xmlns:a16="http://schemas.microsoft.com/office/drawing/2014/main" id="{F6AD36F7-2C1B-E5E0-A1FB-42232B9EC568}"/>
              </a:ext>
            </a:extLst>
          </p:cNvPr>
          <p:cNvGraphicFramePr>
            <a:graphicFrameLocks noGrp="1"/>
          </p:cNvGraphicFramePr>
          <p:nvPr>
            <p:ph idx="1"/>
            <p:extLst>
              <p:ext uri="{D42A27DB-BD31-4B8C-83A1-F6EECF244321}">
                <p14:modId xmlns:p14="http://schemas.microsoft.com/office/powerpoint/2010/main" val="2221162023"/>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3510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701</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Owner/Management Session</vt:lpstr>
      <vt:lpstr>New for 2024</vt:lpstr>
      <vt:lpstr>New for 2024</vt:lpstr>
      <vt:lpstr>Due Dates</vt:lpstr>
      <vt:lpstr>File Inspection Checklist</vt:lpstr>
      <vt:lpstr>Self-Certifications</vt:lpstr>
      <vt:lpstr>HOME Greater than 80%</vt:lpstr>
      <vt:lpstr>HOME Less than 80%</vt:lpstr>
      <vt:lpstr>AHFA Online DMS</vt:lpstr>
      <vt:lpstr>Re-Habilitation or Re-Sysndication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Owner/Management Session</dc:title>
  <dc:creator>Barrett, Cade</dc:creator>
  <cp:lastModifiedBy>Barrett, Cade</cp:lastModifiedBy>
  <cp:revision>3</cp:revision>
  <dcterms:created xsi:type="dcterms:W3CDTF">2024-05-14T20:56:08Z</dcterms:created>
  <dcterms:modified xsi:type="dcterms:W3CDTF">2024-05-20T17:24:26Z</dcterms:modified>
</cp:coreProperties>
</file>